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4" r:id="rId3"/>
    <p:sldId id="258" r:id="rId4"/>
    <p:sldId id="261" r:id="rId5"/>
    <p:sldId id="293" r:id="rId6"/>
    <p:sldId id="259" r:id="rId7"/>
    <p:sldId id="263" r:id="rId8"/>
    <p:sldId id="280" r:id="rId9"/>
    <p:sldId id="291" r:id="rId10"/>
    <p:sldId id="292" r:id="rId11"/>
    <p:sldId id="296" r:id="rId12"/>
    <p:sldId id="299" r:id="rId13"/>
    <p:sldId id="295" r:id="rId14"/>
    <p:sldId id="284" r:id="rId15"/>
    <p:sldId id="298" r:id="rId16"/>
    <p:sldId id="278" r:id="rId17"/>
    <p:sldId id="267" r:id="rId18"/>
    <p:sldId id="297" r:id="rId19"/>
    <p:sldId id="300" r:id="rId20"/>
    <p:sldId id="305" r:id="rId21"/>
    <p:sldId id="301" r:id="rId22"/>
    <p:sldId id="302" r:id="rId23"/>
    <p:sldId id="303" r:id="rId24"/>
    <p:sldId id="30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7545"/>
    <a:srgbClr val="277B49"/>
    <a:srgbClr val="1900D2"/>
    <a:srgbClr val="226C40"/>
    <a:srgbClr val="2B8951"/>
    <a:srgbClr val="356D6C"/>
    <a:srgbClr val="4FA3A1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01272F0-649E-4E9C-A6D0-EFEAACC890D1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CFC6013-1971-48BE-960F-45CAA5912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A622E45-B648-4DE6-B110-38B2772E9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latin typeface="Arial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0893-B042-4397-BB94-6A5008938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877AD-D7B5-4DB9-AF17-04BB0224A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92EB-4287-4515-B4AC-98A8FB5F4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62000" y="533400"/>
            <a:ext cx="76962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E2FDE-05CA-48D5-9DBA-2EFDFC089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9637-0B28-4D96-8828-CE9C453B6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94A4B-3901-425B-9963-FA20A644A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40E7E-5D70-4FAD-BEA2-C9A128370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1613-2A1C-4D72-8731-ADD78B645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6267C-73A5-45B3-8760-08C400B7C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587AA-1F9A-4D9F-BDBE-79750331E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2010-7BD3-48CE-AE95-4BC96E214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6AAA-76AA-4904-AD23-CE3E04196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fld id="{E3B419B2-F708-4AAE-97EF-304B16406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eekmann.net/rocio/rohmaterial/patatas/completas/presentes/prueba/mirar.gi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3059113" y="3500438"/>
            <a:ext cx="2736850" cy="2128837"/>
            <a:chOff x="1927" y="2205"/>
            <a:chExt cx="1724" cy="1341"/>
          </a:xfrm>
        </p:grpSpPr>
        <p:pic>
          <p:nvPicPr>
            <p:cNvPr id="3076" name="Picture 5" descr="teachinglargejd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7" y="2205"/>
              <a:ext cx="1724" cy="1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7" name="Text Box 6"/>
            <p:cNvSpPr txBox="1">
              <a:spLocks noChangeArrowheads="1"/>
            </p:cNvSpPr>
            <p:nvPr/>
          </p:nvSpPr>
          <p:spPr bwMode="auto">
            <a:xfrm rot="-983372">
              <a:off x="2246" y="2985"/>
              <a:ext cx="453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000"/>
                <a:t>РНС</a:t>
              </a:r>
            </a:p>
            <a:p>
              <a:pPr algn="ctr">
                <a:spcBef>
                  <a:spcPct val="50000"/>
                </a:spcBef>
              </a:pPr>
              <a:r>
                <a:rPr lang="ru-RU" sz="1000"/>
                <a:t>_____________________</a:t>
              </a:r>
            </a:p>
          </p:txBody>
        </p:sp>
      </p:grpSp>
      <p:sp>
        <p:nvSpPr>
          <p:cNvPr id="3075" name="Rectangle 10"/>
          <p:cNvSpPr>
            <a:spLocks noChangeArrowheads="1"/>
          </p:cNvSpPr>
          <p:nvPr/>
        </p:nvSpPr>
        <p:spPr bwMode="auto">
          <a:xfrm rot="10800000" flipV="1">
            <a:off x="428596" y="1500174"/>
            <a:ext cx="81311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nstantia" pitchFamily="18" charset="0"/>
              </a:rPr>
              <a:t>Рейтинговая система оценивания знаний студентов как один из инструментов реализации ФГОС.</a:t>
            </a:r>
            <a:endParaRPr lang="ru-RU" sz="36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500042"/>
            <a:ext cx="5001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onstantia" pitchFamily="18" charset="0"/>
              </a:rPr>
              <a:t>Технологический  колледж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6000768"/>
            <a:ext cx="18307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onstantia" pitchFamily="18" charset="0"/>
              </a:rPr>
              <a:t>г.Прохладный</a:t>
            </a:r>
          </a:p>
          <a:p>
            <a:pPr algn="ctr"/>
            <a:r>
              <a:rPr lang="ru-RU" sz="2000" dirty="0" smtClean="0">
                <a:latin typeface="Constantia" pitchFamily="18" charset="0"/>
              </a:rPr>
              <a:t>2015г.</a:t>
            </a:r>
            <a:endParaRPr lang="ru-RU" sz="2000" dirty="0">
              <a:latin typeface="Constantia" pitchFamily="18" charset="0"/>
            </a:endParaRP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357158" y="500042"/>
            <a:ext cx="1714512" cy="714380"/>
          </a:xfrm>
          <a:prstGeom prst="ellipse">
            <a:avLst/>
          </a:prstGeom>
          <a:solidFill>
            <a:schemeClr val="bg1">
              <a:alpha val="70979"/>
            </a:schemeClr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РНС</a:t>
            </a:r>
            <a:endParaRPr lang="ru-RU" sz="4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571480"/>
            <a:ext cx="5402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Garamond" pitchFamily="18" charset="0"/>
              </a:rPr>
              <a:t>Принципы разработки заданий:</a:t>
            </a:r>
            <a:endParaRPr lang="ru-RU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14488"/>
            <a:ext cx="85725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Clr>
                <a:srgbClr val="C00000"/>
              </a:buClr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60% контрольного задания должна включать только понятия и умения (навыки) включённые в обязательный минимум (стандарт) по предмету (отметка  «3»). </a:t>
            </a:r>
          </a:p>
          <a:p>
            <a:pPr marL="355600" indent="-355600">
              <a:buClr>
                <a:srgbClr val="C00000"/>
              </a:buClr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 </a:t>
            </a:r>
          </a:p>
          <a:p>
            <a:pPr marL="355600" indent="-355600">
              <a:buClr>
                <a:srgbClr val="C00000"/>
              </a:buClr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40% заданий основаны на понятиях, умениях (навыках) выше стандартных (отметка  «4»и «5»).</a:t>
            </a:r>
          </a:p>
          <a:p>
            <a:pPr marL="355600" indent="-355600">
              <a:buClr>
                <a:srgbClr val="C00000"/>
              </a:buClr>
              <a:buFont typeface="Arial" pitchFamily="34" charset="0"/>
              <a:buChar char="•"/>
              <a:tabLst>
                <a:tab pos="92075" algn="l"/>
              </a:tabLst>
            </a:pPr>
            <a:endParaRPr lang="ru-RU" sz="2200" dirty="0" smtClean="0">
              <a:latin typeface="Century" pitchFamily="18" charset="0"/>
            </a:endParaRPr>
          </a:p>
          <a:p>
            <a:pPr marL="355600" indent="-355600">
              <a:buClr>
                <a:srgbClr val="C00000"/>
              </a:buClr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В любой форме контроля (кроме опроса) предусмотрены дополнительные задания частично-поискового и творческого уровня, выполнив которые, студенты могут получить дополнительные баллы.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071546"/>
            <a:ext cx="67409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В критерии оценивания включены:</a:t>
            </a:r>
            <a:endParaRPr lang="ru-RU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714488"/>
            <a:ext cx="828680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Лекции.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Практические занятия.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Контрольные работы.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Домашние работы.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Посещение уроков.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Опоздания на урок.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Поведение на уроке.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Наличие записей в рабочей тетради.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Активность учащихся на уроке.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Полнота ответа.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Своевременная сдача работы.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Отказ от ответа.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Творческая работа, участие в олимпиадах, конкурсах.</a:t>
            </a:r>
            <a:endParaRPr lang="ru-RU" sz="2200" b="1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85728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aramond" pitchFamily="18" charset="0"/>
              </a:rPr>
              <a:t>Чем больше действий будет учтено, тем лучше для объективности отметки. </a:t>
            </a:r>
            <a:endParaRPr lang="ru-RU" sz="2400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7290" y="357166"/>
            <a:ext cx="6171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Garamond" pitchFamily="18" charset="0"/>
              </a:rPr>
              <a:t>Составляющие итоговой оценки</a:t>
            </a:r>
            <a:endParaRPr lang="ru-RU" sz="32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00034" y="1357298"/>
            <a:ext cx="4504904" cy="1210120"/>
            <a:chOff x="0" y="0"/>
            <a:chExt cx="4504904" cy="1210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Овал 6"/>
            <p:cNvSpPr/>
            <p:nvPr/>
          </p:nvSpPr>
          <p:spPr>
            <a:xfrm>
              <a:off x="0" y="0"/>
              <a:ext cx="4504904" cy="1210120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659728" y="177218"/>
              <a:ext cx="3185448" cy="8556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Оценки за стандартизированные итоговые работы</a:t>
              </a:r>
              <a:endParaRPr lang="ru-RU" sz="1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71472" y="3286124"/>
            <a:ext cx="4210518" cy="1210120"/>
            <a:chOff x="71437" y="2071702"/>
            <a:chExt cx="4210518" cy="1210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71437" y="2071702"/>
              <a:ext cx="4210518" cy="1210120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86955"/>
                <a:satOff val="25604"/>
                <a:lumOff val="-10784"/>
                <a:alphaOff val="0"/>
              </a:schemeClr>
            </a:fillRef>
            <a:effectRef idx="2">
              <a:schemeClr val="accent5">
                <a:hueOff val="486955"/>
                <a:satOff val="25604"/>
                <a:lumOff val="-1078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688054" y="2248920"/>
              <a:ext cx="2977284" cy="8556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</a:rPr>
                <a:t>Накопленные оценки </a:t>
              </a:r>
              <a:r>
                <a:rPr lang="ru-RU" sz="2000" kern="1200" dirty="0" smtClean="0">
                  <a:solidFill>
                    <a:schemeClr val="tx1"/>
                  </a:solidFill>
                </a:rPr>
                <a:t>(динамика продвижения)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71472" y="5143512"/>
            <a:ext cx="4210518" cy="1210120"/>
            <a:chOff x="3" y="4143405"/>
            <a:chExt cx="4210518" cy="1210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Овал 12"/>
            <p:cNvSpPr/>
            <p:nvPr/>
          </p:nvSpPr>
          <p:spPr>
            <a:xfrm>
              <a:off x="3" y="4143405"/>
              <a:ext cx="4210518" cy="1210120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973911"/>
                <a:satOff val="51208"/>
                <a:lumOff val="-21569"/>
                <a:alphaOff val="0"/>
              </a:schemeClr>
            </a:fillRef>
            <a:effectRef idx="2">
              <a:schemeClr val="accent5">
                <a:hueOff val="973911"/>
                <a:satOff val="51208"/>
                <a:lumOff val="-215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Овал 4"/>
            <p:cNvSpPr/>
            <p:nvPr/>
          </p:nvSpPr>
          <p:spPr>
            <a:xfrm>
              <a:off x="616620" y="4320623"/>
              <a:ext cx="2977284" cy="8556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</a:rPr>
                <a:t>Успехи во внеурочной деятельности</a:t>
              </a:r>
              <a:endParaRPr lang="ru-RU" sz="20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214546" y="4500570"/>
            <a:ext cx="714380" cy="630431"/>
            <a:chOff x="1785947" y="1357323"/>
            <a:chExt cx="701869" cy="70186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Плюс 15"/>
            <p:cNvSpPr/>
            <p:nvPr/>
          </p:nvSpPr>
          <p:spPr>
            <a:xfrm>
              <a:off x="1785947" y="1357323"/>
              <a:ext cx="701869" cy="701869"/>
            </a:xfrm>
            <a:prstGeom prst="mathPlus">
              <a:avLst/>
            </a:prstGeom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люс 4"/>
            <p:cNvSpPr/>
            <p:nvPr/>
          </p:nvSpPr>
          <p:spPr>
            <a:xfrm>
              <a:off x="1878980" y="1625718"/>
              <a:ext cx="515803" cy="165079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357422" y="2571744"/>
            <a:ext cx="701869" cy="701869"/>
            <a:chOff x="1785947" y="1357323"/>
            <a:chExt cx="701869" cy="70186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Плюс 18"/>
            <p:cNvSpPr/>
            <p:nvPr/>
          </p:nvSpPr>
          <p:spPr>
            <a:xfrm>
              <a:off x="1785947" y="1357323"/>
              <a:ext cx="701869" cy="701869"/>
            </a:xfrm>
            <a:prstGeom prst="mathPlus">
              <a:avLst/>
            </a:prstGeom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люс 4"/>
            <p:cNvSpPr/>
            <p:nvPr/>
          </p:nvSpPr>
          <p:spPr>
            <a:xfrm>
              <a:off x="1878980" y="1625718"/>
              <a:ext cx="515803" cy="165079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/>
            </a:p>
          </p:txBody>
        </p:sp>
      </p:grpSp>
      <p:sp>
        <p:nvSpPr>
          <p:cNvPr id="21" name="Правая фигурная скобка 20"/>
          <p:cNvSpPr/>
          <p:nvPr/>
        </p:nvSpPr>
        <p:spPr>
          <a:xfrm>
            <a:off x="4929190" y="1500174"/>
            <a:ext cx="642935" cy="4857750"/>
          </a:xfrm>
          <a:prstGeom prst="rightBrace">
            <a:avLst>
              <a:gd name="adj1" fmla="val 8333"/>
              <a:gd name="adj2" fmla="val 50209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715008" y="3714752"/>
            <a:ext cx="984460" cy="450164"/>
            <a:chOff x="5334295" y="2486528"/>
            <a:chExt cx="984460" cy="45016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3" name="Стрелка вправо 22"/>
            <p:cNvSpPr/>
            <p:nvPr/>
          </p:nvSpPr>
          <p:spPr>
            <a:xfrm rot="29176">
              <a:off x="5334295" y="2486528"/>
              <a:ext cx="984460" cy="450164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460866"/>
                <a:satOff val="76812"/>
                <a:lumOff val="-32353"/>
                <a:alphaOff val="0"/>
              </a:schemeClr>
            </a:fillRef>
            <a:effectRef idx="2">
              <a:schemeClr val="accent5">
                <a:hueOff val="1460866"/>
                <a:satOff val="76812"/>
                <a:lumOff val="-323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трелка вправо 4"/>
            <p:cNvSpPr/>
            <p:nvPr/>
          </p:nvSpPr>
          <p:spPr>
            <a:xfrm rot="29176">
              <a:off x="5334297" y="2575988"/>
              <a:ext cx="849411" cy="270098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786578" y="1571612"/>
            <a:ext cx="2064344" cy="4583573"/>
            <a:chOff x="6362301" y="428617"/>
            <a:chExt cx="2064344" cy="458357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6" name="Овал 25"/>
            <p:cNvSpPr/>
            <p:nvPr/>
          </p:nvSpPr>
          <p:spPr>
            <a:xfrm>
              <a:off x="6362301" y="428617"/>
              <a:ext cx="2064344" cy="4583573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460866"/>
                <a:satOff val="76812"/>
                <a:lumOff val="-32353"/>
                <a:alphaOff val="0"/>
              </a:schemeClr>
            </a:fillRef>
            <a:effectRef idx="2">
              <a:schemeClr val="accent5">
                <a:hueOff val="1460866"/>
                <a:satOff val="76812"/>
                <a:lumOff val="-323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Овал 4"/>
            <p:cNvSpPr/>
            <p:nvPr/>
          </p:nvSpPr>
          <p:spPr>
            <a:xfrm>
              <a:off x="6664617" y="1099865"/>
              <a:ext cx="1459712" cy="32410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Итоговая оценка</a:t>
              </a:r>
              <a:endParaRPr lang="ru-RU" sz="2400" b="1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28596" y="1428736"/>
            <a:ext cx="850112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Набравшие 80% и более — оценку «4».</a:t>
            </a:r>
          </a:p>
          <a:p>
            <a:pPr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Набравшие менее 80% сдают экзамен.</a:t>
            </a:r>
          </a:p>
          <a:p>
            <a:pPr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Студенты, набравшие 80% от максимальной </a:t>
            </a:r>
          </a:p>
          <a:p>
            <a:pPr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суммы, при желании могут отказаться от </a:t>
            </a:r>
          </a:p>
          <a:p>
            <a:pPr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«автоматической» оценки «4» и сдавать </a:t>
            </a:r>
          </a:p>
          <a:p>
            <a:pPr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экзамен во время сессии.</a:t>
            </a:r>
          </a:p>
          <a:p>
            <a:pPr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ea typeface="Times New Roman" pitchFamily="18" charset="0"/>
              <a:cs typeface="Times New Roman" pitchFamily="18" charset="0"/>
            </a:endParaRPr>
          </a:p>
          <a:p>
            <a:pPr marL="182563" lvl="0" indent="-182563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За своевременность выполнения работы — 2 балла.</a:t>
            </a:r>
            <a:endParaRPr lang="ru-RU" sz="2000" b="1" dirty="0" smtClean="0">
              <a:solidFill>
                <a:srgbClr val="002060"/>
              </a:solidFill>
              <a:latin typeface="Century" pitchFamily="18" charset="0"/>
              <a:cs typeface="Arial" pitchFamily="34" charset="0"/>
            </a:endParaRPr>
          </a:p>
          <a:p>
            <a:pPr marL="182563" lvl="0" indent="-182563" eaLnBrk="0" hangingPunct="0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За досрочное выполнение работ (домашних </a:t>
            </a:r>
          </a:p>
          <a:p>
            <a:pPr marL="182563" lvl="0" indent="-182563" eaLnBrk="0" hangingPunct="0">
              <a:buClr>
                <a:srgbClr val="C00000"/>
              </a:buClr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  контрольных работ, индивидуальных </a:t>
            </a:r>
          </a:p>
          <a:p>
            <a:pPr marL="182563" lvl="0" indent="-182563" eaLnBrk="0" hangingPunct="0">
              <a:buClr>
                <a:srgbClr val="C00000"/>
              </a:buClr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   заданий) — 2 балла.</a:t>
            </a:r>
            <a:endParaRPr lang="ru-RU" sz="2000" b="1" dirty="0" smtClean="0">
              <a:solidFill>
                <a:srgbClr val="002060"/>
              </a:solidFill>
              <a:latin typeface="Century" pitchFamily="18" charset="0"/>
              <a:cs typeface="Arial" pitchFamily="34" charset="0"/>
            </a:endParaRPr>
          </a:p>
          <a:p>
            <a:pPr marL="182563" lvl="0" indent="-182563" eaLnBrk="0" hangingPunct="0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За аккуратное систематическое ведение</a:t>
            </a:r>
          </a:p>
          <a:p>
            <a:pPr marL="182563" lvl="0" indent="-182563" eaLnBrk="0" hangingPunct="0">
              <a:buClr>
                <a:srgbClr val="C00000"/>
              </a:buClr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   тетради — до 10 баллов.</a:t>
            </a:r>
            <a:endParaRPr lang="ru-RU" sz="2000" b="1" dirty="0" smtClean="0">
              <a:solidFill>
                <a:srgbClr val="002060"/>
              </a:solidFill>
              <a:latin typeface="Century" pitchFamily="18" charset="0"/>
              <a:cs typeface="Arial" pitchFamily="34" charset="0"/>
            </a:endParaRPr>
          </a:p>
          <a:p>
            <a:pPr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6000760" y="4214818"/>
            <a:ext cx="2955927" cy="1914521"/>
            <a:chOff x="1111" y="1149"/>
            <a:chExt cx="3364" cy="2564"/>
          </a:xfrm>
        </p:grpSpPr>
        <p:pic>
          <p:nvPicPr>
            <p:cNvPr id="9" name="Picture 5" descr="portada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11" y="1149"/>
              <a:ext cx="3364" cy="2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562" y="1344"/>
              <a:ext cx="1724" cy="1043"/>
            </a:xfrm>
            <a:prstGeom prst="rect">
              <a:avLst/>
            </a:prstGeom>
            <a:solidFill>
              <a:srgbClr val="226C40"/>
            </a:solidFill>
            <a:ln w="9525">
              <a:solidFill>
                <a:srgbClr val="226C4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381" y="1389"/>
              <a:ext cx="18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4000">
                <a:solidFill>
                  <a:schemeClr val="bg1"/>
                </a:solidFill>
                <a:latin typeface="Monotype Corsiva" pitchFamily="66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714348" y="357166"/>
            <a:ext cx="77105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Набравшие 90% и более от суммы баллов за текущий контроль –освобождается от экзамена и «автоматически» получает оценку «5».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71670" y="5857892"/>
            <a:ext cx="35718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/по окончании семестра/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6357950" y="1714488"/>
            <a:ext cx="2286016" cy="714380"/>
          </a:xfrm>
          <a:prstGeom prst="ellipse">
            <a:avLst/>
          </a:prstGeom>
          <a:solidFill>
            <a:schemeClr val="bg1">
              <a:alpha val="70979"/>
            </a:schemeClr>
          </a:solidFill>
          <a:ln w="31750">
            <a:solidFill>
              <a:srgbClr val="257545"/>
            </a:solidFill>
            <a:round/>
            <a:headEnd/>
            <a:tailEnd/>
          </a:ln>
        </p:spPr>
        <p:txBody>
          <a:bodyPr wrap="none" anchor="ctr"/>
          <a:lstStyle/>
          <a:p>
            <a:pPr algn="dist"/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Льготы:</a:t>
            </a:r>
            <a:endParaRPr lang="ru-RU" sz="4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Картинка 101 из 4379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3064" t="6827" r="12743" b="4367"/>
          <a:stretch>
            <a:fillRect/>
          </a:stretch>
        </p:blipFill>
        <p:spPr bwMode="auto">
          <a:xfrm>
            <a:off x="7092950" y="3357563"/>
            <a:ext cx="16573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857224" y="1714488"/>
            <a:ext cx="77153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За несвоевременно выполненную работу — минус 2 балла.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За отказ отвечать – 10 баллов.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14282" y="214290"/>
            <a:ext cx="2286016" cy="714380"/>
          </a:xfrm>
          <a:prstGeom prst="ellipse">
            <a:avLst/>
          </a:prstGeom>
          <a:solidFill>
            <a:schemeClr val="bg1">
              <a:alpha val="70979"/>
            </a:schemeClr>
          </a:solidFill>
          <a:ln w="31750">
            <a:solidFill>
              <a:srgbClr val="257545"/>
            </a:solidFill>
            <a:round/>
            <a:headEnd/>
            <a:tailEnd/>
          </a:ln>
        </p:spPr>
        <p:txBody>
          <a:bodyPr wrap="none" anchor="ctr"/>
          <a:lstStyle/>
          <a:p>
            <a:pPr algn="dist"/>
            <a:r>
              <a:rPr lang="ru-RU" sz="4400" b="1" dirty="0" err="1" smtClean="0">
                <a:solidFill>
                  <a:srgbClr val="C00000"/>
                </a:solidFill>
                <a:latin typeface="Monotype Corsiva" pitchFamily="66" charset="0"/>
              </a:rPr>
              <a:t>Штаф</a:t>
            </a:r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:</a:t>
            </a:r>
            <a:endParaRPr lang="ru-RU" sz="4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85720" y="2428868"/>
            <a:ext cx="71438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Пропущенная по уважительной причине работа может быть сдана в недельный срок без снятия штрафных очков.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Пропущенная по неуважительной причине работа тоже должна быть отработана, но уже со снятием штрафных баллов: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 в течение 1-й недели студент получает 75% от максимально возможного количества баллов;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 в течение 2-й недели — 50%;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 в течение 3-й недели — 25%.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 остальные сроки за сданную тему (раздел) баллы не начисляются вообще.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Задолженности сдаются во внеурочное время, назначенное преподавателем, 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по инициативе студентов.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214290"/>
            <a:ext cx="57293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 eaLnBrk="0" hangingPunct="0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За пропуски занятий без уважительной  причины — минус 10 баллов.</a:t>
            </a:r>
            <a:endParaRPr lang="ru-RU" sz="2000" b="1" dirty="0" smtClean="0">
              <a:solidFill>
                <a:srgbClr val="002060"/>
              </a:solidFill>
              <a:latin typeface="Century" pitchFamily="18" charset="0"/>
              <a:cs typeface="Arial" pitchFamily="34" charset="0"/>
            </a:endParaRPr>
          </a:p>
          <a:p>
            <a:pPr lvl="0" indent="176213" eaLnBrk="0" hangingPunct="0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За опоздание — минус 3 балла.</a:t>
            </a:r>
            <a:endParaRPr lang="ru-RU" sz="2000" b="1" dirty="0" smtClean="0">
              <a:solidFill>
                <a:srgbClr val="002060"/>
              </a:solidFill>
              <a:latin typeface="Century" pitchFamily="18" charset="0"/>
              <a:cs typeface="Arial" pitchFamily="34" charset="0"/>
            </a:endParaRPr>
          </a:p>
          <a:p>
            <a:pPr marL="176213" lvl="0" indent="-176213" eaLnBrk="0" hangingPunct="0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За неаккуратное ведение тетради — минус 5 баллов.</a:t>
            </a:r>
            <a:endParaRPr lang="ru-RU" sz="2000" b="1" dirty="0" smtClean="0">
              <a:solidFill>
                <a:srgbClr val="002060"/>
              </a:solidFill>
              <a:latin typeface="Century" pitchFamily="18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214414" y="2428868"/>
            <a:ext cx="685804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7" y="1071546"/>
          <a:ext cx="8572560" cy="4929221"/>
        </p:xfrm>
        <a:graphic>
          <a:graphicData uri="http://schemas.openxmlformats.org/drawingml/2006/table">
            <a:tbl>
              <a:tblPr/>
              <a:tblGrid>
                <a:gridCol w="1114426"/>
                <a:gridCol w="1543943"/>
                <a:gridCol w="1930123"/>
                <a:gridCol w="1992034"/>
                <a:gridCol w="1992034"/>
              </a:tblGrid>
              <a:tr h="1408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Модули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I семестр </a:t>
                      </a: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Максимальное число баллов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 «5»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Минимальное число баллов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 «4»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Calibri"/>
                        </a:rPr>
                        <a:t>Обязательный минимум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Calibri"/>
                        </a:rPr>
                        <a:t>в баллах)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Calibri"/>
                        </a:rPr>
                        <a:t>«3»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Модуль 1.</a:t>
                      </a:r>
                      <a:endParaRPr lang="ru-RU" sz="180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Тема 1.1.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38</a:t>
                      </a:r>
                      <a:r>
                        <a:rPr lang="ru-RU" sz="180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=20ч+10б+8б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Тема 1.2.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Модуль 2.</a:t>
                      </a:r>
                      <a:endParaRPr lang="ru-RU" sz="180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Тема 2.1.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Тема 2.2.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Тема 2.3.</a:t>
                      </a:r>
                      <a:endParaRPr lang="ru-RU" sz="180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+20+3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                                                           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15+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15+2</a:t>
                      </a:r>
                      <a:endParaRPr lang="ru-RU" sz="1800" dirty="0">
                        <a:solidFill>
                          <a:srgbClr val="C0000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Тема 2.4.</a:t>
                      </a:r>
                      <a:endParaRPr lang="ru-RU" sz="180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+20+3</a:t>
                      </a:r>
                      <a:endParaRPr lang="ru-RU" sz="1800" dirty="0">
                        <a:solidFill>
                          <a:srgbClr val="C0000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15+2</a:t>
                      </a:r>
                      <a:endParaRPr lang="ru-RU" sz="1800" dirty="0">
                        <a:solidFill>
                          <a:srgbClr val="C0000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142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94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                           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       +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12                    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   +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12                       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80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354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436" marR="59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8794" y="357166"/>
            <a:ext cx="5575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Garamond" pitchFamily="18" charset="0"/>
              </a:rPr>
              <a:t>Распределение  баллов 1 семестра</a:t>
            </a:r>
            <a:endParaRPr lang="ru-RU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143116"/>
          <a:ext cx="8429685" cy="3364992"/>
        </p:xfrm>
        <a:graphic>
          <a:graphicData uri="http://schemas.openxmlformats.org/drawingml/2006/table">
            <a:tbl>
              <a:tblPr/>
              <a:tblGrid>
                <a:gridCol w="383171"/>
                <a:gridCol w="447029"/>
                <a:gridCol w="447029"/>
                <a:gridCol w="383167"/>
                <a:gridCol w="447029"/>
                <a:gridCol w="383167"/>
                <a:gridCol w="447029"/>
                <a:gridCol w="447029"/>
                <a:gridCol w="447029"/>
                <a:gridCol w="383167"/>
                <a:gridCol w="447029"/>
                <a:gridCol w="383167"/>
                <a:gridCol w="527126"/>
                <a:gridCol w="428628"/>
                <a:gridCol w="571504"/>
                <a:gridCol w="428628"/>
                <a:gridCol w="642942"/>
                <a:gridCol w="785815"/>
              </a:tblGrid>
              <a:tr h="77391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Посещение </a:t>
                      </a: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занятиОпоздание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Ведение тетради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Работа на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уроках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Практикум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К/</a:t>
                      </a: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С/р.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Своевременность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Проекты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твор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ческ.рабо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ты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Итого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Ф.И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max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min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max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min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max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min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max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min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max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min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max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min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max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min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42860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Garamond" pitchFamily="18" charset="0"/>
              </a:rPr>
              <a:t>Система оценивания образовательных результатов</a:t>
            </a:r>
            <a:endParaRPr lang="ru-RU" sz="24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6" name="Picture 2" descr="C:\Users\Галина\Desktop\картинки с шаттерстока\shutterstock_74522023.jpg"/>
          <p:cNvPicPr>
            <a:picLocks noChangeAspect="1" noChangeArrowheads="1"/>
          </p:cNvPicPr>
          <p:nvPr/>
        </p:nvPicPr>
        <p:blipFill>
          <a:blip r:embed="rId2" cstate="print"/>
          <a:srcRect l="3125" t="11469" r="3906" b="3767"/>
          <a:stretch>
            <a:fillRect/>
          </a:stretch>
        </p:blipFill>
        <p:spPr bwMode="auto">
          <a:xfrm>
            <a:off x="4714876" y="285728"/>
            <a:ext cx="385765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785786" y="142852"/>
            <a:ext cx="7696200" cy="1143000"/>
          </a:xfrm>
          <a:noFill/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Мотивация студентов к работе </a:t>
            </a:r>
            <a:b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в режиме РНС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8596" y="1643050"/>
            <a:ext cx="8424862" cy="4752975"/>
          </a:xfrm>
          <a:noFill/>
        </p:spPr>
        <p:txBody>
          <a:bodyPr/>
          <a:lstStyle/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</a:rPr>
              <a:t>альтернативная форма контроля;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</a:rPr>
              <a:t>деятельность, оцениваемая определенным образом (в условиях </a:t>
            </a:r>
            <a:r>
              <a:rPr lang="ru-RU" sz="2400" b="1" dirty="0" err="1" smtClean="0">
                <a:solidFill>
                  <a:srgbClr val="002060"/>
                </a:solidFill>
                <a:latin typeface="Constantia" pitchFamily="18" charset="0"/>
              </a:rPr>
              <a:t>рейтингово-накопительной</a:t>
            </a: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</a:rPr>
              <a:t> системы);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</a:rPr>
              <a:t>как один из результатов деятельности в составе УНО;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</a:rPr>
              <a:t>проектный тип исследовательской работы;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</a:rPr>
              <a:t>участие в творческих работах, конкурсах, олимпиадах;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</a:rPr>
              <a:t>обязательный образовательный результат;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</a:rPr>
              <a:t>альтернативная форма выполнения какого-то этапа изучения темы.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Tx/>
              <a:buFontTx/>
              <a:buChar char="•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214554"/>
            <a:ext cx="80724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Garamond" pitchFamily="18" charset="0"/>
              </a:rPr>
              <a:t>Таким образом, при рейтинговой системе оценивания достижений учащихся можно применять самые разнообразные формы и методы организации учебно-познавательной деятельности, но самое главное – вызвать у учеников интерес к предмету и пробудить желание заниматься в дальнейшем. </a:t>
            </a:r>
          </a:p>
        </p:txBody>
      </p:sp>
      <p:pic>
        <p:nvPicPr>
          <p:cNvPr id="5" name="Picture 4" descr="bez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9E3"/>
              </a:clrFrom>
              <a:clrTo>
                <a:srgbClr val="FEF9E3">
                  <a:alpha val="0"/>
                </a:srgbClr>
              </a:clrTo>
            </a:clrChange>
          </a:blip>
          <a:srcRect l="12764" t="4533" r="1089" b="200"/>
          <a:stretch>
            <a:fillRect/>
          </a:stretch>
        </p:blipFill>
        <p:spPr bwMode="auto">
          <a:xfrm>
            <a:off x="3071802" y="142852"/>
            <a:ext cx="207170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71604" y="357166"/>
            <a:ext cx="6929486" cy="568321"/>
          </a:xfrm>
        </p:spPr>
        <p:txBody>
          <a:bodyPr anchorCtr="0"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Учебный портфель (</a:t>
            </a:r>
            <a:r>
              <a:rPr lang="ru-RU" sz="3200" b="1" dirty="0" err="1" smtClean="0">
                <a:solidFill>
                  <a:srgbClr val="C00000"/>
                </a:solidFill>
                <a:latin typeface="Garamond" pitchFamily="18" charset="0"/>
              </a:rPr>
              <a:t>портфолио</a:t>
            </a:r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) </a:t>
            </a:r>
          </a:p>
        </p:txBody>
      </p:sp>
      <p:sp>
        <p:nvSpPr>
          <p:cNvPr id="5" name="Содержимое 3"/>
          <p:cNvSpPr>
            <a:spLocks noGrp="1"/>
          </p:cNvSpPr>
          <p:nvPr>
            <p:ph sz="half" idx="4294967295"/>
          </p:nvPr>
        </p:nvSpPr>
        <p:spPr>
          <a:xfrm>
            <a:off x="214282" y="1785926"/>
            <a:ext cx="3214687" cy="3500462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    Технология, которая может быть использована как основа индивидуального маршрута обучения.</a:t>
            </a:r>
          </a:p>
        </p:txBody>
      </p:sp>
      <p:sp>
        <p:nvSpPr>
          <p:cNvPr id="6" name="Стрелка вниз 5"/>
          <p:cNvSpPr/>
          <p:nvPr/>
        </p:nvSpPr>
        <p:spPr>
          <a:xfrm rot="19988620">
            <a:off x="5949438" y="1094172"/>
            <a:ext cx="288925" cy="79057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2219501">
            <a:off x="3571868" y="1071546"/>
            <a:ext cx="288925" cy="79057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" name="Picture 2" descr="C:\Users\Region\Desktop\картинки с шаттерстока\shutterstock_870527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857364"/>
            <a:ext cx="257175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786446" y="1928802"/>
            <a:ext cx="30718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" pitchFamily="18" charset="0"/>
              </a:rPr>
              <a:t>Набор материалов, которые студент собирает по ходу работы над модулем (проект, олимпиада, конкурс), «накопитель» достижений - грамот, сертификатов)</a:t>
            </a:r>
            <a:endParaRPr lang="ru-RU" sz="2400" b="1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5286388"/>
            <a:ext cx="3036877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Garamond" pitchFamily="18" charset="0"/>
              </a:rPr>
              <a:t> «Накопительная» функция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  <p:bldP spid="6" grpId="0" animBg="1"/>
      <p:bldP spid="7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00240"/>
            <a:ext cx="7696200" cy="4038600"/>
          </a:xfrm>
        </p:spPr>
        <p:txBody>
          <a:bodyPr/>
          <a:lstStyle/>
          <a:p>
            <a:pPr algn="r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«Тот, кого я учу, — это, прежде всего,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 живой человек,  ребенок, а потом ученик. 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Оценка, которую я ставлю  ему-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это не только измеритель его знаний, но, прежде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 всего, мое отношение к нему как к человеку».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00042"/>
            <a:ext cx="53514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CCCC99"/>
              </a:buClr>
              <a:buSzPct val="70000"/>
            </a:pPr>
            <a:r>
              <a:rPr lang="ru-RU" sz="2800" b="1" kern="0" dirty="0" smtClean="0">
                <a:solidFill>
                  <a:srgbClr val="C00000"/>
                </a:solidFill>
                <a:latin typeface="Century" pitchFamily="18" charset="0"/>
              </a:rPr>
              <a:t>В.А. Сухомлинский.</a:t>
            </a:r>
          </a:p>
          <a:p>
            <a:pPr marL="342900" lvl="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CCCC99"/>
              </a:buClr>
              <a:buSzPct val="70000"/>
            </a:pPr>
            <a:r>
              <a:rPr lang="ru-RU" sz="2800" b="1" kern="0" dirty="0" smtClean="0">
                <a:solidFill>
                  <a:srgbClr val="C00000"/>
                </a:solidFill>
                <a:latin typeface="Century" pitchFamily="18" charset="0"/>
              </a:rPr>
              <a:t>«Сердце отдаю детям»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 rot="300700">
            <a:off x="1041571" y="2967284"/>
            <a:ext cx="5837237" cy="120490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Спасибо 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 rot="21316676">
            <a:off x="2605976" y="4242737"/>
            <a:ext cx="5929354" cy="107632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6338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за внимание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pic>
        <p:nvPicPr>
          <p:cNvPr id="6" name="Picture 4" descr="teach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214546" y="285728"/>
            <a:ext cx="4929222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1785926"/>
            <a:ext cx="5514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aramond" pitchFamily="18" charset="0"/>
              </a:rPr>
              <a:t>Учебный портфель (</a:t>
            </a:r>
            <a:r>
              <a:rPr lang="ru-RU" sz="2800" b="1" dirty="0" err="1" smtClean="0">
                <a:solidFill>
                  <a:srgbClr val="C00000"/>
                </a:solidFill>
                <a:latin typeface="Garamond" pitchFamily="18" charset="0"/>
              </a:rPr>
              <a:t>портфолио</a:t>
            </a:r>
            <a:r>
              <a:rPr lang="ru-RU" sz="2800" b="1" dirty="0" smtClean="0">
                <a:solidFill>
                  <a:srgbClr val="C00000"/>
                </a:solidFill>
                <a:latin typeface="Garamond" pitchFamily="18" charset="0"/>
              </a:rPr>
              <a:t>)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285992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отражает динамику развития студента, его отношений,              результатов его самореализации; </a:t>
            </a:r>
          </a:p>
          <a:p>
            <a:pPr indent="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Демонстрирует его стиль учения;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показывает особенности его общей культуры и отдельных сторон интеллекта; 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помогает студенту проводить рефлексию собственной учебной работы, подготовки и обоснования будущей исследовательской работы; 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служит формой обсуждения и самооценки результатов работы студента на зачете или итоговом занятии;</a:t>
            </a:r>
          </a:p>
          <a:p>
            <a:pPr marL="263525" indent="-263525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 помогает студенту самостоятельно установить связи между предыдущими и новыми знаниями.</a:t>
            </a:r>
            <a:endParaRPr lang="ru-RU" sz="2000" b="1" dirty="0">
              <a:solidFill>
                <a:srgbClr val="002060"/>
              </a:solidFill>
              <a:latin typeface="Century" pitchFamily="18" charset="0"/>
            </a:endParaRPr>
          </a:p>
        </p:txBody>
      </p:sp>
      <p:pic>
        <p:nvPicPr>
          <p:cNvPr id="6" name="Рисунок 5" descr="1 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6572296" cy="1285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14744" y="500042"/>
            <a:ext cx="52864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Какие нужны новые формы и методы оценки?</a:t>
            </a:r>
            <a:endParaRPr lang="ru-RU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214282" y="142852"/>
            <a:ext cx="3286148" cy="928694"/>
          </a:xfrm>
          <a:prstGeom prst="ellipse">
            <a:avLst/>
          </a:prstGeom>
          <a:solidFill>
            <a:schemeClr val="bg1">
              <a:alpha val="70979"/>
            </a:schemeClr>
          </a:solidFill>
          <a:ln w="31750">
            <a:solidFill>
              <a:srgbClr val="257545"/>
            </a:solidFill>
            <a:round/>
            <a:headEnd/>
            <a:tailEnd/>
          </a:ln>
        </p:spPr>
        <p:txBody>
          <a:bodyPr wrap="none" anchor="ctr"/>
          <a:lstStyle/>
          <a:p>
            <a:pPr algn="dist"/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Заключение</a:t>
            </a:r>
            <a:endParaRPr lang="ru-RU" sz="4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714488"/>
            <a:ext cx="8643998" cy="4857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Приоритетными в диагностике (контрольные работы и т.п.) становятся не репродуктивные задания (на воспроизведение информации), а </a:t>
            </a:r>
            <a:r>
              <a:rPr lang="ru-RU" sz="2200" b="1" i="1" dirty="0" smtClean="0">
                <a:solidFill>
                  <a:srgbClr val="002060"/>
                </a:solidFill>
                <a:latin typeface="Century" pitchFamily="18" charset="0"/>
              </a:rPr>
              <a:t>продуктивные задания</a:t>
            </a: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 (задачи) по применению знаний и умений, предполагающие создание студентом в ходе решения своего информационного продукта: вывода, оценки и т.п. 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Помимо привычных предметных контрольных работ теперь необходимо проводить </a:t>
            </a:r>
            <a:r>
              <a:rPr lang="ru-RU" sz="2200" b="1" i="1" dirty="0" err="1" smtClean="0">
                <a:solidFill>
                  <a:srgbClr val="002060"/>
                </a:solidFill>
                <a:latin typeface="Century" pitchFamily="18" charset="0"/>
              </a:rPr>
              <a:t>метапредметные</a:t>
            </a:r>
            <a:r>
              <a:rPr lang="ru-RU" sz="2200" b="1" i="1" dirty="0" smtClean="0">
                <a:solidFill>
                  <a:srgbClr val="002060"/>
                </a:solidFill>
                <a:latin typeface="Century" pitchFamily="18" charset="0"/>
              </a:rPr>
              <a:t> диагностические работы, </a:t>
            </a: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составленные из </a:t>
            </a:r>
            <a:r>
              <a:rPr lang="ru-RU" sz="2200" b="1" dirty="0" err="1" smtClean="0">
                <a:solidFill>
                  <a:srgbClr val="002060"/>
                </a:solidFill>
                <a:latin typeface="Century" pitchFamily="18" charset="0"/>
              </a:rPr>
              <a:t>компетентностных</a:t>
            </a: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 заданий, требующих от  студента не только познавательных, но и регулятивных и коммуникативных действий. Предложенная «Школой 2100» диагностика </a:t>
            </a:r>
            <a:r>
              <a:rPr lang="ru-RU" sz="2200" b="1" dirty="0" err="1" smtClean="0">
                <a:solidFill>
                  <a:srgbClr val="002060"/>
                </a:solidFill>
                <a:latin typeface="Century" pitchFamily="18" charset="0"/>
              </a:rPr>
              <a:t>метапредметных</a:t>
            </a: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 результатов является педагогической, ею может воспользоваться любой преподаватель.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4"/>
            <a:ext cx="8429684" cy="224676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Совершенно новым для массового образования является вводимая ФГОС </a:t>
            </a:r>
            <a:r>
              <a:rPr lang="ru-RU" sz="2000" b="1" i="1" dirty="0" smtClean="0">
                <a:solidFill>
                  <a:srgbClr val="002060"/>
                </a:solidFill>
                <a:latin typeface="Century" pitchFamily="18" charset="0"/>
              </a:rPr>
              <a:t>диагностика результатов личностного развития</a:t>
            </a: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. Она может проводиться в разных формах (диагностическая работа, результаты наблюдения и т.д.). В любом случае такая диагностика предполагает проявление студентом качеств своей личности: оценки поступков, обозначение своей жизненной позиции, культурного выбора, мотивов, личностных целей. </a:t>
            </a:r>
            <a:endParaRPr lang="ru-RU" sz="2000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857496"/>
            <a:ext cx="8643998" cy="28623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Привычная форма письменной контрольной работы теперь дополняется такими новыми формами контроля результатов, как: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целенаправленное наблюдение (фиксация проявляемых ученикам действий и качеств по заданным параметрам),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самооценка студента  по принятым формам (например, лист с вопросами по </a:t>
            </a:r>
            <a:r>
              <a:rPr lang="ru-RU" sz="2000" b="1" dirty="0" err="1" smtClean="0">
                <a:solidFill>
                  <a:srgbClr val="002060"/>
                </a:solidFill>
                <a:latin typeface="Century" pitchFamily="18" charset="0"/>
              </a:rPr>
              <a:t>саморефлексии</a:t>
            </a: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 конкретной деятельности),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результаты учебных проектов,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результаты разнообразных </a:t>
            </a:r>
            <a:r>
              <a:rPr lang="ru-RU" sz="2000" b="1" dirty="0" err="1" smtClean="0">
                <a:solidFill>
                  <a:srgbClr val="002060"/>
                </a:solidFill>
                <a:latin typeface="Century" pitchFamily="18" charset="0"/>
              </a:rPr>
              <a:t>внеучебных</a:t>
            </a: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 и внешкольных работ, достижений учеников. </a:t>
            </a:r>
            <a:endParaRPr lang="ru-RU" sz="2000" b="1" dirty="0">
              <a:solidFill>
                <a:srgbClr val="002060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857364"/>
            <a:ext cx="8358246" cy="40934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Предлагается принципиально переосмыслить, а по сути изменить традиционную оценочно-отметочную шкалу (так называемую «пятибалльную»). В настоящее время она построена по принципу «вычитания»: решение учеником учебной задачи сравнивается с неким образцом «идеального решения», ищутся ошибки </a:t>
            </a: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  <a:sym typeface="Symbol" pitchFamily="18" charset="2"/>
              </a:rPr>
              <a:t></a:t>
            </a: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 несовпадение с образцом, чтобы понизить отметку. Подобный подход ориентирует на поиск неудачи, отрицательно сказывается на мотивации ученика, его личностной самооценке. Вместо этого предлагается переосмыслить шкалу </a:t>
            </a:r>
            <a:r>
              <a:rPr lang="ru-RU" sz="2000" b="1" i="1" dirty="0" smtClean="0">
                <a:solidFill>
                  <a:srgbClr val="002060"/>
                </a:solidFill>
                <a:latin typeface="Century" pitchFamily="18" charset="0"/>
              </a:rPr>
              <a:t>по принципу «прибавления» и «уровневого подхода»</a:t>
            </a: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 – решение студента даже простой учебной задачи, части задачи оценивать как безусловный успех, но на элементарном уровне, за которым следует более высокий уровень, к нему ученик может стремиться. </a:t>
            </a:r>
            <a:endParaRPr lang="ru-RU" sz="2000" b="1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500042"/>
            <a:ext cx="52864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Какие нужны новые формы и методы оценки?</a:t>
            </a:r>
            <a:endParaRPr lang="ru-RU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214282" y="214290"/>
            <a:ext cx="3286148" cy="928694"/>
          </a:xfrm>
          <a:prstGeom prst="ellipse">
            <a:avLst/>
          </a:prstGeom>
          <a:solidFill>
            <a:schemeClr val="bg1">
              <a:alpha val="70979"/>
            </a:schemeClr>
          </a:solidFill>
          <a:ln w="31750">
            <a:solidFill>
              <a:srgbClr val="257545"/>
            </a:solidFill>
            <a:round/>
            <a:headEnd/>
            <a:tailEnd/>
          </a:ln>
        </p:spPr>
        <p:txBody>
          <a:bodyPr wrap="none" anchor="ctr"/>
          <a:lstStyle/>
          <a:p>
            <a:pPr algn="dist"/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Заключение</a:t>
            </a:r>
            <a:endParaRPr lang="ru-RU" sz="4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aramond" pitchFamily="18" charset="0"/>
              </a:rPr>
              <a:t>Недостатки 5-ти балльной  системы оценки знаний учащихся («Стратегия модернизации содержания  общего образования»)</a:t>
            </a:r>
            <a:endParaRPr lang="ru-RU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900613"/>
          </a:xfrm>
        </p:spPr>
        <p:txBody>
          <a:bodyPr/>
          <a:lstStyle/>
          <a:p>
            <a:pPr marL="287338" indent="-287338" algn="just" eaLnBrk="1" hangingPunct="1">
              <a:lnSpc>
                <a:spcPct val="114000"/>
              </a:lnSpc>
              <a:spcBef>
                <a:spcPts val="0"/>
              </a:spcBef>
              <a:buClr>
                <a:srgbClr val="C00000"/>
              </a:buClr>
              <a:buFont typeface="Trebuchet MS" pitchFamily="34" charset="0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Нет эталона для сравнения, измерения  и объективного оценивания знаний. </a:t>
            </a:r>
          </a:p>
          <a:p>
            <a:pPr marL="287338" indent="-287338" algn="just" eaLnBrk="1" hangingPunct="1">
              <a:lnSpc>
                <a:spcPct val="114000"/>
              </a:lnSpc>
              <a:spcBef>
                <a:spcPts val="0"/>
              </a:spcBef>
              <a:buClr>
                <a:srgbClr val="C00000"/>
              </a:buClr>
              <a:buFont typeface="Trebuchet MS" pitchFamily="34" charset="0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Отсутствие системы оценивания, ориентированной на индивидуальную, проектную, опытно- экспериментальную, творческую работу подростков. </a:t>
            </a:r>
          </a:p>
          <a:p>
            <a:pPr marL="287338" indent="-287338" algn="just" eaLnBrk="1" hangingPunct="1">
              <a:lnSpc>
                <a:spcPct val="114000"/>
              </a:lnSpc>
              <a:spcBef>
                <a:spcPts val="0"/>
              </a:spcBef>
              <a:buClr>
                <a:srgbClr val="C00000"/>
              </a:buClr>
              <a:buFont typeface="Trebuchet MS" pitchFamily="34" charset="0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Отсутствие целенаправленной работы, направленной на развитие у учащихся способностей к самоконтролю и самооценке. </a:t>
            </a:r>
          </a:p>
          <a:p>
            <a:pPr marL="287338" indent="-287338" algn="just" eaLnBrk="1" hangingPunct="1">
              <a:lnSpc>
                <a:spcPct val="114000"/>
              </a:lnSpc>
              <a:spcBef>
                <a:spcPts val="0"/>
              </a:spcBef>
              <a:buClr>
                <a:srgbClr val="C00000"/>
              </a:buClr>
              <a:buFont typeface="Trebuchet MS" pitchFamily="34" charset="0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 Контрольно-оценочный механизм остается целиком и исключительно в руках педагога и направлен на внешний контроль, сопровождаемый соответствующими санкциями, а не на педагогическую поддержку учащихся. </a:t>
            </a:r>
          </a:p>
          <a:p>
            <a:pPr marL="287338" indent="-287338" algn="just" eaLnBrk="1" hangingPunct="1">
              <a:lnSpc>
                <a:spcPct val="114000"/>
              </a:lnSpc>
              <a:spcBef>
                <a:spcPts val="0"/>
              </a:spcBef>
              <a:buClr>
                <a:srgbClr val="C00000"/>
              </a:buClr>
              <a:buFont typeface="Trebuchet MS" pitchFamily="34" charset="0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 «Субъективизм» и «авторитарность» системы контроля и оценивания.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714356"/>
            <a:ext cx="435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Причины появления: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928802"/>
            <a:ext cx="842968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Неудовлетворенность существующей системой оценки – разные виды деятельности имеют разную ценность;</a:t>
            </a:r>
          </a:p>
          <a:p>
            <a:pPr marL="342900" indent="-342900" algn="just" eaLnBrk="1" hangingPunct="1">
              <a:buClr>
                <a:srgbClr val="C00000"/>
              </a:buClr>
              <a:buFont typeface="+mj-lt"/>
              <a:buAutoNum type="arabicPeriod"/>
            </a:pPr>
            <a:endParaRPr lang="ru-RU" sz="2000" b="1" dirty="0" smtClean="0">
              <a:solidFill>
                <a:srgbClr val="002060"/>
              </a:solidFill>
              <a:latin typeface="Century" pitchFamily="18" charset="0"/>
            </a:endParaRPr>
          </a:p>
          <a:p>
            <a:pPr marL="342900" indent="-342900" algn="just" eaLnBrk="1" hangingPunct="1"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Система оценивания должна быть средством взаимодействия – студент должен быть субъектом в выборе индивидуального маршрута;</a:t>
            </a:r>
          </a:p>
          <a:p>
            <a:pPr marL="342900" indent="-342900" algn="just" eaLnBrk="1" hangingPunct="1">
              <a:buClr>
                <a:srgbClr val="C00000"/>
              </a:buClr>
              <a:buFont typeface="+mj-lt"/>
              <a:buAutoNum type="arabicPeriod"/>
            </a:pPr>
            <a:endParaRPr lang="ru-RU" sz="2000" b="1" dirty="0" smtClean="0">
              <a:solidFill>
                <a:srgbClr val="002060"/>
              </a:solidFill>
              <a:latin typeface="Century" pitchFamily="18" charset="0"/>
            </a:endParaRPr>
          </a:p>
          <a:p>
            <a:pPr marL="342900" indent="-342900" algn="just" eaLnBrk="1" hangingPunct="1"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Учебная дисциплина – не система отдельных уроков, а единое пространство для формирования умений;</a:t>
            </a:r>
          </a:p>
          <a:p>
            <a:pPr marL="342900" indent="-342900" algn="just" eaLnBrk="1" hangingPunct="1">
              <a:buClr>
                <a:srgbClr val="C00000"/>
              </a:buClr>
              <a:buFont typeface="+mj-lt"/>
              <a:buAutoNum type="arabicPeriod"/>
            </a:pPr>
            <a:endParaRPr lang="ru-RU" sz="2000" b="1" dirty="0" smtClean="0">
              <a:solidFill>
                <a:srgbClr val="002060"/>
              </a:solidFill>
              <a:latin typeface="Century" pitchFamily="18" charset="0"/>
            </a:endParaRPr>
          </a:p>
          <a:p>
            <a:pPr marL="342900" indent="-342900" algn="just" eaLnBrk="1" hangingPunct="1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Century" pitchFamily="18" charset="0"/>
              </a:rPr>
              <a:t>Слабо выражена или отсутствует мотивация к учению.</a:t>
            </a:r>
          </a:p>
          <a:p>
            <a:pPr algn="just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357166"/>
            <a:ext cx="7358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Требования к системе знаний </a:t>
            </a:r>
            <a:b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по ФГОС</a:t>
            </a:r>
            <a:endParaRPr lang="ru-RU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928802"/>
            <a:ext cx="78581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объективность</a:t>
            </a:r>
          </a:p>
          <a:p>
            <a:pPr marL="355600" indent="-355600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субъективность</a:t>
            </a:r>
          </a:p>
          <a:p>
            <a:pPr marL="355600" indent="-355600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открытость</a:t>
            </a:r>
          </a:p>
          <a:p>
            <a:pPr marL="355600" indent="-355600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оценивается деятельность </a:t>
            </a:r>
          </a:p>
          <a:p>
            <a:pPr marL="355600" indent="-355600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800" b="1" dirty="0" err="1" smtClean="0">
                <a:solidFill>
                  <a:srgbClr val="002060"/>
                </a:solidFill>
                <a:latin typeface="Century" pitchFamily="18" charset="0"/>
              </a:rPr>
              <a:t>критериальность</a:t>
            </a:r>
            <a:endParaRPr lang="ru-RU" sz="2800" b="1" dirty="0" smtClean="0">
              <a:solidFill>
                <a:srgbClr val="002060"/>
              </a:solidFill>
              <a:latin typeface="Century" pitchFamily="18" charset="0"/>
            </a:endParaRPr>
          </a:p>
          <a:p>
            <a:pPr marL="355600" indent="-355600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использование накопительной системы оценивания</a:t>
            </a:r>
          </a:p>
          <a:p>
            <a:pPr marL="355600" indent="-355600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самооценка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00034" y="571480"/>
            <a:ext cx="8286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Calibri" pitchFamily="34" charset="0"/>
              </a:rPr>
              <a:t>Рейтинг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Calibri" pitchFamily="34" charset="0"/>
              </a:rPr>
              <a:t>- с английского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Calibri" pitchFamily="34" charset="0"/>
              </a:rPr>
              <a:t>rating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Calibri" pitchFamily="34" charset="0"/>
              </a:rPr>
              <a:t> - это отметка, некоторая численная  характеристика какого-либо качественного понятия.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Calibri" pitchFamily="34" charset="0"/>
              </a:rPr>
              <a:t>Рейтинг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Calibri" pitchFamily="34" charset="0"/>
              </a:rPr>
              <a:t> - индивидуальный числовой показатель оценки достижений в классификационном списке.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48" y="2928934"/>
            <a:ext cx="7858180" cy="2857520"/>
          </a:xfrm>
          <a:prstGeom prst="roundRect">
            <a:avLst>
              <a:gd name="adj" fmla="val 15384"/>
            </a:avLst>
          </a:prstGeom>
          <a:ln w="28575">
            <a:solidFill>
              <a:srgbClr val="277B4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900" b="1" u="sng" dirty="0" smtClean="0">
                <a:solidFill>
                  <a:srgbClr val="C00000"/>
                </a:solidFill>
                <a:latin typeface="Century" pitchFamily="18" charset="0"/>
                <a:ea typeface="Times New Roman" pitchFamily="18" charset="0"/>
                <a:cs typeface="Calibri" pitchFamily="34" charset="0"/>
              </a:rPr>
              <a:t>Рейтинговая система</a:t>
            </a:r>
            <a:r>
              <a:rPr lang="ru-RU" sz="1900" b="1" dirty="0" smtClean="0">
                <a:solidFill>
                  <a:srgbClr val="C00000"/>
                </a:solidFill>
                <a:latin typeface="Century" pitchFamily="18" charset="0"/>
                <a:ea typeface="Times New Roman" pitchFamily="18" charset="0"/>
                <a:cs typeface="Calibri" pitchFamily="34" charset="0"/>
              </a:rPr>
              <a:t> - совокупность правил, методических указаний и соответствующего математического аппарата, реализованного в программном комплексе, обеспечивающем обработку информации как по количественным, так и по качественным показателям индивидуальной учебной деятельности студентов, позволяющем присвоить персональный рейтинг (интегральную оценку, число) каждому учащемуся в разрезе любого модуля, а также обобщенно по дисциплине.</a:t>
            </a:r>
            <a:endParaRPr lang="ru-RU" sz="1900" b="1" dirty="0" smtClean="0">
              <a:solidFill>
                <a:srgbClr val="C00000"/>
              </a:solidFill>
              <a:latin typeface="Century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7696200" cy="4038600"/>
          </a:xfrm>
          <a:noFill/>
        </p:spPr>
        <p:txBody>
          <a:bodyPr/>
          <a:lstStyle/>
          <a:p>
            <a:pPr eaLnBrk="1" hangingPunct="1">
              <a:buClr>
                <a:schemeClr val="tx2"/>
              </a:buClr>
              <a:buSzTx/>
              <a:buFontTx/>
              <a:buChar char="•"/>
            </a:pPr>
            <a:endParaRPr lang="ru-RU" sz="3500" dirty="0" smtClean="0"/>
          </a:p>
          <a:p>
            <a:pPr eaLnBrk="1" hangingPunct="1">
              <a:buClr>
                <a:schemeClr val="tx2"/>
              </a:buClr>
              <a:buSzTx/>
              <a:buFontTx/>
              <a:buChar char="•"/>
            </a:pPr>
            <a:endParaRPr lang="ru-RU" sz="3200" dirty="0" smtClean="0"/>
          </a:p>
          <a:p>
            <a:pPr eaLnBrk="1" hangingPunct="1">
              <a:buClr>
                <a:schemeClr val="tx2"/>
              </a:buClr>
              <a:buSzTx/>
              <a:buFontTx/>
              <a:buChar char="•"/>
            </a:pPr>
            <a:endParaRPr lang="ru-RU" sz="3200" dirty="0" smtClean="0"/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>
          <a:xfrm>
            <a:off x="1928794" y="714356"/>
            <a:ext cx="5072098" cy="546119"/>
          </a:xfrm>
          <a:noFill/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Этапы внедрения РНС</a:t>
            </a:r>
          </a:p>
        </p:txBody>
      </p:sp>
      <p:grpSp>
        <p:nvGrpSpPr>
          <p:cNvPr id="6149" name="Group 14"/>
          <p:cNvGrpSpPr>
            <a:grpSpLocks/>
          </p:cNvGrpSpPr>
          <p:nvPr/>
        </p:nvGrpSpPr>
        <p:grpSpPr bwMode="auto">
          <a:xfrm>
            <a:off x="6215074" y="1714488"/>
            <a:ext cx="2663825" cy="4464050"/>
            <a:chOff x="4105" y="1117"/>
            <a:chExt cx="1678" cy="2812"/>
          </a:xfrm>
        </p:grpSpPr>
        <p:pic>
          <p:nvPicPr>
            <p:cNvPr id="6150" name="Picture 8" descr="300x573"/>
            <p:cNvPicPr>
              <a:picLocks noChangeAspect="1" noChangeArrowheads="1"/>
            </p:cNvPicPr>
            <p:nvPr/>
          </p:nvPicPr>
          <p:blipFill>
            <a:blip r:embed="rId2"/>
            <a:srcRect l="7312" t="1598" r="9785" b="764"/>
            <a:stretch>
              <a:fillRect/>
            </a:stretch>
          </p:blipFill>
          <p:spPr bwMode="auto">
            <a:xfrm>
              <a:off x="4105" y="1117"/>
              <a:ext cx="1542" cy="2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1" name="Text Box 9"/>
            <p:cNvSpPr txBox="1">
              <a:spLocks noChangeArrowheads="1"/>
            </p:cNvSpPr>
            <p:nvPr/>
          </p:nvSpPr>
          <p:spPr bwMode="auto">
            <a:xfrm rot="-1422816">
              <a:off x="4740" y="134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rgbClr val="1900D2"/>
                  </a:solidFill>
                </a:rPr>
                <a:t>ТК</a:t>
              </a:r>
            </a:p>
          </p:txBody>
        </p:sp>
        <p:sp>
          <p:nvSpPr>
            <p:cNvPr id="6152" name="Text Box 10"/>
            <p:cNvSpPr txBox="1">
              <a:spLocks noChangeArrowheads="1"/>
            </p:cNvSpPr>
            <p:nvPr/>
          </p:nvSpPr>
          <p:spPr bwMode="auto">
            <a:xfrm rot="-1272958">
              <a:off x="4718" y="1730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rgbClr val="1900D2"/>
                  </a:solidFill>
                </a:rPr>
                <a:t>УМК</a:t>
              </a:r>
            </a:p>
          </p:txBody>
        </p:sp>
        <p:sp>
          <p:nvSpPr>
            <p:cNvPr id="6153" name="Text Box 11"/>
            <p:cNvSpPr txBox="1">
              <a:spLocks noChangeArrowheads="1"/>
            </p:cNvSpPr>
            <p:nvPr/>
          </p:nvSpPr>
          <p:spPr bwMode="auto">
            <a:xfrm rot="1633721">
              <a:off x="4559" y="1179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rgbClr val="1900D2"/>
                  </a:solidFill>
                </a:rPr>
                <a:t>ОР</a:t>
              </a:r>
            </a:p>
          </p:txBody>
        </p:sp>
        <p:sp>
          <p:nvSpPr>
            <p:cNvPr id="6154" name="Text Box 12"/>
            <p:cNvSpPr txBox="1">
              <a:spLocks noChangeArrowheads="1"/>
            </p:cNvSpPr>
            <p:nvPr/>
          </p:nvSpPr>
          <p:spPr bwMode="auto">
            <a:xfrm rot="983372">
              <a:off x="4514" y="2286"/>
              <a:ext cx="12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b="1" dirty="0">
                  <a:solidFill>
                    <a:srgbClr val="1900D2"/>
                  </a:solidFill>
                </a:rPr>
                <a:t>мониторинг</a:t>
              </a:r>
            </a:p>
          </p:txBody>
        </p:sp>
        <p:sp>
          <p:nvSpPr>
            <p:cNvPr id="6155" name="Text Box 13"/>
            <p:cNvSpPr txBox="1">
              <a:spLocks noChangeArrowheads="1"/>
            </p:cNvSpPr>
            <p:nvPr/>
          </p:nvSpPr>
          <p:spPr bwMode="auto">
            <a:xfrm>
              <a:off x="4105" y="3644"/>
              <a:ext cx="16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rgbClr val="1900D2"/>
                  </a:solidFill>
                </a:rPr>
                <a:t>современная школа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71472" y="2143116"/>
            <a:ext cx="6000792" cy="3676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91440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1.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Формулировка </a:t>
            </a:r>
            <a:r>
              <a:rPr lang="ru-RU" sz="2800" b="1" dirty="0" err="1" smtClean="0">
                <a:solidFill>
                  <a:srgbClr val="002060"/>
                </a:solidFill>
                <a:latin typeface="Century" pitchFamily="18" charset="0"/>
              </a:rPr>
              <a:t>образователь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-   </a:t>
            </a:r>
            <a:r>
              <a:rPr lang="ru-RU" sz="2800" b="1" dirty="0" err="1" smtClean="0">
                <a:solidFill>
                  <a:srgbClr val="002060"/>
                </a:solidFill>
                <a:latin typeface="Century" pitchFamily="18" charset="0"/>
              </a:rPr>
              <a:t>ных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 результатов.</a:t>
            </a:r>
          </a:p>
          <a:p>
            <a:pPr marL="57150" indent="-51435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ru-RU" sz="2800" b="1" dirty="0" smtClean="0">
              <a:solidFill>
                <a:srgbClr val="002060"/>
              </a:solidFill>
              <a:latin typeface="Century" pitchFamily="18" charset="0"/>
            </a:endParaRPr>
          </a:p>
          <a:p>
            <a:pPr marL="57150" indent="-51435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2.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Совершенствование УМК.</a:t>
            </a:r>
          </a:p>
          <a:p>
            <a:pPr marL="57150" indent="-51435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ru-RU" sz="2800" b="1" dirty="0" smtClean="0">
              <a:solidFill>
                <a:srgbClr val="002060"/>
              </a:solidFill>
              <a:latin typeface="Century" pitchFamily="18" charset="0"/>
            </a:endParaRPr>
          </a:p>
          <a:p>
            <a:pPr marL="514350" indent="-5143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3.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Организация взаимодействия.</a:t>
            </a:r>
          </a:p>
          <a:p>
            <a:pPr marL="457200" indent="-914400" defTabSz="35560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4.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Мониторинг эффективности      внедрения.</a:t>
            </a:r>
            <a:endParaRPr lang="ru-RU" sz="2800" b="1" dirty="0">
              <a:solidFill>
                <a:srgbClr val="002060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42860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Garamond" pitchFamily="18" charset="0"/>
              </a:rPr>
              <a:t>Как составить рейтинг? </a:t>
            </a:r>
            <a:br>
              <a:rPr lang="ru-RU" sz="3200" b="1" dirty="0" smtClean="0">
                <a:solidFill>
                  <a:srgbClr val="FF0000"/>
                </a:solidFill>
                <a:latin typeface="Garamond" pitchFamily="18" charset="0"/>
              </a:rPr>
            </a:br>
            <a:endParaRPr lang="ru-RU" sz="3200" b="1" dirty="0">
              <a:latin typeface="Garamond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714488"/>
            <a:ext cx="86439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Разделить учебный материал на структурно-логические самостоятельные модули (логические блоки); </a:t>
            </a:r>
          </a:p>
          <a:p>
            <a:pPr marL="182563" indent="-182563" algn="just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Определить нормативные баллы на все задания (или правила начисления баллов); </a:t>
            </a:r>
          </a:p>
          <a:p>
            <a:pPr marL="182563" indent="-182563" algn="just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Установить минимальное количество баллов по каждому виду учебной деятельности, которое должен набрать обучающийся. </a:t>
            </a:r>
          </a:p>
          <a:p>
            <a:pPr marL="182563" indent="-182563" algn="just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Составить для обучающихся свод правил и положений, на основе которых будет производиться оценивание - рейтинговый регламент; </a:t>
            </a:r>
          </a:p>
          <a:p>
            <a:pPr marL="182563" indent="-182563" algn="just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2060"/>
                </a:solidFill>
                <a:latin typeface="Century" pitchFamily="18" charset="0"/>
              </a:rPr>
              <a:t>В конце семестра выставить общую оценку, представляющую собой сумму рейтинговых оценок за отдельные модули.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571480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Garamond" pitchFamily="18" charset="0"/>
              </a:rPr>
              <a:t>Возможны следующие виды рейтинга: </a:t>
            </a:r>
            <a:endParaRPr lang="ru-RU" sz="3200" dirty="0">
              <a:latin typeface="Garamond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928802"/>
            <a:ext cx="82153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Century" pitchFamily="18" charset="0"/>
              </a:rPr>
              <a:t>рейтинг по предмету общий или отдельно по теоретическим вопросам, отдельно по решению задач и по дополнительным баллам; </a:t>
            </a:r>
          </a:p>
          <a:p>
            <a:pPr marL="263525" indent="-263525" eaLnBrk="1" hangingPunct="1">
              <a:buClr>
                <a:srgbClr val="C00000"/>
              </a:buClr>
            </a:pPr>
            <a:endParaRPr lang="ru-RU" sz="2400" b="1" dirty="0" smtClean="0">
              <a:solidFill>
                <a:srgbClr val="002060"/>
              </a:solidFill>
              <a:latin typeface="Century" pitchFamily="18" charset="0"/>
            </a:endParaRPr>
          </a:p>
          <a:p>
            <a:pPr marL="263525" indent="-263525" eaLnBrk="1" hangingPunct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Century" pitchFamily="18" charset="0"/>
              </a:rPr>
              <a:t>рейтинг временной — за некоторый промежуток времени (семестр, год и т.д.) или тематический — по отдельным разделам (темам)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1583</TotalTime>
  <Words>1402</Words>
  <Application>Microsoft Office PowerPoint</Application>
  <PresentationFormat>Экран (4:3)</PresentationFormat>
  <Paragraphs>248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Студия</vt:lpstr>
      <vt:lpstr>Слайд 1</vt:lpstr>
      <vt:lpstr>Слайд 2</vt:lpstr>
      <vt:lpstr>Слайд 3</vt:lpstr>
      <vt:lpstr>Слайд 4</vt:lpstr>
      <vt:lpstr>Слайд 5</vt:lpstr>
      <vt:lpstr>Слайд 6</vt:lpstr>
      <vt:lpstr>Этапы внедрения РНС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Мотивация студентов к работе  в режиме РНС</vt:lpstr>
      <vt:lpstr>Слайд 18</vt:lpstr>
      <vt:lpstr>Учебный портфель (портфолио) </vt:lpstr>
      <vt:lpstr>Слайд 20</vt:lpstr>
      <vt:lpstr>Слайд 21</vt:lpstr>
      <vt:lpstr>Слайд 22</vt:lpstr>
      <vt:lpstr>Слайд 23</vt:lpstr>
      <vt:lpstr>Слайд 24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houm</cp:lastModifiedBy>
  <cp:revision>101</cp:revision>
  <dcterms:created xsi:type="dcterms:W3CDTF">2011-02-14T10:47:51Z</dcterms:created>
  <dcterms:modified xsi:type="dcterms:W3CDTF">2015-02-09T17:05:03Z</dcterms:modified>
</cp:coreProperties>
</file>