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7" r:id="rId2"/>
    <p:sldId id="258" r:id="rId3"/>
    <p:sldId id="261" r:id="rId4"/>
    <p:sldId id="262" r:id="rId5"/>
    <p:sldId id="263" r:id="rId6"/>
    <p:sldId id="264" r:id="rId7"/>
    <p:sldId id="266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993" autoAdjust="0"/>
  </p:normalViewPr>
  <p:slideViewPr>
    <p:cSldViewPr snapToGrid="0" snapToObjects="1">
      <p:cViewPr>
        <p:scale>
          <a:sx n="60" d="100"/>
          <a:sy n="60" d="100"/>
        </p:scale>
        <p:origin x="-14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8DE6AF5-4009-43E5-8F15-F692A4A05ED2}" type="datetimeFigureOut">
              <a:rPr lang="en-US"/>
              <a:pPr>
                <a:defRPr/>
              </a:pPr>
              <a:t>5/5/2013</a:t>
            </a:fld>
            <a:endParaRPr lang="en-US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noProof="0" smtClean="0"/>
              <a:t>Clique para editar os estilos</a:t>
            </a:r>
          </a:p>
          <a:p>
            <a:pPr lvl="1"/>
            <a:r>
              <a:rPr lang="pt-PT" noProof="0" smtClean="0"/>
              <a:t>Segundo nível</a:t>
            </a:r>
          </a:p>
          <a:p>
            <a:pPr lvl="2"/>
            <a:r>
              <a:rPr lang="pt-PT" noProof="0" smtClean="0"/>
              <a:t>Terceiro nível</a:t>
            </a:r>
          </a:p>
          <a:p>
            <a:pPr lvl="3"/>
            <a:r>
              <a:rPr lang="pt-PT" noProof="0" smtClean="0"/>
              <a:t>Quarto nível</a:t>
            </a:r>
          </a:p>
          <a:p>
            <a:pPr lvl="4"/>
            <a:r>
              <a:rPr lang="pt-PT" noProof="0" smtClean="0"/>
              <a:t>Quinto nível</a:t>
            </a:r>
            <a:endParaRPr lang="en-US" noProof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F30F23E-43F1-4D11-B016-83016C37A5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9AFFB4-FFC0-4ECC-ACF9-9CF90C466DB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b="1" i="1" smtClean="0">
              <a:latin typeface="Segoe UI Light"/>
            </a:endParaRP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6F99D6-54E5-4012-BF90-161AD1AA565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b="1" u="sng" smtClean="0">
                <a:solidFill>
                  <a:srgbClr val="FF0000"/>
                </a:solidFill>
              </a:rPr>
              <a:t>Для размещения дополнительных файлов с материалами необходимо изучить Приложение 3 к Положению о конкурсе.</a:t>
            </a:r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Если информацию, изложенную в слайдах презентации проекта, Вам необходимо подтвердить дополнительными материалами/ссылками на веб-сайты, файлы с материалами/ссылки загружаются в профиль учебного ресурса на портале «Партнерство в образовании» </a:t>
            </a:r>
            <a:r>
              <a:rPr lang="en-US" b="1" smtClean="0"/>
              <a:t>www.pil-network.com </a:t>
            </a:r>
            <a:r>
              <a:rPr lang="ru-RU" b="1" smtClean="0"/>
              <a:t>в разделе «Дополнительные ресурсы». Файлы озаглавливаются соответственно ПОЛЯМ СЛАЙДА  ПРЕЗЕНТАЦИИ ПРОЕКТА ,а именно: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 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(поля слайда 3): 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 «Описание проекта»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«Планирование и проектирование образовательной среды проекта»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endParaRPr lang="ru-RU" b="1" u="sng" smtClean="0">
              <a:solidFill>
                <a:srgbClr val="FF0000"/>
              </a:solidFill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057F14-A966-4ACD-9A90-4772F9277F5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b="1" u="sng" smtClean="0">
                <a:solidFill>
                  <a:srgbClr val="FF0000"/>
                </a:solidFill>
              </a:rPr>
              <a:t>Для размещения дополнительных файлов с материалами необходимо изучить Приложение 3 к Положению о конкурсе.</a:t>
            </a:r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Если информацию, изложенную в слайдах презентации проекта, Вам необходимо подтвердить дополнительными материалами/ссылками на веб-сайты, файлы с материалами/ссылки загружаются в профиль учебного ресурса на портале «Партнерство в образовании» </a:t>
            </a:r>
            <a:r>
              <a:rPr lang="en-US" b="1" smtClean="0"/>
              <a:t>www.pil-network.com </a:t>
            </a:r>
            <a:r>
              <a:rPr lang="ru-RU" b="1" smtClean="0"/>
              <a:t>в разделе «Дополнительные ресурсы». Файлы озаглавливаются соответственно ПОЛЯМ СЛАЙДА  ПРЕЗЕНТАЦИИ ПРОЕКТА ,а именно: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 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(поля слайда 4): 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«Достижение результатов проекта»</a:t>
            </a: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0416C5-0ADC-4275-91CE-38789CD972F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b="1" u="sng" smtClean="0">
                <a:solidFill>
                  <a:srgbClr val="FF0000"/>
                </a:solidFill>
              </a:rPr>
              <a:t>Для размещения дополнительных файлов с материалами необходимо изучить Приложение 3 к Положению о конкурсе.</a:t>
            </a:r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Если информацию, изложенную в слайдах презентации проекта, Вам необходимо подтвердить дополнительными материалами/ссылками на веб-сайты, файлы с материалами/ссылки загружаются в профиль учебного ресурса на портале «Партнерство в образовании» </a:t>
            </a:r>
            <a:r>
              <a:rPr lang="en-US" b="1" smtClean="0"/>
              <a:t>www.pil-network.com </a:t>
            </a:r>
            <a:r>
              <a:rPr lang="ru-RU" b="1" smtClean="0"/>
              <a:t>в разделе «Дополнительные ресурсы». Файлы озаглавливаются соответственно ПОЛЯМ СЛАЙДА  ПРЕЗЕНТАЦИИ ПРОЕКТА ,а именно: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 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(поля слайда 5):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«Развитие исследовательских навыков и компетенции критического мышления»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«Применение результатов проекта для решения реальных задач окружающего мира»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071AC1-6577-4948-A9A9-15C012693B9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b="1" u="sng" smtClean="0">
                <a:solidFill>
                  <a:srgbClr val="FF0000"/>
                </a:solidFill>
              </a:rPr>
              <a:t>Для размещения дополнительных файлов с материалами необходимо изучить Приложение 3 к Положению о конкурсе.</a:t>
            </a:r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Если информацию, изложенную в слайдах презентации проекта, Вам необходимо подтвердить дополнительными материалами/ссылками на веб-сайты, файлы с материалами/ссылки загружаются в профиль учебного ресурса на портале «Партнерство в образовании» </a:t>
            </a:r>
            <a:r>
              <a:rPr lang="en-US" b="1" smtClean="0"/>
              <a:t>www.pil-network.com </a:t>
            </a:r>
            <a:r>
              <a:rPr lang="ru-RU" b="1" smtClean="0"/>
              <a:t>в разделе «Дополнительные ресурсы». Файлы озаглавливаются соответственно ПОЛЯМ СЛАЙДА  ПРЕЗЕНТАЦИИ ПРОЕКТА ,а именно: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 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(поля слайда 6):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«Сотрудничество и взаимодействие участников проекта»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«Использование информационных технологий </a:t>
            </a:r>
            <a:r>
              <a:rPr lang="en-US" b="1" smtClean="0"/>
              <a:t>Microsoft</a:t>
            </a:r>
            <a:r>
              <a:rPr lang="ru-RU" b="1" smtClean="0"/>
              <a:t> и </a:t>
            </a:r>
            <a:r>
              <a:rPr lang="en-US" b="1" smtClean="0"/>
              <a:t>Intel</a:t>
            </a:r>
            <a:r>
              <a:rPr lang="ru-RU" b="1" smtClean="0"/>
              <a:t>»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2D21CC-FB43-4AE0-A21C-1DD9107E67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b="1" u="sng" smtClean="0">
                <a:solidFill>
                  <a:srgbClr val="FF0000"/>
                </a:solidFill>
              </a:rPr>
              <a:t>Для размещения дополнительных файлов с материалами необходимо изучить Приложение 3 к Положению о конкурсе.</a:t>
            </a:r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Если информацию, изложенную в слайдах презентации проекта, Вам необходимо подтвердить дополнительными материалами/ссылками на веб-сайты, файлы с материалами/ссылки загружаются в профиль учебного ресурса на портале «Партнерство в образовании» </a:t>
            </a:r>
            <a:r>
              <a:rPr lang="en-US" b="1" smtClean="0"/>
              <a:t>www.pil-network.com </a:t>
            </a:r>
            <a:r>
              <a:rPr lang="ru-RU" b="1" smtClean="0"/>
              <a:t>в разделе «Дополнительные ресурсы». Файлы озаглавливаются соответственно ПОЛЯМ СЛАЙДА  ПРЕЗЕНТАЦИИ ПРОЕКТА ,а именно: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 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(поля слайда 7):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«Формирование новых педагогических практик».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endParaRPr lang="ru-RU" smtClean="0"/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F15222-BD08-4BCD-9992-B083EF8EE48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5344CED-870F-48DB-B518-327C379F7697}" type="datetimeFigureOut">
              <a:rPr lang="en-US"/>
              <a:pPr>
                <a:defRPr/>
              </a:pPr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42567B1-0E28-4127-B274-7A121EC4F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4A0C33B-CBF9-46D0-9543-F6D7282571D5}" type="datetimeFigureOut">
              <a:rPr lang="en-US"/>
              <a:pPr>
                <a:defRPr/>
              </a:pPr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36C66AD-3355-420E-A87A-59ADF359C3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969180-7BD5-49F4-A1E6-74507E3C797E}" type="datetimeFigureOut">
              <a:rPr lang="en-US"/>
              <a:pPr>
                <a:defRPr/>
              </a:pPr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498B2A2-7516-4278-A5D6-B68A298A7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CE28F75-DC63-4D2D-A90A-D10C57BE8137}" type="datetimeFigureOut">
              <a:rPr lang="en-US"/>
              <a:pPr>
                <a:defRPr/>
              </a:pPr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47DEDE4-4E71-4CC0-844F-4FEF2786F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37566D6-733F-4B18-9397-3C5991030532}" type="datetimeFigureOut">
              <a:rPr lang="en-US"/>
              <a:pPr>
                <a:defRPr/>
              </a:pPr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B535DA4-4275-4767-8F16-3721BC5E8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AEBC9F7-26CA-4144-B03B-A5299EB26818}" type="datetimeFigureOut">
              <a:rPr lang="en-US"/>
              <a:pPr>
                <a:defRPr/>
              </a:pPr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8C4F666-E5DD-47D7-9008-50F9BFB627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9ACD96D-2700-4355-A6B1-54B418C6AE88}" type="datetimeFigureOut">
              <a:rPr lang="en-US"/>
              <a:pPr>
                <a:defRPr/>
              </a:pPr>
              <a:t>5/5/2013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7B7B098-D610-44D5-A359-ACDAE9B13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AEE7606-C539-4F31-AA4C-DABBF96622D1}" type="datetimeFigureOut">
              <a:rPr lang="en-US"/>
              <a:pPr>
                <a:defRPr/>
              </a:pPr>
              <a:t>5/5/2013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E641FB5-1651-4F01-921B-26A7D1369D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EFDD8A8-410E-418D-A533-E4780AA8A578}" type="datetimeFigureOut">
              <a:rPr lang="en-US"/>
              <a:pPr>
                <a:defRPr/>
              </a:pPr>
              <a:t>5/5/2013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A813614-0340-43EF-806F-5DD3D9241E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758EC05-C0A0-4A82-A151-9618844B40C7}" type="datetimeFigureOut">
              <a:rPr lang="en-US"/>
              <a:pPr>
                <a:defRPr/>
              </a:pPr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0D8A852-7577-4711-9475-84DEC2CF2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06A1492-7CF7-4A8B-A3DB-A22A11EEA94C}" type="datetimeFigureOut">
              <a:rPr lang="en-US"/>
              <a:pPr>
                <a:defRPr/>
              </a:pPr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B1402C8-6503-4569-A68C-419A39868B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-15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0" y="1509713"/>
            <a:ext cx="8877300" cy="15525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ru-RU" sz="3600" smtClean="0">
                <a:solidFill>
                  <a:srgbClr val="C00000"/>
                </a:solidFill>
              </a:rPr>
              <a:t>Всероссийский конкурс проектов учителей, </a:t>
            </a:r>
            <a:br>
              <a:rPr lang="ru-RU" sz="3600" smtClean="0">
                <a:solidFill>
                  <a:srgbClr val="C00000"/>
                </a:solidFill>
              </a:rPr>
            </a:br>
            <a:r>
              <a:rPr lang="ru-RU" sz="3600" smtClean="0">
                <a:solidFill>
                  <a:srgbClr val="C00000"/>
                </a:solidFill>
              </a:rPr>
              <a:t>применяющих  информационные технологии </a:t>
            </a:r>
            <a:r>
              <a:rPr lang="en-US" sz="3600" b="1" smtClean="0">
                <a:solidFill>
                  <a:srgbClr val="C00000"/>
                </a:solidFill>
              </a:rPr>
              <a:t>Microsoft </a:t>
            </a:r>
            <a:r>
              <a:rPr lang="ru-RU" sz="3600" b="1" smtClean="0">
                <a:solidFill>
                  <a:srgbClr val="C00000"/>
                </a:solidFill>
              </a:rPr>
              <a:t>и </a:t>
            </a:r>
            <a:r>
              <a:rPr lang="en-US" sz="3600" b="1" smtClean="0">
                <a:solidFill>
                  <a:srgbClr val="C00000"/>
                </a:solidFill>
              </a:rPr>
              <a:t>Intel</a:t>
            </a:r>
            <a:r>
              <a:rPr lang="ru-RU" sz="3600" smtClean="0">
                <a:solidFill>
                  <a:srgbClr val="C00000"/>
                </a:solidFill>
              </a:rPr>
              <a:t/>
            </a:r>
            <a:br>
              <a:rPr lang="ru-RU" sz="3600" smtClean="0">
                <a:solidFill>
                  <a:srgbClr val="C00000"/>
                </a:solidFill>
              </a:rPr>
            </a:br>
            <a:r>
              <a:rPr lang="ru-RU" sz="3600" smtClean="0">
                <a:solidFill>
                  <a:srgbClr val="C00000"/>
                </a:solidFill>
              </a:rPr>
              <a:t>в учебной работе</a:t>
            </a:r>
            <a:br>
              <a:rPr lang="ru-RU" sz="3600" smtClean="0">
                <a:solidFill>
                  <a:srgbClr val="C00000"/>
                </a:solidFill>
              </a:rPr>
            </a:br>
            <a:endParaRPr lang="da-DK" sz="3600" smtClean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56263" y="2781300"/>
            <a:ext cx="3487737" cy="2644775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0970" tIns="93980" rIns="140970" bIns="9398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3000"/>
              <a:t>Text</a:t>
            </a: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3288" y="74613"/>
            <a:ext cx="4303712" cy="130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Box 7"/>
          <p:cNvSpPr txBox="1">
            <a:spLocks noChangeArrowheads="1"/>
          </p:cNvSpPr>
          <p:nvPr/>
        </p:nvSpPr>
        <p:spPr bwMode="auto">
          <a:xfrm>
            <a:off x="457200" y="4451350"/>
            <a:ext cx="37226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Москва</a:t>
            </a:r>
            <a:r>
              <a:rPr lang="da-DK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ru-RU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>
                <a:solidFill>
                  <a:schemeClr val="bg1"/>
                </a:solidFill>
                <a:latin typeface="Calibri" pitchFamily="34" charset="0"/>
              </a:rPr>
              <a:t>15 </a:t>
            </a:r>
            <a:r>
              <a:rPr lang="ru-RU">
                <a:solidFill>
                  <a:schemeClr val="bg1"/>
                </a:solidFill>
                <a:latin typeface="Calibri" pitchFamily="34" charset="0"/>
              </a:rPr>
              <a:t>марта 2013 – </a:t>
            </a:r>
            <a:r>
              <a:rPr lang="en-US">
                <a:solidFill>
                  <a:schemeClr val="bg1"/>
                </a:solidFill>
                <a:latin typeface="Calibri" pitchFamily="34" charset="0"/>
              </a:rPr>
              <a:t>30</a:t>
            </a:r>
            <a:r>
              <a:rPr lang="ru-RU">
                <a:solidFill>
                  <a:schemeClr val="bg1"/>
                </a:solidFill>
                <a:latin typeface="Calibri" pitchFamily="34" charset="0"/>
              </a:rPr>
              <a:t> сентября 2013</a:t>
            </a:r>
            <a:endParaRPr lang="da-DK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4341" name="Picture 3"/>
          <p:cNvPicPr>
            <a:picLocks noChangeAspect="1" noChangeArrowheads="1"/>
          </p:cNvPicPr>
          <p:nvPr/>
        </p:nvPicPr>
        <p:blipFill>
          <a:blip r:embed="rId4"/>
          <a:srcRect b="14166"/>
          <a:stretch>
            <a:fillRect/>
          </a:stretch>
        </p:blipFill>
        <p:spPr bwMode="auto">
          <a:xfrm>
            <a:off x="5656263" y="2781300"/>
            <a:ext cx="2754312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16863" y="4965700"/>
            <a:ext cx="985837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 txBox="1">
            <a:spLocks/>
          </p:cNvSpPr>
          <p:nvPr/>
        </p:nvSpPr>
        <p:spPr bwMode="auto">
          <a:xfrm>
            <a:off x="427038" y="860425"/>
            <a:ext cx="7515225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ru-RU" sz="2400" b="1">
                <a:solidFill>
                  <a:schemeClr val="bg1"/>
                </a:solidFill>
                <a:latin typeface="Segoe UI Light"/>
                <a:ea typeface="Segoe UI"/>
                <a:cs typeface="Segoe UI"/>
              </a:rPr>
              <a:t>Название проекта</a:t>
            </a:r>
            <a:r>
              <a:rPr lang="da-DK" sz="2400" b="1">
                <a:solidFill>
                  <a:schemeClr val="bg1"/>
                </a:solidFill>
                <a:latin typeface="Segoe UI Light"/>
                <a:ea typeface="Segoe UI"/>
                <a:cs typeface="Segoe UI"/>
              </a:rPr>
              <a:t>:</a:t>
            </a:r>
            <a:r>
              <a:rPr lang="ru-RU"/>
              <a:t>Веб-квест«История морехода Никитина».</a:t>
            </a:r>
            <a:endParaRPr lang="en-US" sz="1600" b="1">
              <a:solidFill>
                <a:schemeClr val="bg1"/>
              </a:solidFill>
              <a:latin typeface="Segoe UI Light"/>
              <a:ea typeface="Segoe UI"/>
              <a:cs typeface="Segoe UI"/>
            </a:endParaRPr>
          </a:p>
        </p:txBody>
      </p:sp>
      <p:graphicFrame>
        <p:nvGraphicFramePr>
          <p:cNvPr id="16402" name="Group 18"/>
          <p:cNvGraphicFramePr>
            <a:graphicFrameLocks noGrp="1"/>
          </p:cNvGraphicFramePr>
          <p:nvPr/>
        </p:nvGraphicFramePr>
        <p:xfrm>
          <a:off x="0" y="1560513"/>
          <a:ext cx="9144000" cy="10898187"/>
        </p:xfrm>
        <a:graphic>
          <a:graphicData uri="http://schemas.openxmlformats.org/drawingml/2006/table">
            <a:tbl>
              <a:tblPr/>
              <a:tblGrid>
                <a:gridCol w="2862263"/>
                <a:gridCol w="6281737"/>
              </a:tblGrid>
              <a:tr h="22113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Автор (ы) проекта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Укажите краткие сведения об авторах проекта – ФИО, предмет, стаж педагогической деятельности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</a:txBody>
                  <a:tcPr marL="91443" marR="91443" marT="45713" marB="45713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Корчагина Ю.Н., учитель географии, Захарова Е..В., учитель русского языка и литературы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Стаж: более 20лет </a:t>
                      </a:r>
                    </a:p>
                  </a:txBody>
                  <a:tcPr marL="91443" marR="91443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Школа </a:t>
                      </a: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Укажите сведения об образовательном учреждении: школа, населенный пункт, регион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</a:txBody>
                  <a:tcPr marL="91443" marR="91443" marT="45713" marB="45713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МБОУ «Средняя общеобразовательная школа с углубленным изучением отдельных предметов №55», р. Татарстан, г.Казань</a:t>
                      </a:r>
                    </a:p>
                  </a:txBody>
                  <a:tcPr marL="91443" marR="91443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Сайт школы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</a:txBody>
                  <a:tcPr marL="91443" marR="91443" marT="45713" marB="45713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43" marR="91443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Предметная область проекта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Укажите предметную область (предметные области) проекта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</a:txBody>
                  <a:tcPr marL="91443" marR="91443" marT="45695" marB="45695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 Литература, география, история российского мореплавания</a:t>
                      </a:r>
                    </a:p>
                  </a:txBody>
                  <a:tcPr marL="91443" marR="91443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Возраст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/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Класс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Укажите возраст  участников проекта, класс (курс)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Цели и задачи проекта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</a:txBody>
                  <a:tcPr marL="91443" marR="91443" marT="45695" marB="45695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9 классы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Цель: Создание веб-квеста «История морехода Никитина»(в рамках авторской программы «Азы видеорепортажа», разработанной на базе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МБОУ «Средняя общеобразовательная школа с углубленным изучением отдельных предметов №55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)на литературоведческом и географическом материале новеллы А.А. Бестужева-Марлинского «Мореход Никитин»  с целью достижения метапредметных результатов и демонстрации достижений учащихся в области школьной журналистики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Задачи: совершенствовать навыки анализа художественного текста на примере новеллы Бестужева-Марлинского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развивать интерес к предметам «литература», «информатика», «география»; формировать мотивацию обучения;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формировать интерес к регулярному чтению научной, научно-популярной, художественной литературы (в том числе - опубликованной в сети Интернет)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воспитывать бережное отношение к слову, к художественному тексту;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развивать коммуникативные умения, навыки публичного выступления;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использовать информационное пространство сети Интернет для изучения художественного произведения, критики о новелле, интересных фактов, связанных с произведением,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использовать информационное пространство сети Интернет для расширения сферы журналистской  деятельности,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совершенствовать навыки работы в компьютерных программах;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учить получать и отправлять электронную почту, создавать презентации,  работать в блогах;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воспитывать культуру общения, коммуникативные навыки учащихся;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обобщить знания учащихся по теме «Хозяйство России»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актуализировать знания учащихся по физической и экономической  географии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продолжать воспитание патриотических чувств ребят к богатствам России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</a:txBody>
                  <a:tcPr marL="91443" marR="91443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398" name="Прямоугольник 1"/>
          <p:cNvSpPr>
            <a:spLocks noChangeArrowheads="1"/>
          </p:cNvSpPr>
          <p:nvPr/>
        </p:nvSpPr>
        <p:spPr bwMode="auto">
          <a:xfrm>
            <a:off x="127000" y="0"/>
            <a:ext cx="87185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C00000"/>
                </a:solidFill>
                <a:latin typeface="Calibri" pitchFamily="34" charset="0"/>
              </a:rPr>
              <a:t>Всероссийский конкурс проектов учителей,  применяющих  </a:t>
            </a:r>
          </a:p>
          <a:p>
            <a:pPr algn="ctr"/>
            <a:r>
              <a:rPr lang="ru-RU">
                <a:solidFill>
                  <a:srgbClr val="C00000"/>
                </a:solidFill>
                <a:latin typeface="Calibri" pitchFamily="34" charset="0"/>
              </a:rPr>
              <a:t>информационные технологии </a:t>
            </a:r>
            <a:r>
              <a:rPr lang="en-US">
                <a:solidFill>
                  <a:srgbClr val="C00000"/>
                </a:solidFill>
                <a:latin typeface="Calibri" pitchFamily="34" charset="0"/>
              </a:rPr>
              <a:t>Microsoft </a:t>
            </a:r>
            <a:r>
              <a:rPr lang="ru-RU">
                <a:solidFill>
                  <a:srgbClr val="C00000"/>
                </a:solidFill>
                <a:latin typeface="Calibri" pitchFamily="34" charset="0"/>
              </a:rPr>
              <a:t>и </a:t>
            </a:r>
            <a:r>
              <a:rPr lang="en-US">
                <a:solidFill>
                  <a:srgbClr val="C00000"/>
                </a:solidFill>
                <a:latin typeface="Calibri" pitchFamily="34" charset="0"/>
              </a:rPr>
              <a:t>Intel</a:t>
            </a:r>
            <a:r>
              <a:rPr lang="ru-RU">
                <a:solidFill>
                  <a:srgbClr val="C00000"/>
                </a:solidFill>
                <a:latin typeface="Calibri" pitchFamily="34" charset="0"/>
              </a:rPr>
              <a:t> в учебной работе</a:t>
            </a:r>
            <a:br>
              <a:rPr lang="ru-RU">
                <a:solidFill>
                  <a:srgbClr val="C00000"/>
                </a:solidFill>
                <a:latin typeface="Calibri" pitchFamily="34" charset="0"/>
              </a:rPr>
            </a:b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7" descr="PPT-14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439" name="Group 7"/>
          <p:cNvGraphicFramePr>
            <a:graphicFrameLocks noGrp="1"/>
          </p:cNvGraphicFramePr>
          <p:nvPr/>
        </p:nvGraphicFramePr>
        <p:xfrm>
          <a:off x="103188" y="153988"/>
          <a:ext cx="8886825" cy="9305925"/>
        </p:xfrm>
        <a:graphic>
          <a:graphicData uri="http://schemas.openxmlformats.org/drawingml/2006/table">
            <a:tbl>
              <a:tblPr/>
              <a:tblGrid>
                <a:gridCol w="3232150"/>
                <a:gridCol w="5654675"/>
              </a:tblGrid>
              <a:tr h="6130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Описание Проекта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Каковы цели, задачи и планируемые результаты проекта</a:t>
                      </a: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? </a:t>
                      </a: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Назовите этапы проекта. Предполагает ли проект планирование и оценку работы учеников ими самими по итогам проекта</a:t>
                      </a: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?</a:t>
                      </a:r>
                      <a:endParaRPr kumimoji="0" lang="en-I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Дополните описание проекта файлами с дополнительной информацией, если это требуется</a:t>
                      </a:r>
                      <a:r>
                        <a:rPr kumimoji="0" lang="en-GB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. </a:t>
                      </a:r>
                      <a:r>
                        <a:rPr kumimoji="0" 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Инструкцию по  размещению файлов  с дополнительной информацией  см. в комментариях к слайду</a:t>
                      </a:r>
                      <a:r>
                        <a:rPr kumimoji="0" lang="en-GB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.</a:t>
                      </a:r>
                      <a:endParaRPr kumimoji="0" lang="ru-RU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Планирование и проектирование образовательной среды проекта</a:t>
                      </a:r>
                      <a:endParaRPr kumimoji="0" lang="da-DK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Приведите примеры планирования среды проекта</a:t>
                      </a:r>
                      <a:r>
                        <a:rPr kumimoji="0" lang="da-DK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 (</a:t>
                      </a: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например, описание педагогических методик</a:t>
                      </a:r>
                      <a:r>
                        <a:rPr kumimoji="0" lang="da-DK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, </a:t>
                      </a: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ссылки на использованные ресурсы</a:t>
                      </a:r>
                      <a:r>
                        <a:rPr kumimoji="0" lang="da-DK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). </a:t>
                      </a: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Представьте примеры творческого подхода и инновационных практик обучения</a:t>
                      </a:r>
                      <a:r>
                        <a:rPr kumimoji="0" lang="da-DK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. </a:t>
                      </a: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Покажите, в какой мере планирование образовательной среды способствовало трансформации навыков 21 века в качественно новые навыки (например, развитие исследовательских навыков, использование ИКТ в качестве инструментов обучения, способность принимать решения и применять компетенции в реальной жизни, навык самоорганизации, готовность к сотрудничеству и  коммуникациям). </a:t>
                      </a:r>
                      <a:r>
                        <a:rPr kumimoji="0" 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Инструкцию по  размещению файлов  с дополнительной информацией  см. в комментариях к слайду</a:t>
                      </a:r>
                      <a:r>
                        <a:rPr kumimoji="0" lang="en-GB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</a:txBody>
                  <a:tcPr marL="91443" marR="91443" marT="45695" marB="45695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Начальный этап (командный)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Учащиеся знакомятся с биографией автора, текстом новеллы «Мореход Никитин», аудиозаписью, картой путешествия героя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Распределяются роли в команде: «Литературоведы», «Репортеры», «Географы»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Руководители и члены  пресс-службы  кружка «Юный журналист» учат команды работе с компьютерными программами.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Ролевой этап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Индивидуальная работа в команде на общий результат. Участники одновременно, в соответствии с выбранными ролями, выполняют задания: Репортеры берут интервью, делают видеоролики; Литераторы отвечают на вопросы по анализу текста, Географы рисуют карту путешествия героя. Так как цель работы не соревновательная, то в процессе работы над web-квестом происходит  взаимное обучение членов команды умениям работы с компьютерными программами и Интернет.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Заключительный этап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Команда работает совместно, под руководством педагога, ощущает свою ответственность за опубликованные результаты исследования.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Итогом исследования стала презентация «История морехода Никитина» , где оценивались понимание задания, достоверность используемой информации, ее отношение к заданной теме, логичность, подходы к решению проблемы, индивидуальность. В оценке результатов принимают участие как преподаватели, так родители и учащиеся путем обсуждения или голосования.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Самостоятельный отбор, анализ, использование и самостоятельное конструирование цифровых образовательных ресурсов учащимися  из государственных коллекций ,  из личного опыта и собственных ресурсов;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расширения представлений учащихся об  об образовательных возможностях Интернет и новых сетевых сервисах не только образовательного, но и научно-популярного, социокультурного характера (сетевые ресурсы образовательных региональных телеканалов, радиостудий, детских интернет-газет и журналов);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совершенствования коммуникативных навыков, приобретения опыта коллективной работы в сетевых профессиональных объединениях, участия в телекоммуникационных проектах; развития творчества учащихся  в современных информационных и коммуникационных образовательных сервисах</a:t>
                      </a:r>
                      <a:endParaRPr kumimoji="0" lang="en-US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43" marR="91443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7" descr="PPT-14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511" name="Group 7"/>
          <p:cNvGraphicFramePr>
            <a:graphicFrameLocks noGrp="1"/>
          </p:cNvGraphicFramePr>
          <p:nvPr/>
        </p:nvGraphicFramePr>
        <p:xfrm>
          <a:off x="106363" y="146050"/>
          <a:ext cx="8931275" cy="6583363"/>
        </p:xfrm>
        <a:graphic>
          <a:graphicData uri="http://schemas.openxmlformats.org/drawingml/2006/table">
            <a:tbl>
              <a:tblPr/>
              <a:tblGrid>
                <a:gridCol w="2593975"/>
                <a:gridCol w="6337300"/>
              </a:tblGrid>
              <a:tr h="6521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Достижение результатов проекта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Приведите примеры результатов и достижений учащихся в рамках проекта, в том числе с использованием ИКТ</a:t>
                      </a:r>
                      <a:r>
                        <a:rPr kumimoji="0" lang="da-DK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. </a:t>
                      </a: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Какие именно ИКТ были использованы в проекте?</a:t>
                      </a:r>
                      <a:r>
                        <a:rPr kumimoji="0" lang="da-DK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В какой степени и каким образом учащиеся используют ИКТ для поддержки исследовательских навыков, сотрудничества или обучения за пределами классной комнаты? Открывает ли использование ИКТ новые возможности развития исследовательских навыков/умения сотрудничества/обучения за пределами класса, что без них было бы невозможно? Были ли цифровые инструменты использованы творчески и по-новому в поддержку процесса обучения?</a:t>
                      </a:r>
                      <a:endParaRPr kumimoji="0" lang="da-DK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Добавьте файлы</a:t>
                      </a:r>
                      <a:r>
                        <a:rPr kumimoji="0" lang="da-DK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, </a:t>
                      </a: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видео и другие материалы, которые демонстрируют процесс обучения и вовлечения учащихся, результаты обучения по проекту.</a:t>
                      </a:r>
                      <a:r>
                        <a:rPr kumimoji="0" lang="da-DK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 </a:t>
                      </a:r>
                    </a:p>
                  </a:txBody>
                  <a:tcPr marL="91443" marR="91443" marT="45695" marB="45695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Практика создания веб-квеста как средство достижения метапредметных связей: в рамках литературоведческого анализа текста произведения изучены и обобщены темы по географии, рассмотрены основные вехи истории мореплавания, строение корабля.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43" marR="91443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7" descr="PPT-14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535" name="Group 7"/>
          <p:cNvGraphicFramePr>
            <a:graphicFrameLocks noGrp="1"/>
          </p:cNvGraphicFramePr>
          <p:nvPr/>
        </p:nvGraphicFramePr>
        <p:xfrm>
          <a:off x="250825" y="146050"/>
          <a:ext cx="8664575" cy="6569075"/>
        </p:xfrm>
        <a:graphic>
          <a:graphicData uri="http://schemas.openxmlformats.org/drawingml/2006/table">
            <a:tbl>
              <a:tblPr/>
              <a:tblGrid>
                <a:gridCol w="2417763"/>
                <a:gridCol w="6246812"/>
              </a:tblGrid>
              <a:tr h="6521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Развитие исследовательских навыков и компетенции критического мышления</a:t>
                      </a:r>
                      <a:endParaRPr kumimoji="0" lang="da-D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Приведите примеры учебных заданий, которые побуждают учащихся выйти за рамки простого воспроизведения того, чему они научились в процессе интерпретации материала, его анализа, синтеза или оценивания. </a:t>
                      </a: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Применение результатов проекта для решения реальных задач окружающего мира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Если процесс обучения не ограничивается школьными стенами, временными рамками традиционных уроков или рамками учебного предмета, приведите подтверждающие примеры.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Если в рамках проекта решаются реальные проблемы внешнего мира и проект оказывает на него значительное воздействие (локально или глобально), приведите примеры такого влияния.</a:t>
                      </a:r>
                      <a:endParaRPr kumimoji="0" lang="da-DK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</a:txBody>
                  <a:tcPr marL="91443" marR="91443" marT="45695" marB="45695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Интервью, видеоролики с руководителями проекта, в участниками команд.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Портрет героя строится не только на литературоведческом анализе черт характера, внешности и особенностей поведения персонажа, но и на знаниях исторических реалий действий персонажа(костюм российского мореплавателя)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Итоговая презентация может быть использована как в рамках уроков по литературе и географии, так и в рамках внеклассного мероприятия по теме «История мореплавания».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Художественное произведение из ряда классических образцов русской прозы (новелла Бестужева-Марлинского «Мореход Никитин» ) играет, на наш взгляд,  прежде всего воспитательную роль, учит патриотизму и мужеству нынешнее поколение юношей и девушек.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</a:txBody>
                  <a:tcPr marL="91443" marR="91443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7" descr="PPT-14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4589" name="Group 13"/>
          <p:cNvGraphicFramePr>
            <a:graphicFrameLocks noGrp="1"/>
          </p:cNvGraphicFramePr>
          <p:nvPr/>
        </p:nvGraphicFramePr>
        <p:xfrm>
          <a:off x="211138" y="298450"/>
          <a:ext cx="8721725" cy="7867650"/>
        </p:xfrm>
        <a:graphic>
          <a:graphicData uri="http://schemas.openxmlformats.org/drawingml/2006/table">
            <a:tbl>
              <a:tblPr/>
              <a:tblGrid>
                <a:gridCol w="2574925"/>
                <a:gridCol w="6146800"/>
              </a:tblGrid>
              <a:tr h="5826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Сотрудничество и взаимодействие участников проекта</a:t>
                      </a:r>
                      <a:endParaRPr kumimoji="0" lang="da-DK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Приведите примеры учебных заданий, которые требуют от участников взаимодействия с другими учащимися, распределения ответственности вместе с принятием самостоятельных решений с целью проработки общего проекта, проектирования или подготовки итогового ответа на сложный вопрос.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Учащиеся могут взаимодействовать как со своими одноклассниками в рамках традиционных уроков, так и с другими учащимися и взрослыми за пределами классной комнаты. </a:t>
                      </a:r>
                      <a:endParaRPr kumimoji="0" lang="da-D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Использование информационных технологий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Microsoft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 и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Intel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Учебный проект подразумевает использование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технологий </a:t>
                      </a: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Microsoft</a:t>
                      </a: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 и </a:t>
                      </a: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Intel</a:t>
                      </a: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 учащимися вне зависимости от того, помогают они им или нет в приобретении новых знаний/сотрудничестве или обучении за пределами класса, а также вне зависимости от того, могли бы учащиеся приобрести все те же навыки и без использования информационных технологий.</a:t>
                      </a:r>
                    </a:p>
                  </a:txBody>
                  <a:tcPr marL="91443" marR="91443" marT="45695" marB="45695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Видеоролики, интервью членов редколлегии кружка «Юный журналист»с командой «Исследователи истории мореплавания»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1)Веб-квест «История морехода Никитина»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2)Презентация – опора к урокам и внеклассным мероприятиям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3)Работа с видеосюжетом используется с целью развития и совершенствования речевых навыков обучающихся, умения наблюдать, видеть, анализировать. Сюжеты подбираются различной тематики в зависимости от темы творческой работы. Разумеется, необходимо регламентировать работу с видеосюжетом, учитывать воспитательный характер этих фрагментов, соответствие возрасту обучающихся.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4)Тестовый контроль и формирование умений и навыков с помощью компьютера предполагает возможность быстрее и объективнее, чем при традиционном способе выявить знание и незнание обучающихся.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5)ИКТ дают широкие возможности для развития творческого потенциала школьников. Самое элементарное применение компьютера ребятами – редактирование текстов, набор текстов своих творческих работ, составление сборников, создание компьютерных рисунков, буклетов.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</a:txBody>
                  <a:tcPr marL="91443" marR="91443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7" descr="PPT-14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7659" name="Group 11"/>
          <p:cNvGraphicFramePr>
            <a:graphicFrameLocks noGrp="1"/>
          </p:cNvGraphicFramePr>
          <p:nvPr/>
        </p:nvGraphicFramePr>
        <p:xfrm>
          <a:off x="211138" y="708025"/>
          <a:ext cx="8721725" cy="5959475"/>
        </p:xfrm>
        <a:graphic>
          <a:graphicData uri="http://schemas.openxmlformats.org/drawingml/2006/table">
            <a:tbl>
              <a:tblPr/>
              <a:tblGrid>
                <a:gridCol w="2220912"/>
                <a:gridCol w="6500813"/>
              </a:tblGrid>
              <a:tr h="5959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Формирование новых педагогических практик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 Light"/>
                        </a:rPr>
                        <a:t>Были ли информационные технологии использованы в проекте настолько эффективно, что изменили сам процесс обучения учащихся? Демонстрирует ли учитель подтверждение непрерывного развития своего преподавательского опыта в рамках модели обучения на протяжении всей жизни и проявляет ли лидерские качества в школьной и профессиональной среде, поддерживая развитие других преподавателей и понимая настоящую ценность использования информационных технологий?</a:t>
                      </a:r>
                    </a:p>
                  </a:txBody>
                  <a:tcPr marL="91443" marR="91443" marT="45695" marB="45695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 настоящее время перед педагом выдвигаются новые задачи, но, в первую очередь, как и двадцать лет назад, когда мы, закончив  университет, пришли работать в школу, ставится задача воспитания гуманной личности.  Современная модель учителя предполагает наличие у него профессионализма, компетентности, творческих качеств, духовно нравственных и гуманных качеств. Современный учитель должен иметь свой собственный почерк педагогической деятельности, устанавливать гуманистический стиль взаимоотношений с учащимися, организовывать совместный поиск ценностей и норм поведения.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Современное образование характеризуется вариативностью и многообразием как в содержании, так и в технологиях, используемых в учебно-воспитательном процессе. Данный проект проект   ярко  демонстрирует эту особенность. 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43" marR="91443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10894</TotalTime>
  <Words>1646</Words>
  <Application>Microsoft Office PowerPoint</Application>
  <PresentationFormat>Экран (4:3)</PresentationFormat>
  <Paragraphs>198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12</vt:i4>
      </vt:variant>
      <vt:variant>
        <vt:lpstr>Заголовки слайдов</vt:lpstr>
      </vt:variant>
      <vt:variant>
        <vt:i4>7</vt:i4>
      </vt:variant>
    </vt:vector>
  </HeadingPairs>
  <TitlesOfParts>
    <vt:vector size="23" baseType="lpstr">
      <vt:lpstr>Arial</vt:lpstr>
      <vt:lpstr>Calibri</vt:lpstr>
      <vt:lpstr>Segoe UI Light</vt:lpstr>
      <vt:lpstr>Segoe UI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Всероссийский конкурс проектов учителей,  применяющих  информационные технологии Microsoft и Intel в учебной работе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Desafio Global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Bruno Adrião</dc:creator>
  <cp:lastModifiedBy>Admin</cp:lastModifiedBy>
  <cp:revision>113</cp:revision>
  <dcterms:created xsi:type="dcterms:W3CDTF">2012-01-30T12:50:03Z</dcterms:created>
  <dcterms:modified xsi:type="dcterms:W3CDTF">2013-05-05T16:32:43Z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0x01010094B3CD6816DFF74C9E840019B4855CA0</vt:lpwstr>
  </property>
</Properties>
</file>