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78" r:id="rId2"/>
  </p:sldMasterIdLst>
  <p:notesMasterIdLst>
    <p:notesMasterId r:id="rId26"/>
  </p:notesMasterIdLst>
  <p:handoutMasterIdLst>
    <p:handoutMasterId r:id="rId27"/>
  </p:handoutMasterIdLst>
  <p:sldIdLst>
    <p:sldId id="291" r:id="rId3"/>
    <p:sldId id="315" r:id="rId4"/>
    <p:sldId id="302" r:id="rId5"/>
    <p:sldId id="30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6" r:id="rId16"/>
    <p:sldId id="314" r:id="rId17"/>
    <p:sldId id="305" r:id="rId18"/>
    <p:sldId id="307" r:id="rId19"/>
    <p:sldId id="308" r:id="rId20"/>
    <p:sldId id="309" r:id="rId21"/>
    <p:sldId id="310" r:id="rId22"/>
    <p:sldId id="311" r:id="rId23"/>
    <p:sldId id="312" r:id="rId24"/>
    <p:sldId id="313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8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egoe Print" pitchFamily="2" charset="0"/>
                <a:cs typeface="Arial" pitchFamily="34" charset="0"/>
              </a:defRPr>
            </a:lvl1pPr>
          </a:lstStyle>
          <a:p>
            <a:fld id="{7D0D1E33-51CA-4983-96D8-66B1FC70AE6D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egoe Print" pitchFamily="2" charset="0"/>
                <a:cs typeface="Arial" pitchFamily="34" charset="0"/>
              </a:defRPr>
            </a:lvl1pPr>
          </a:lstStyle>
          <a:p>
            <a:fld id="{4C13EE55-054D-4AC1-A224-8EA7586715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058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egoe Print" pitchFamily="2" charset="0"/>
                <a:cs typeface="Arial" pitchFamily="34" charset="0"/>
              </a:defRPr>
            </a:lvl1pPr>
          </a:lstStyle>
          <a:p>
            <a:fld id="{31E20232-9BE6-4AB0-834B-AF926D48961B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egoe Print" pitchFamily="2" charset="0"/>
                <a:cs typeface="Arial" pitchFamily="34" charset="0"/>
              </a:defRPr>
            </a:lvl1pPr>
          </a:lstStyle>
          <a:p>
            <a:fld id="{1BFE1F8E-06EE-4379-9094-2C89BB134D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878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33242B-F9D0-47C5-A770-779050FA131E}" type="datetime1">
              <a:rPr lang="en-US"/>
              <a:pPr/>
              <a:t>2/7/2015</a:t>
            </a:fld>
            <a:endParaRPr lang="en-US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C7857E-BFB2-420C-A1CC-BBC25AFF22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D4DBEE-D426-4A21-B6B0-A9F836ECD126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0F13D-8A1A-4C3A-9AFF-8574FC0C97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A96D2-F3FA-46FE-9FBC-76B986930326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2CE90-FFE7-489E-A16A-1AE8C060B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F965E2-7C3D-4746-A07C-E0458138F024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36C5F-7EEA-45CB-B527-CE5108DE0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8"/>
          <p:cNvSpPr/>
          <p:nvPr/>
        </p:nvSpPr>
        <p:spPr>
          <a:xfrm>
            <a:off x="5994400" y="3924300"/>
            <a:ext cx="11271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9"/>
          <p:cNvSpPr/>
          <p:nvPr/>
        </p:nvSpPr>
        <p:spPr>
          <a:xfrm>
            <a:off x="6261100" y="3924300"/>
            <a:ext cx="11271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10"/>
          <p:cNvSpPr/>
          <p:nvPr/>
        </p:nvSpPr>
        <p:spPr>
          <a:xfrm>
            <a:off x="5729288" y="3924300"/>
            <a:ext cx="112712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72CA13-CE7A-4DF9-89EB-BBF45A32A3AB}" type="datetime1">
              <a:rPr lang="en-US"/>
              <a:pPr/>
              <a:t>2/7/2015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82AE3-E2EF-4BB8-AE49-C4E281EAC7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4F3CD0E-8088-4BED-8F35-AE2FC7365277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6435CC9-B5F4-4F3F-BA19-AD2AC015A4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A4F0CD9-6AFA-4200-B3E7-3A634608A991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FDA6086-744A-4C5D-BEB3-4D4CD0E65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4E2BF7-B02F-4DC4-9C3A-F0B9E1C56670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EB8B4-3ADC-4A82-B5A0-C0072462B9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C3D8AD-EAB3-4381-84D0-46A454FDD648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7E8FE-AD27-4E77-8E0C-DDFAE2738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FE4F0-F48B-4CFA-89AE-825BD37CC51B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10D74-B70F-4B3D-BEBB-1CECB82A6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482C95-BEC5-48A2-B199-7FB7A9CD31DE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7F821-4F91-46F8-8D6D-F673682832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5188" y="6356350"/>
            <a:ext cx="2781300" cy="365125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fld id="{8F69C6AE-ADB8-4ED6-8E3C-82C2858FAD95}" type="datetimeFigureOut">
              <a:rPr lang="en-US"/>
              <a:pPr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9475" y="6356350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0313" y="6356350"/>
            <a:ext cx="749300" cy="365125"/>
          </a:xfrm>
          <a:prstGeom prst="rect">
            <a:avLst/>
          </a:prstGeom>
        </p:spPr>
        <p:txBody>
          <a:bodyPr vert="horz" wrap="square" lIns="27432" tIns="45720" rIns="4572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95959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fld id="{A801ADA5-F066-41F7-9A01-F7B44C2048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600" y="6499225"/>
            <a:ext cx="11271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825" y="6499225"/>
            <a:ext cx="112713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45" r:id="rId2"/>
    <p:sldLayoutId id="214748395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131763"/>
            <a:ext cx="10972800" cy="9731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80000"/>
              </a:lnSpc>
            </a:pPr>
            <a:r>
              <a:rPr lang="ru-RU" sz="3200" b="1" dirty="0" smtClean="0">
                <a:effectLst/>
                <a:latin typeface="TimesNewRomanPS" charset="0"/>
                <a:ea typeface="ＭＳ Ｐゴシック" pitchFamily="1" charset="-128"/>
              </a:rPr>
              <a:t>Приказ Министерства образования и науки </a:t>
            </a:r>
            <a:r>
              <a:rPr lang="ru-RU" sz="3200" b="1" dirty="0" smtClean="0">
                <a:effectLst/>
                <a:latin typeface="TimesNewRomanPS" charset="0"/>
                <a:ea typeface="ＭＳ Ｐゴシック" pitchFamily="1" charset="-128"/>
              </a:rPr>
              <a:t>Российской </a:t>
            </a:r>
            <a:r>
              <a:rPr lang="ru-RU" sz="3200" b="1" dirty="0" smtClean="0">
                <a:effectLst/>
                <a:latin typeface="TimesNewRomanPS" charset="0"/>
                <a:ea typeface="ＭＳ Ｐゴシック" pitchFamily="1" charset="-128"/>
              </a:rPr>
              <a:t>Федерации от 7 апреля 2014 г. N 276 </a:t>
            </a:r>
            <a:endParaRPr lang="ru-RU" sz="32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322263" y="1220788"/>
            <a:ext cx="11666537" cy="536575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24. Аттестация педагогических работников в целях установления квалификационной категории проводится по их желанию.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По результатам аттестации педагогическим работникам устанавливается первая или высшая квалификационная категория.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Квалификационная категория устанавливается сроком на 5 лет. Срок действия квалификационной категории продлению не подлежит.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30. Заявления о проведении аттестации в целях установления высшей квалификационной категории по должности, по которой аттестация будет проводиться впервые, подаются педагогическими работниками не ранее чем через два года после установления по этой должности первой квалификационной категории.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9499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 Результаты научно-методической деятельности.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</a:t>
            </a: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.1. </a:t>
            </a:r>
            <a:r>
              <a:rPr lang="en-US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Создание учебного кабинета как творческой лаборатории или мастерской педагога-профессионала (работа по систематизации средств обучения, разработка дидактического и раздаточного материала, паспорт кабинета, ученические проекты и др.) (выбрать один из вариантов);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Предоставляется копия аттестационного листа кабинета, где обязательно должна быть указана категория кабинета. 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4.2. Использование новых образовательных технологий (развивающее обучение, коммуникативное обучение, проектная технология, личностно-ориентированные технологии обучения, метод проектов и др. по ФГОС) (выбрать один из вариантов);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Справка ОО с подтверждением наличия дидактического материала по выбранным образовательным технологиям и уровня их использования.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322263" y="1071563"/>
            <a:ext cx="11666537" cy="5657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4.3. Методическая работа </a:t>
            </a: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(в межаттестационный период):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активное участие в методических объединениях;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разработка программно-методического сопровождения образовательного процесса;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2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перечень методических разработок, продуктов методической работы в том числе учебных занятий (с компьютерными презентациями, с интерактивной доской, с компьютерной поддержкой обучающихся, контролирующих программ и т.д.).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4.4. Наличие интернет-проектов, в которых педагогический работник принял участие самостоятельно или совместно с детьми </a:t>
            </a: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2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перечень проектов с ссылками на адрес в интернете или  «screenshot» на бумажном носителе.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4.5. Наличие медиатеки, электронных образовательных ресурсов (технологий) по направлению профессиональной деятельности;</a:t>
            </a:r>
            <a:endParaRPr lang="ru-RU" sz="22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2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перечень ресурсов по предмету, по которому аттестуется педагог.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4.6. Наличие интернет-ресурса по направлению профессиональной деятельности (страни</a:t>
            </a: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цы</a:t>
            </a: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на сайте</a:t>
            </a: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ОО</a:t>
            </a: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, персональный сайт)</a:t>
            </a: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2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ссылка на адрес сайта в интернете.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endParaRPr lang="ru-RU" sz="22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9499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0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4.7. Транслирование опыта практических результатов профессиональной деятельности педагогического работника с использованием современных технологий (в рамках проведения мастер-классов, семинаров, конференций, круглых столов и др., в сетевом педагогическом сообществе 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1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Представляются: перечень проведённых мероприятий (с указанием даты и места выступления) или ссылка на личную страницу в сетевом педагогическом сообществе в интернете, где указан этот перечень; копия программы мероприятия, где выделена фамилия претендента и форма участия его маркером (мастер-класс, семинар, конференция); копия протокола МО; другие подтверждения.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0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4.8. Участие педагогического работника в экспериментальной и инновационной деятельности 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1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приказов об участии ОО в экспериментальной или инновационной деятельности; приказ по ОО об участии аттестуемого в данной деятельности.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0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4.9. Наличие публикаций, иллюстрирующих инновационный опыт педагогического работника  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1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перечень публикаций с указанием даты и источников; копия 1-ой страницы статьи претендента; ссылки из Интернета на публикации в сетевых сообществах.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0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4.10. Участие педагогического работника в профессиональных конкурсах 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1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приказов об участии, дипломов, сертификатов.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0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4.11. Наличие у педагогического работника призовых мест в профессиональных конкурсах (в межаттестационный период).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1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дипломов, грамот (1, 2, 3 места).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6626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9499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5. Профессиональное развитие педагогического работника.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5.1. Наличие поощрений (наград, грамот, званий и т.п.);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документов, подтверждающих государственные и отраслевые поощрения.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5.2. Победитель в конкурсе ПНПО 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документов, подтверждающих участие в конкурсе ПНПО.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5.3. Получатель гранта Губернатора Нижегородской области (Президентской премии) (в межаттестационный период);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документов, подтверждающих получение гранта или премии.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5.4. Повышение квалификации за последние три года;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документов государственного образца (удостоверений, свидетельств, дипломов). 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5.5. Подтверждение соответствия профессиональной компетентности квалификационным требованиям.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документов, подтверждающих результаты тестирования.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и содержание компьютерной презентации</a:t>
            </a:r>
            <a:r>
              <a:rPr lang="en-US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 </a:t>
            </a: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практических достижений (опыта практических результатов) профессиональной деятельности педагогов  </a:t>
            </a:r>
            <a:endParaRPr lang="en-US" sz="2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2250" y="779463"/>
            <a:ext cx="11668125" cy="60785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Титульный слайд. </a:t>
            </a:r>
            <a:b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</a:b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Указывается направляющая организация, тема и дата разработки, ФИО автора. Краткие сведения об образовательной организации (адрес, сайт), фото и </a:t>
            </a:r>
            <a:r>
              <a:rPr lang="en-US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email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автора.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Оглавление.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Актуальность</a:t>
            </a:r>
            <a:r>
              <a:rPr lang="en-US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выбранной тематики.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Новизна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и </a:t>
            </a: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практическая значимость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собственного педагогического опыта.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Концептуальные основы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, теоретические и методические разработки, на которые опирается автор.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Цели и задачи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профессиональной деятельности педагога.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Формирование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опыта раскрывается через: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условия реализации опыта (тип ОО, предмет, возраст обучающихся, особенности социума, материальная база и др.);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этапы становления собственного педагогического опыта;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средства реализации (методы, приемы, формы и технологии, доказавшие эффективность и результативность).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и содержание компьютерной презентации</a:t>
            </a:r>
            <a:r>
              <a:rPr lang="en-US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 </a:t>
            </a: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практических достижений (опыта практических результатов) профессиональной деятельности педагогов  </a:t>
            </a:r>
            <a:endParaRPr lang="en-US" sz="2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2250" y="779463"/>
            <a:ext cx="11668125" cy="60785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Титульный слайд. </a:t>
            </a:r>
            <a:b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</a:b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Указывается направляющая организация, тема и дата разработки, ФИО автора. Краткие сведения об образовательной организации (адрес, сайт), фото и </a:t>
            </a:r>
            <a:r>
              <a:rPr lang="en-US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email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автора.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Оглавление.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Актуальность</a:t>
            </a:r>
            <a:r>
              <a:rPr lang="en-US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выбранной тематики.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Новизна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и </a:t>
            </a: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практическая значимость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собственного педагогического опыта.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Концептуальные основы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, теоретические и методические разработки, на которые опирается автор.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Цели и задачи</a:t>
            </a:r>
            <a:r>
              <a:rPr lang="ru-RU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профессиональной деятельности педагога.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Формирование педагогического опыта раскрывается через: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 собственные эффективные педагогические разработки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 проекты уроков, где будут отражены методы, приёмы и технологии,  доказавшие эффективность и результативность опыта (1-3 урока)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 авторскую страницу педагога на сайте образовательной организации, в которой осуществляется его профессиональная деятельность.</a:t>
            </a:r>
          </a:p>
        </p:txBody>
      </p:sp>
    </p:spTree>
    <p:extLst>
      <p:ext uri="{BB962C8B-B14F-4D97-AF65-F5344CB8AC3E}">
        <p14:creationId xmlns="" xmlns:p14="http://schemas.microsoft.com/office/powerpoint/2010/main" val="850605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и содержание компьютерной презентации</a:t>
            </a:r>
            <a:r>
              <a:rPr lang="en-US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 </a:t>
            </a: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практических достижений (опыта практических результатов) профессиональной деятельности педагогов </a:t>
            </a:r>
            <a:endParaRPr lang="en-US" sz="2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8674" name="Content Placeholder 1"/>
          <p:cNvSpPr>
            <a:spLocks noGrp="1"/>
          </p:cNvSpPr>
          <p:nvPr>
            <p:ph idx="1"/>
          </p:nvPr>
        </p:nvSpPr>
        <p:spPr>
          <a:xfrm>
            <a:off x="157163" y="1089025"/>
            <a:ext cx="11666537" cy="5653088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Содержание опыта: результативность, эффективность, продуктивность </a:t>
            </a: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собственной профессиональной деятельности</a:t>
            </a: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Заключение. </a:t>
            </a: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Прогностическая и аналитическая часть презентации - ключевые выводы и обобщения, способы распространения опыта, фиксация проблем деятельности, определение перспектив и дальнейших задач.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Глоссарий терминов. </a:t>
            </a: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Для обращения к словарю терминов на страницах презентации целесообразно разместить гиперссылки.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Литература. </a:t>
            </a: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Перечень источников информации, как печатных, так и электронных, используемых педагогом при подготовке презентации.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Рекомендации к оформлению компьютерной презентации практических достижений</a:t>
            </a:r>
            <a:r>
              <a:rPr lang="en-US" sz="2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 </a:t>
            </a:r>
            <a:r>
              <a:rPr lang="ru-RU" sz="2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(опыта практических результатов) профессиональной деятельности педагогов  </a:t>
            </a:r>
            <a:endParaRPr lang="en-US" sz="20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222250" y="1104900"/>
            <a:ext cx="11833225" cy="57531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Единый стиль оформления, четкая структура каждого слайда. </a:t>
            </a:r>
          </a:p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Оптимальное количество слайдов от 10 до 15. При условии использования иллюстративного материала количество слайдов может быть увеличено до 30.</a:t>
            </a:r>
          </a:p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Оправданное использование анимации, видеовставок, звуковых фрагментов и т.п. Выбранные эффекты не отвлекают, а акцентируют основные содержательные моменты выступления. </a:t>
            </a:r>
          </a:p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Для удобства навигации и оптимизации материала рекомендуется использовать гиперссылки. </a:t>
            </a:r>
          </a:p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Шрифт для заголовка – не менее 24, для информации – не менее 18.</a:t>
            </a:r>
          </a:p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Текст презентации представлен ключевыми словами и фразами. Содержание презентации не дублирует, а дополняет и иллюстрирует устное выступление. </a:t>
            </a:r>
          </a:p>
          <a:p>
            <a:pPr eaLnBrk="1" hangingPunct="1"/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Иллюстративные материалы соответствуют содержанию.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Критерии оценки компьютерной презентации практических достижений (опыта </a:t>
            </a:r>
            <a:b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</a:b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практических результатов) профессиональной деятельности педагогов </a:t>
            </a:r>
            <a:endParaRPr lang="en-US" sz="2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222250" y="808038"/>
            <a:ext cx="11668125" cy="6049962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Актуальность и социально-педагогическая значимость выбранной темы; </a:t>
            </a: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Новизна педагогического опыта и/или описание личного вклада педагога в разработку проблемы;</a:t>
            </a: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Соответствие целей и задач общему смыслу, содержанию и технологиям методической разработки; </a:t>
            </a: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Опора на теоретическое осмысление и анализ существующей практики по аналогичной проблематике, знание соответствующей литературы;</a:t>
            </a: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Системность содержания опыта практических результатов (соответствие структуре, наличие этапов деятельности, полнота средств ее реализации); </a:t>
            </a: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Личностно-ориентированная и гуманистическая направленность представляемых в разработке методов и методических приемов;</a:t>
            </a: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Диагностичность планируемых образовательных результатов;</a:t>
            </a:r>
            <a:r>
              <a:rPr lang="ru-RU" b="1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  <a:endParaRPr lang="ru-RU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Century Gothic" pitchFamily="34" charset="0"/>
              <a:buAutoNum type="arabicPeriod"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Ориентация профессиональной деятельности на применение в образовательном процессе современных образовательных и информационно-коммуникационных технологий;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None/>
            </a:pPr>
            <a:endParaRPr lang="ru-RU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Критерии оценки компьютерной презентации практических достижений (опыта </a:t>
            </a:r>
            <a:b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</a:br>
            <a:r>
              <a:rPr lang="ru-RU" sz="2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практических результатов) профессиональной деятельности педагогов </a:t>
            </a:r>
            <a:endParaRPr lang="en-US" sz="2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222250" y="792163"/>
            <a:ext cx="11668125" cy="60658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9.    Аргументированный анализ итоговых результатов работы, самоанализ и      перспективы деятельности в ОО. Наличие позитивных эффектов применения методической разработки;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10.  Культура презентации опыта (оптимальность количества слайдов, выбранных эффектов анимации, соотношения текста и иллюстративного материала в компьютерной презентации; ясность и логичность изложения и т.п.).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ru-RU" sz="22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Порядок оценки компьютерной презентации: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Максимальное количество баллов по критерию </a:t>
            </a:r>
            <a:r>
              <a:rPr lang="en-US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–</a:t>
            </a: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3;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Максимальное общее количество баллов – 30.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0 баллов – критерий не представлен;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1 балл – критерий представлен частично;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 балла – критерий представлен на допустимом уровне;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 балла – критерий полностью представлен в компьютерной презентации опыта практических результатов профессиональной деятельности педагога.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Первая квалификационная категория – от 21 до 23 баллов (70% и более);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2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Высшая квалификационная категория – от 24 до 30 баллов (80% и более).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131763"/>
            <a:ext cx="10972800" cy="9731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80000"/>
              </a:lnSpc>
            </a:pPr>
            <a:r>
              <a:rPr lang="ru-RU" sz="3200" b="1" dirty="0" smtClean="0">
                <a:effectLst/>
                <a:latin typeface="TimesNewRomanPS" charset="0"/>
                <a:ea typeface="ＭＳ Ｐゴシック" pitchFamily="1" charset="-128"/>
              </a:rPr>
              <a:t>Приказ Министерства образования и науки </a:t>
            </a:r>
            <a:r>
              <a:rPr lang="ru-RU" sz="3200" b="1" dirty="0" err="1" smtClean="0">
                <a:effectLst/>
                <a:latin typeface="TimesNewRomanPS" charset="0"/>
                <a:ea typeface="ＭＳ Ｐゴシック" pitchFamily="1" charset="-128"/>
              </a:rPr>
              <a:t>Российской</a:t>
            </a:r>
            <a:r>
              <a:rPr lang="ru-RU" sz="3200" b="1" dirty="0" smtClean="0">
                <a:effectLst/>
                <a:latin typeface="TimesNewRomanPS" charset="0"/>
                <a:ea typeface="ＭＳ Ｐゴシック" pitchFamily="1" charset="-128"/>
              </a:rPr>
              <a:t> Федерации от 7 апреля 2014 г. N 276 </a:t>
            </a:r>
            <a:endParaRPr lang="ru-RU" sz="32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322263" y="1220788"/>
            <a:ext cx="11666537" cy="53657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. 36. Первая квалификационная категория педагогическим работникам устанавливается на основе: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стабильных положительных результатов освоения обучающимися образовательных программ по итогам мониторингов, проводимых организацией;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стабильных положительных результатов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</a:t>
            </a:r>
            <a:r>
              <a:rPr lang="ru-RU" b="1" dirty="0" err="1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Российской</a:t>
            </a: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Федерации от 5 августа 2013 г. </a:t>
            </a:r>
            <a:r>
              <a:rPr lang="ru-RU" b="1" dirty="0" err="1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No</a:t>
            </a: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662;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выявления развития у обучающихся способностей к научной (интеллектуальной), творческой, физкультурно-спортивной деятельности;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своей профессиональной деятельности, активного участия в работе методических объединений педагогических работников организации.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  <a:t>Образовательный интернет–ресурс педагога</a:t>
            </a:r>
            <a:endParaRPr lang="en-US" sz="28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222250" y="792163"/>
            <a:ext cx="11668125" cy="6065837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ru-RU" sz="2800" dirty="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800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В рамках аттестации образовательный интернет-ресурс  педагога </a:t>
            </a:r>
            <a:r>
              <a:rPr lang="ru-RU" sz="2800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как форма представления опыта практических результатов его профессиональной деятельности </a:t>
            </a:r>
            <a:r>
              <a:rPr lang="ru-RU" sz="2800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может быть представлен в следующих форматах:</a:t>
            </a:r>
          </a:p>
          <a:p>
            <a:pPr marL="0" indent="0" eaLnBrk="1" hangingPunct="1">
              <a:buFont typeface="Arial" pitchFamily="34" charset="0"/>
              <a:buNone/>
            </a:pPr>
            <a:endParaRPr lang="ru-RU" sz="2800" dirty="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/>
            <a:r>
              <a:rPr lang="ru-RU" sz="2800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персональный сайт педагога;</a:t>
            </a:r>
          </a:p>
          <a:p>
            <a:pPr marL="0" indent="0" eaLnBrk="1" hangingPunct="1"/>
            <a:r>
              <a:rPr lang="ru-RU" sz="2800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авторская страница педагога на сайте образовательной организации, в которой осуществляется его профессиональная деятельность.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800" dirty="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131763"/>
            <a:ext cx="11693525" cy="6175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  <a:t>Образовательный интернет–ресурс педагога</a:t>
            </a:r>
            <a:endParaRPr lang="en-US" sz="24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3794" name="Content Placeholder 1"/>
          <p:cNvSpPr>
            <a:spLocks noGrp="1"/>
          </p:cNvSpPr>
          <p:nvPr>
            <p:ph idx="1"/>
          </p:nvPr>
        </p:nvSpPr>
        <p:spPr>
          <a:xfrm>
            <a:off x="222250" y="792163"/>
            <a:ext cx="11668125" cy="60658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Образовательный интернет-ресурс должен иметь</a:t>
            </a: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 </a:t>
            </a:r>
            <a:r>
              <a:rPr lang="ru-RU" sz="2600" b="1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обязательную инвариантную часть</a:t>
            </a:r>
            <a:r>
              <a:rPr lang="ru-RU" sz="26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, </a:t>
            </a: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содержащую следующие компоненты: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личный вклад в повышение качества образования (описание результатов собственной педагогической деятельности по актуальным проблемам современного образования, аналитическое представление</a:t>
            </a: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ее эффективности, продуктивности и перспективности;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совершенствование методов обучения и воспитания и продуктивное использование новых образовательных технологий (представление авторской программы, дидактических, методических, диагностических материалов и т.д.) ;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транслирование в педагогических коллективах опыта практических результатов своей профессиональной деятельности (участие в работе методических объединений педагогических работников организаций, участие в профессиональных конкурсах, представление  результатов экспериментальной и инновационной профессиональной деятельности педагогов).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263525"/>
            <a:ext cx="11693525" cy="619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  <a:t>Критерии и порядок оценки образовательного </a:t>
            </a:r>
            <a:b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</a:br>
            <a: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  <a:t>интернет – ресурса педагога</a:t>
            </a:r>
            <a:endParaRPr lang="en-US" sz="24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4818" name="Content Placeholder 1"/>
          <p:cNvSpPr>
            <a:spLocks noGrp="1"/>
          </p:cNvSpPr>
          <p:nvPr>
            <p:ph idx="1"/>
          </p:nvPr>
        </p:nvSpPr>
        <p:spPr>
          <a:xfrm>
            <a:off x="222250" y="989013"/>
            <a:ext cx="11668125" cy="5868987"/>
          </a:xfrm>
        </p:spPr>
        <p:txBody>
          <a:bodyPr/>
          <a:lstStyle/>
          <a:p>
            <a:pPr marL="514350" indent="-514350" eaLnBrk="1" hangingPunct="1">
              <a:lnSpc>
                <a:spcPct val="70000"/>
              </a:lnSpc>
              <a:buFont typeface="Arial" pitchFamily="34" charset="0"/>
              <a:buAutoNum type="arabicPeriod"/>
            </a:pPr>
            <a:r>
              <a:rPr lang="ru-RU" b="1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Содержательно-технологические</a:t>
            </a:r>
            <a:r>
              <a:rPr lang="ru-RU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 </a:t>
            </a:r>
            <a:r>
              <a:rPr lang="ru-RU" b="1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критерии:</a:t>
            </a:r>
            <a:endParaRPr lang="ru-RU" b="1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</a:endParaRP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содержательная насыщенность и тематическая организованность представленной информации; 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образовательная и методическая ценность размещенных материалов;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технологичность и репрезентативность (возможность заимствования) педагогического опыта; 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оригинальность и новизна представленных разработок;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создание удобной и насыщенной информационной среды для обучающихся.</a:t>
            </a:r>
          </a:p>
          <a:p>
            <a:pPr marL="514350" indent="-51435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2. </a:t>
            </a:r>
            <a:r>
              <a:rPr lang="ru-RU" b="1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Формальные критерии:</a:t>
            </a:r>
            <a:endParaRPr lang="ru-RU" b="1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</a:endParaRP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структурированность материалов, представленных на интернет – ресурсе, наличие карты сайта;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логичность размещения материалов и удобство пользования и навигации;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использование новых информационных технологий, регулярное обновление интернет–ресурса;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интерактивность ресурса, наличие инструментов обратной связи; </a:t>
            </a:r>
          </a:p>
          <a:p>
            <a:pPr marL="514350" indent="-514350" eaLnBrk="1" hangingPunct="1">
              <a:lnSpc>
                <a:spcPct val="70000"/>
              </a:lnSpc>
            </a:pPr>
            <a:r>
              <a:rPr lang="ru-RU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оформительская культура.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263525" y="263525"/>
            <a:ext cx="11693525" cy="619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  <a:t>Порядок оценки образовательного </a:t>
            </a:r>
            <a:b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</a:br>
            <a:r>
              <a:rPr lang="ru-RU" sz="2800" b="1" smtClean="0">
                <a:effectLst/>
                <a:latin typeface="Arial" pitchFamily="34" charset="0"/>
                <a:ea typeface="ＭＳ Ｐゴシック" pitchFamily="1" charset="-128"/>
                <a:cs typeface="Arial" pitchFamily="34" charset="0"/>
              </a:rPr>
              <a:t>интернет – ресурса педагога</a:t>
            </a:r>
            <a:endParaRPr lang="en-US" sz="24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35842" name="Content Placeholder 1"/>
          <p:cNvSpPr>
            <a:spLocks noGrp="1"/>
          </p:cNvSpPr>
          <p:nvPr>
            <p:ph idx="1"/>
          </p:nvPr>
        </p:nvSpPr>
        <p:spPr>
          <a:xfrm>
            <a:off x="222250" y="989013"/>
            <a:ext cx="11668125" cy="58689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Максимальное общее количество баллов – 30.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Максимальное количество баллов по критерию – 3;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ru-RU" sz="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0 баллов – критерий не представлен;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1 балл – критерий представлен частично;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2 балла – критерий представлен на допустимом уровне;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3 балла – критерий полностью представлен в интернет-ресурсе педагога.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Первая квалификационная категория – от 21 до 23 баллов </a:t>
            </a:r>
            <a:b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</a:b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(70% и более);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Высшая квалификационная категория – от 24 до 30 баллов </a:t>
            </a:r>
            <a:b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</a:b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</a:rPr>
              <a:t>(80% и более).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131764"/>
            <a:ext cx="10972800" cy="77028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80000"/>
              </a:lnSpc>
            </a:pPr>
            <a:r>
              <a:rPr lang="ru-RU" sz="2800" b="1" dirty="0" smtClean="0">
                <a:effectLst/>
                <a:latin typeface="TimesNewRomanPS" charset="0"/>
                <a:ea typeface="ＭＳ Ｐゴシック" pitchFamily="1" charset="-128"/>
              </a:rPr>
              <a:t>Приказ Министерства образования и науки </a:t>
            </a:r>
            <a:r>
              <a:rPr lang="ru-RU" sz="2800" b="1" dirty="0" err="1" smtClean="0">
                <a:effectLst/>
                <a:latin typeface="TimesNewRomanPS" charset="0"/>
                <a:ea typeface="ＭＳ Ｐゴシック" pitchFamily="1" charset="-128"/>
              </a:rPr>
              <a:t>Российскои</a:t>
            </a:r>
            <a:r>
              <a:rPr lang="ru-RU" sz="2800" b="1" dirty="0" smtClean="0">
                <a:effectLst/>
                <a:latin typeface="TimesNewRomanPS" charset="0"/>
                <a:ea typeface="ＭＳ Ｐゴシック" pitchFamily="1" charset="-128"/>
              </a:rPr>
              <a:t>̆ Федерации от 7 апреля 2014 г. N 276 </a:t>
            </a:r>
            <a:endParaRPr lang="ru-RU" sz="2800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1" charset="-128"/>
            </a:endParaRPr>
          </a:p>
        </p:txBody>
      </p:sp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322263" y="1025611"/>
            <a:ext cx="11666537" cy="568410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П. 37. Высшая квалификационная категория педагогическим работникам устанавливается на основе: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достижения обучающимися положительной динамики результатов освоения образовательных программ по итогам мониторингов, проводимых организацией;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достижения обучающимися положительных результатов освоения образовательных программ по итогам мониторинга системы образования, проводимого в порядке, установленном постановлением Правительства </a:t>
            </a:r>
            <a:r>
              <a:rPr lang="ru-RU" sz="2000" b="1" dirty="0" err="1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Российской</a:t>
            </a: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Федерации от 5 августа </a:t>
            </a:r>
            <a:b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2013 г. N 662;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выявления и развития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соревнованиях;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личного вклада в повышение качества образования, совершенствования методов обучения и воспитания, и продуктивного использования новых образовательных технологий, транслирования в педагогических коллективах опыта практических результатов своей профессиональной деятельности, в том числе экспериментальной и инновационной;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активного участия в работе методических объединений педагогических работников организаций, в разработке программно-методического сопровождения образовательного процесса, профессиональных конкурсах.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807075"/>
          </a:xfrm>
        </p:spPr>
        <p:txBody>
          <a:bodyPr/>
          <a:lstStyle/>
          <a:p>
            <a:pPr marL="514350" indent="-514350" eaLnBrk="1" hangingPunct="1">
              <a:buFont typeface="Arial" pitchFamily="34" charset="0"/>
              <a:buAutoNum type="arabicPeriod"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Общие сведения о педагогическом работнике</a:t>
            </a: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  <a:endParaRPr lang="en-US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514350" indent="-514350" eaLnBrk="1" hangingPunct="1"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(данный раздел включает материалы, отражающие достижения учителя в разных областях):</a:t>
            </a:r>
          </a:p>
          <a:p>
            <a:pPr marL="514350" indent="-51435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личные данные;</a:t>
            </a:r>
          </a:p>
          <a:p>
            <a:pPr marL="514350" indent="-51435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копия диплома об образовании;</a:t>
            </a:r>
          </a:p>
          <a:p>
            <a:pPr marL="514350" indent="-51435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копии удостоверений (свидетельств) о повышении квалификации;</a:t>
            </a:r>
          </a:p>
          <a:p>
            <a:pPr marL="514350" indent="-51435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копии документов, подтверждающих наличие ученых и почетных званий и степеней;</a:t>
            </a:r>
          </a:p>
          <a:p>
            <a:pPr marL="514350" indent="-51435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копии грамот и дипломов;</a:t>
            </a:r>
          </a:p>
          <a:p>
            <a:pPr marL="514350" indent="-51435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другие документы по усмотрению педагога.</a:t>
            </a:r>
          </a:p>
          <a:p>
            <a:pPr marL="514350" indent="-514350" eaLnBrk="1" hangingPunct="1">
              <a:buFont typeface="Arial" pitchFamily="34" charset="0"/>
              <a:buNone/>
            </a:pPr>
            <a:endParaRPr lang="en-US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8070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6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2.  Показатели качества освоения обучающимися образовательных программ по результатам мониторингов, проводимых организацией.</a:t>
            </a:r>
            <a:endParaRPr lang="ru-RU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2.1. Динамика положительных результатов освоения образовательной программы: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доля обучающихся, имеющих положительные результаты освоения образовательной программы по преподаваемому предмету;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количество обучающихся, имеющих положительные результаты освоения образовательной программы по преподаваемому предмету;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количество обучающихся, обучаемых данным преподавателем по преподаваемому предмету.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600" b="1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Документальные подтверждения:</a:t>
            </a:r>
            <a:endParaRPr lang="ru-RU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Количество обучающихся берётся из справки ОО, подтверждающей результаты аттестации обучающихся; сводные данные  по успеваемости и качеству знаний.</a:t>
            </a: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 </a:t>
            </a:r>
            <a:endParaRPr lang="en-US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80707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2.2. Динамика учебных достижений обучающихся за три года:</a:t>
            </a:r>
          </a:p>
          <a:p>
            <a:pPr marL="0" indent="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доля обучающихся, имеющих «4» и «5», от общего числа обучающихся по преподаваемому предмету;</a:t>
            </a:r>
          </a:p>
          <a:p>
            <a:pPr marL="0" indent="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количество обучающихся, имеющих «4» и «5» по преподаваемому предмету;</a:t>
            </a:r>
          </a:p>
          <a:p>
            <a:pPr marL="0" indent="0" eaLnBrk="1" hangingPunct="1"/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количество участников предметных олимпиад (суммарно за три года отдельно по уровням).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Количество обучающихся берётся из справки ОО, подтверждающей результаты аттестации (ЕГЭ и другие формы итоговой аттестации), сводные данные  по успеваемости и качеству знаний.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9499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2.3. Количество проведённых воспитательных мероприятий для обучающихся.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перечень проведённых воспитательных мероприятий (тематические классные часы, вечера, родительские собрания, благотворительные концерты и т.д.) и даты проведения.</a:t>
            </a:r>
            <a:endParaRPr lang="ru-RU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2.4. Наличие проектов социальной направленности, реализованных с обучающимися под руководством педагогического работника.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перечень организованных учителем проектов (например: помощь пожилым людям, инвалидам, детям-сиротам, благоустройство территории, улучшение качества окружающей среды) и проектные папки.</a:t>
            </a:r>
            <a:endParaRPr lang="ru-RU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2.5. Наличие форм организации внеурочной деятельности по предмету (кружки, клубы, секции, предметные недели и др.).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Представляется справка ОО (учреждения культуры, учреждения дополнительного образования).</a:t>
            </a:r>
            <a:endParaRPr lang="ru-RU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9499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b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3. Результаты освоения обучающимися образовательных программ по итогам мониторинга системы образования.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3.1. Наличие победителей и призеров олимпиад (в межаттестационный период);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грамот, дипломов.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3.2. Наличие участников научных (интеллектуальных) конференций и научных обществ обучающихся (в межаттестационный период);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приказов на участников научных конференций и НОУ.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3.3. Наличие победителей научных (интеллектуальных) конференций и научных обществ обучающихся (в межаттестационный период);</a:t>
            </a: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8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грамот, дипломов (1, 2, 3 места).</a:t>
            </a: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Arial" pitchFamily="34" charset="0"/>
              <a:buNone/>
            </a:pPr>
            <a:endParaRPr lang="ru-RU" sz="28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525463" y="0"/>
            <a:ext cx="10972800" cy="617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ＭＳ Ｐゴシック" pitchFamily="1" charset="-128"/>
                <a:cs typeface="Arial" pitchFamily="34" charset="0"/>
              </a:rPr>
              <a:t>Структура портфолио педагогического работника</a:t>
            </a:r>
            <a:endParaRPr lang="en-US" sz="3200" b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322263" y="779463"/>
            <a:ext cx="11666537" cy="594995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3.4. Наличие участников фестивалей, конкурсов, смотров, физкультурно-спортивных соревнований, выставок творческих работ по преподаваемым предметам (в межаттестационный период);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Предоставляются копии приказов и др. документы на участников (например копии протоколов конкурсов, соревнований и т.п.). Не учитывают конкурсы, учредителями которых являются негосударственные, общественные и коммерческие организации. Если в грамоте или дипломе указываются группа или команда учеников, то прикладываются приказ по ОО с фамилиями учеников, направленных на фестивали, конкурсы, смотры, спортивные соревнования, выставки.</a:t>
            </a:r>
            <a:endParaRPr lang="ru-RU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600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3.5. Наличие победителей фестивалей, конкурсов, смотров, физкультурно-спортивных соревнований, выставок творческих работ по преподаваемым предметам (в межаттестационный период).</a:t>
            </a:r>
            <a:endParaRPr lang="en-US" sz="2600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Представляются копии грамот, дипломов (1, 2, 3 места)</a:t>
            </a:r>
            <a:r>
              <a:rPr lang="en-US" sz="2600" i="1" smtClean="0">
                <a:solidFill>
                  <a:srgbClr val="800000"/>
                </a:solidFill>
                <a:latin typeface="Palatino Linotype" pitchFamily="18" charset="0"/>
                <a:ea typeface="ＭＳ Ｐゴシック" pitchFamily="1" charset="-128"/>
                <a:cs typeface="Arial" pitchFamily="34" charset="0"/>
              </a:rPr>
              <a:t>.</a:t>
            </a:r>
            <a:endParaRPr lang="ru-RU" sz="2600" i="1" smtClean="0">
              <a:solidFill>
                <a:srgbClr val="800000"/>
              </a:solidFill>
              <a:latin typeface="Palatino Linotype" pitchFamily="18" charset="0"/>
              <a:ea typeface="ＭＳ Ｐゴシック" pitchFamily="1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0</TotalTime>
  <Words>2278</Words>
  <Application>Microsoft Office PowerPoint</Application>
  <PresentationFormat>Произвольный</PresentationFormat>
  <Paragraphs>196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Executive</vt:lpstr>
      <vt:lpstr>Приказ Министерства образования и науки Российской Федерации от 7 апреля 2014 г. N 276 </vt:lpstr>
      <vt:lpstr>Приказ Министерства образования и науки Российской Федерации от 7 апреля 2014 г. N 276 </vt:lpstr>
      <vt:lpstr>Приказ Министерства образования и науки Российской Федерации от 7 апреля 2014 г. N 276 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портфолио педагогического работника</vt:lpstr>
      <vt:lpstr>Структура и содержание компьютерной презентации практических достижений (опыта практических результатов) профессиональной деятельности педагогов  </vt:lpstr>
      <vt:lpstr>Структура и содержание компьютерной презентации практических достижений (опыта практических результатов) профессиональной деятельности педагогов  </vt:lpstr>
      <vt:lpstr>Структура и содержание компьютерной презентации практических достижений (опыта практических результатов) профессиональной деятельности педагогов </vt:lpstr>
      <vt:lpstr>Рекомендации к оформлению компьютерной презентации практических достижений (опыта практических результатов) профессиональной деятельности педагогов  </vt:lpstr>
      <vt:lpstr>Критерии оценки компьютерной презентации практических достижений (опыта  практических результатов) профессиональной деятельности педагогов </vt:lpstr>
      <vt:lpstr>Критерии оценки компьютерной презентации практических достижений (опыта  практических результатов) профессиональной деятельности педагогов </vt:lpstr>
      <vt:lpstr>Образовательный интернет–ресурс педагога</vt:lpstr>
      <vt:lpstr>Образовательный интернет–ресурс педагога</vt:lpstr>
      <vt:lpstr>Критерии и порядок оценки образовательного  интернет – ресурса педагога</vt:lpstr>
      <vt:lpstr>Порядок оценки образовательного  интернет – ресурса педагога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2014-05-07T12:57:02Z</dcterms:created>
  <dcterms:modified xsi:type="dcterms:W3CDTF">2015-02-07T07:45:53Z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