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1" r:id="rId5"/>
    <p:sldId id="260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0066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miles.33b.ru/smile.90016.html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7524750" y="1125538"/>
            <a:ext cx="574675" cy="650875"/>
          </a:xfrm>
          <a:prstGeom prst="star4">
            <a:avLst>
              <a:gd name="adj" fmla="val 10032"/>
            </a:avLst>
          </a:prstGeom>
          <a:gradFill rotWithShape="1">
            <a:gsLst>
              <a:gs pos="0">
                <a:srgbClr val="E3DE00"/>
              </a:gs>
              <a:gs pos="100000">
                <a:srgbClr val="FFFED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740650" y="188913"/>
            <a:ext cx="1081088" cy="1514475"/>
          </a:xfrm>
          <a:prstGeom prst="star4">
            <a:avLst>
              <a:gd name="adj" fmla="val 5931"/>
            </a:avLst>
          </a:prstGeom>
          <a:gradFill rotWithShape="1">
            <a:gsLst>
              <a:gs pos="0">
                <a:srgbClr val="CC66FF"/>
              </a:gs>
              <a:gs pos="100000">
                <a:srgbClr val="FFFED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 rot="16200000">
            <a:off x="-2709068" y="3177381"/>
            <a:ext cx="6858000" cy="50323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 rot="16200000">
            <a:off x="-3213100" y="3213100"/>
            <a:ext cx="6858000" cy="4318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12000">
                <a:srgbClr val="7005D4"/>
              </a:gs>
              <a:gs pos="30000">
                <a:srgbClr val="181CC7"/>
              </a:gs>
              <a:gs pos="60001">
                <a:srgbClr val="0A128C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11" descr="b026627b1715b8db8401e7c2169cd80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2268538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8101013" y="1916113"/>
            <a:ext cx="574675" cy="650875"/>
          </a:xfrm>
          <a:prstGeom prst="star4">
            <a:avLst>
              <a:gd name="adj" fmla="val 10032"/>
            </a:avLst>
          </a:prstGeom>
          <a:gradFill rotWithShape="1">
            <a:gsLst>
              <a:gs pos="0">
                <a:srgbClr val="FFFED9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8316913" y="1484313"/>
            <a:ext cx="574675" cy="650875"/>
          </a:xfrm>
          <a:prstGeom prst="star4">
            <a:avLst>
              <a:gd name="adj" fmla="val 10032"/>
            </a:avLst>
          </a:prstGeom>
          <a:gradFill rotWithShape="1">
            <a:gsLst>
              <a:gs pos="0">
                <a:srgbClr val="E3DE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886200"/>
            <a:ext cx="6767513" cy="911225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683895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1403350" y="6381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563938" y="638175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688" y="6381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F5A047-7CD3-4F03-8DFA-B0412BEDD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833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0E76A-376F-42A9-99CD-531B1FA8C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70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010B-27F3-44A9-88B4-457A8BBFF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07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23D3C-0BD2-4758-83AC-A200D9C34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21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CB36-E055-4043-A812-52611F636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24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E44C3-DFEB-4F1A-A00A-D1F9EA005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1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DF4E-86B4-4977-A606-72658CCD2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119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D8E39-DAC8-4AE9-AB27-A0299EB79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8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ADFC5-6147-42BB-A218-94D31BDBD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01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D77B1-2CED-47C1-807C-41878B7AB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63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8D3BA-01C2-4BBA-8254-B1CAA9CC7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5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smiles.33b.ru/smile.90016.html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rgbClr val="FFDDFF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DDFF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FFDDFF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06F680-0132-4BEC-BD45-88C264AB9E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900113" y="620713"/>
            <a:ext cx="7559675" cy="431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900113" y="1052513"/>
            <a:ext cx="7416800" cy="4318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12000">
                <a:srgbClr val="7005D4"/>
              </a:gs>
              <a:gs pos="30000">
                <a:srgbClr val="181CC7"/>
              </a:gs>
              <a:gs pos="60001">
                <a:srgbClr val="0A128C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1272" name="Picture 8" descr="b026627b1715b8db8401e7c2169cd80f">
            <a:hlinkClick r:id="rId13"/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04813"/>
            <a:ext cx="17287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179388" y="333375"/>
            <a:ext cx="574675" cy="650875"/>
          </a:xfrm>
          <a:prstGeom prst="star4">
            <a:avLst>
              <a:gd name="adj" fmla="val 10032"/>
            </a:avLst>
          </a:prstGeom>
          <a:gradFill rotWithShape="1">
            <a:gsLst>
              <a:gs pos="0">
                <a:srgbClr val="E3DE00"/>
              </a:gs>
              <a:gs pos="100000">
                <a:srgbClr val="FFFED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323850" y="333375"/>
            <a:ext cx="1081088" cy="1514475"/>
          </a:xfrm>
          <a:prstGeom prst="star4">
            <a:avLst>
              <a:gd name="adj" fmla="val 5931"/>
            </a:avLst>
          </a:prstGeom>
          <a:gradFill rotWithShape="1">
            <a:gsLst>
              <a:gs pos="0">
                <a:srgbClr val="E3DE00"/>
              </a:gs>
              <a:gs pos="100000">
                <a:srgbClr val="FFFED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4813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683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66FF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CC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CC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CC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CC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CFFF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0"/>
            <a:ext cx="8388424" cy="685800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cap="all" dirty="0" smtClean="0">
                <a:effectLst/>
                <a:latin typeface="Times New Roman"/>
                <a:ea typeface="Batang"/>
              </a:rPr>
              <a:t>            МКОУ СОШ №251</a:t>
            </a:r>
            <a:br>
              <a:rPr lang="ru-RU" sz="1600" cap="all" dirty="0" smtClean="0">
                <a:effectLst/>
                <a:latin typeface="Times New Roman"/>
                <a:ea typeface="Batang"/>
              </a:rPr>
            </a:br>
            <a:r>
              <a:rPr lang="ru-RU" sz="1600" cap="all" dirty="0" smtClean="0">
                <a:effectLst/>
                <a:latin typeface="Times New Roman"/>
                <a:ea typeface="Batang"/>
              </a:rPr>
              <a:t> с углубленным изучением отдельных предметов </a:t>
            </a:r>
            <a:br>
              <a:rPr lang="ru-RU" sz="1600" cap="all" dirty="0" smtClean="0">
                <a:effectLst/>
                <a:latin typeface="Times New Roman"/>
                <a:ea typeface="Batang"/>
              </a:rPr>
            </a:br>
            <a:r>
              <a:rPr lang="ru-RU" sz="1600" cap="all" dirty="0" smtClean="0">
                <a:effectLst/>
                <a:latin typeface="Times New Roman"/>
                <a:ea typeface="Batang"/>
              </a:rPr>
              <a:t> ЗАТО город Фокино  Приморского края </a:t>
            </a:r>
            <a:br>
              <a:rPr lang="ru-RU" sz="1600" cap="all" dirty="0" smtClean="0">
                <a:effectLst/>
                <a:latin typeface="Times New Roman"/>
                <a:ea typeface="Batang"/>
              </a:rPr>
            </a:br>
            <a:r>
              <a:rPr lang="ru-RU" sz="1600" cap="all" dirty="0" smtClean="0">
                <a:effectLst/>
                <a:latin typeface="Times New Roman"/>
                <a:ea typeface="Batang"/>
              </a:rPr>
              <a:t>                                                                                                                                                    </a:t>
            </a:r>
            <a:br>
              <a:rPr lang="ru-RU" sz="1600" cap="all" dirty="0" smtClean="0">
                <a:effectLst/>
                <a:latin typeface="Times New Roman"/>
                <a:ea typeface="Batang"/>
              </a:rPr>
            </a:br>
            <a:r>
              <a:rPr lang="ru-RU" sz="1600" cap="all" dirty="0">
                <a:effectLst/>
                <a:latin typeface="Times New Roman"/>
                <a:ea typeface="Batang"/>
              </a:rPr>
              <a:t> </a:t>
            </a:r>
            <a:r>
              <a:rPr lang="ru-RU" sz="1600" cap="all" dirty="0" smtClean="0">
                <a:effectLst/>
                <a:latin typeface="Times New Roman"/>
                <a:ea typeface="Batang"/>
              </a:rPr>
              <a:t>                                                       </a:t>
            </a:r>
            <a:r>
              <a:rPr lang="ru-RU" sz="1600" cap="all" dirty="0" smtClean="0">
                <a:effectLst/>
                <a:latin typeface="Times New Roman"/>
                <a:ea typeface="Batang"/>
              </a:rPr>
              <a:t> ( </a:t>
            </a:r>
            <a:r>
              <a:rPr lang="ru-RU" sz="1600" cap="all" dirty="0" smtClean="0">
                <a:effectLst/>
                <a:latin typeface="Times New Roman"/>
                <a:ea typeface="Batang"/>
              </a:rPr>
              <a:t>К Педсовету :</a:t>
            </a:r>
            <a:r>
              <a:rPr lang="ru-RU" sz="1600" dirty="0" smtClean="0">
                <a:effectLst/>
                <a:latin typeface="Times New Roman"/>
                <a:ea typeface="Batang"/>
              </a:rPr>
              <a:t>	</a:t>
            </a:r>
            <a:r>
              <a:rPr lang="ru-RU" sz="1600" dirty="0" smtClean="0">
                <a:effectLst/>
                <a:latin typeface="Times New Roman"/>
                <a:ea typeface="Batang"/>
              </a:rPr>
              <a:t>)</a:t>
            </a:r>
            <a:br>
              <a:rPr lang="ru-RU" sz="1600" dirty="0" smtClean="0">
                <a:effectLst/>
                <a:latin typeface="Times New Roman"/>
                <a:ea typeface="Batang"/>
              </a:rPr>
            </a:br>
            <a:r>
              <a:rPr lang="ru-RU" sz="2000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«</a:t>
            </a: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Методические рекомендации по  п</a:t>
            </a: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одготовке  и выполнению   исследовательской  части  работы»</a:t>
            </a:r>
            <a:br>
              <a:rPr lang="ru-RU" sz="20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( в рамках </a:t>
            </a:r>
            <a:r>
              <a:rPr lang="ru-RU" sz="20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обмена </a:t>
            </a:r>
            <a:r>
              <a:rPr lang="ru-RU" sz="20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опыта)</a:t>
            </a:r>
            <a:r>
              <a:rPr lang="ru-RU" sz="14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/>
            </a:r>
            <a:br>
              <a:rPr lang="ru-RU" sz="14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/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2800" b="1" kern="1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Arial" pitchFamily="34" charset="0"/>
              </a:rPr>
              <a:t/>
            </a:r>
            <a:br>
              <a:rPr lang="ru-RU" sz="2800" b="1" kern="1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n-ea"/>
                <a:cs typeface="Arial" pitchFamily="34" charset="0"/>
              </a:rPr>
            </a:br>
            <a:r>
              <a:rPr lang="ru-RU" sz="1400" b="1" dirty="0" smtClean="0">
                <a:solidFill>
                  <a:srgbClr val="FFFF00"/>
                </a:solidFill>
                <a:effectLst/>
              </a:rPr>
              <a:t>Выполнила :             учитель биологии     </a:t>
            </a:r>
            <a:r>
              <a:rPr lang="ru-RU" sz="14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Щеколдина Маргарита Анатольевна </a:t>
            </a: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/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1400" b="1" dirty="0">
                <a:solidFill>
                  <a:srgbClr val="FFFF00"/>
                </a:solidFill>
                <a:effectLst/>
              </a:rPr>
              <a:t>	</a:t>
            </a: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 </a:t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 </a:t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 </a:t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en-US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 </a:t>
            </a: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/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en-US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 </a:t>
            </a: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/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en-US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 </a:t>
            </a: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/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1400" b="1" dirty="0" smtClean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Фокино </a:t>
            </a: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/>
            </a:r>
            <a:b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</a:br>
            <a:r>
              <a:rPr lang="ru-RU" sz="1400" b="1" dirty="0">
                <a:solidFill>
                  <a:srgbClr val="FFFF00"/>
                </a:solidFill>
                <a:effectLst/>
                <a:latin typeface="Times New Roman"/>
                <a:ea typeface="Batang"/>
              </a:rPr>
              <a:t>2012 г.</a:t>
            </a:r>
          </a:p>
        </p:txBody>
      </p:sp>
      <p:pic>
        <p:nvPicPr>
          <p:cNvPr id="3" name="Picture 5" descr="PE000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01208"/>
            <a:ext cx="1958975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HH0062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85924"/>
            <a:ext cx="1656184" cy="92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9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548679"/>
          </a:xfrm>
        </p:spPr>
        <p:txBody>
          <a:bodyPr/>
          <a:lstStyle/>
          <a:p>
            <a:r>
              <a:rPr lang="ru-RU" sz="2400" i="1" dirty="0" smtClean="0">
                <a:solidFill>
                  <a:srgbClr val="FF9900"/>
                </a:solidFill>
              </a:rPr>
              <a:t>Методика выполнения практической части исследования</a:t>
            </a:r>
            <a:endParaRPr lang="ru-RU" sz="2400" i="1" dirty="0">
              <a:solidFill>
                <a:srgbClr val="FF9900"/>
              </a:solidFill>
            </a:endParaRPr>
          </a:p>
        </p:txBody>
      </p:sp>
      <p:pic>
        <p:nvPicPr>
          <p:cNvPr id="4" name="Picture 5" descr="j028361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743" y="1488264"/>
            <a:ext cx="2124744" cy="49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404664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kern="0" noProof="0" dirty="0" err="1">
                <a:solidFill>
                  <a:srgbClr val="FF9900"/>
                </a:solidFill>
                <a:ea typeface="+mj-ea"/>
                <a:cs typeface="+mj-cs"/>
              </a:rPr>
              <a:t>о</a:t>
            </a:r>
            <a:r>
              <a:rPr kumimoji="0" lang="ru-RU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снованна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  на  выполнении последовательных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 спланированных </a:t>
            </a:r>
            <a:r>
              <a:rPr kumimoji="0" lang="ru-RU" b="1" i="1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практических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мероприятий разработанных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 и составленных учеником совместно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 с руководителем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ea typeface="+mj-ea"/>
                <a:cs typeface="+mj-cs"/>
              </a:rPr>
              <a:t> исследовательской работы.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</a:rPr>
              <a:t>Начинать работу нужно с  четко поставленной цели к практической части работы  и    определения        ее  </a:t>
            </a:r>
            <a:r>
              <a:rPr lang="ru-RU" b="1" i="1" kern="0" dirty="0" smtClean="0">
                <a:solidFill>
                  <a:srgbClr val="FFFF00"/>
                </a:solidFill>
                <a:ea typeface="+mj-ea"/>
                <a:cs typeface="+mj-cs"/>
              </a:rPr>
              <a:t>з</a:t>
            </a:r>
            <a:r>
              <a:rPr kumimoji="0" lang="ru-RU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</a:rPr>
              <a:t>адач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</a:rPr>
              <a:t> .</a:t>
            </a:r>
            <a:endParaRPr kumimoji="0" lang="ru-RU" b="1" i="1" u="none" strike="noStrike" kern="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1.Статистический опрос и анкетирование респондентов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2. Сбор, сравнение и анализ статистических данных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3. Наблюдений, за изучаемыми объектами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4. Выполненных исследований; проведение практических   работ ,       экспериментов  или опытов  .</a:t>
            </a:r>
          </a:p>
          <a:p>
            <a:pPr lvl="0"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5</a:t>
            </a: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</a:rPr>
              <a:t>. </a:t>
            </a: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П</a:t>
            </a:r>
            <a:r>
              <a:rPr lang="ru-RU" i="1" kern="0" dirty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а</a:t>
            </a: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лучение  интервью  у специалистов</a:t>
            </a:r>
            <a:r>
              <a:rPr kumimoji="0" lang="ru-RU" i="1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i="1" kern="0" noProof="0" dirty="0">
                <a:solidFill>
                  <a:srgbClr val="FFFF00"/>
                </a:solidFill>
                <a:latin typeface="Georgia" pitchFamily="18" charset="0"/>
              </a:rPr>
              <a:t>п</a:t>
            </a: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</a:rPr>
              <a:t>о   </a:t>
            </a:r>
            <a:r>
              <a:rPr lang="ru-RU" i="1" kern="0" dirty="0">
                <a:solidFill>
                  <a:srgbClr val="FFFF00"/>
                </a:solidFill>
                <a:latin typeface="Georgia" pitchFamily="18" charset="0"/>
              </a:rPr>
              <a:t>интересующим вопросам</a:t>
            </a: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6 .Изучение и анализ  материалов  СМИ; фотоматериалов, рисунков 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7. Описание  </a:t>
            </a: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выполнения  этапов  своей работы.</a:t>
            </a:r>
            <a:endParaRPr lang="ru-RU" i="1" kern="0" noProof="0" dirty="0" smtClean="0">
              <a:solidFill>
                <a:srgbClr val="FFFF00"/>
              </a:solidFill>
              <a:latin typeface="Georgia" pitchFamily="18" charset="0"/>
              <a:ea typeface="+mj-ea"/>
              <a:cs typeface="+mj-cs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8. Составление таблиц и диаграмм и графиков на основе полученных      данных 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9 .Подбор рекомендаций для респондентов по изучаемым вопросам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10. Помещение статей и материалов своих исследований в СМИ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11. Знакомство   других групп населения с результатами вашей работы с целью  обмена опытом.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12. Защита  своей работы  на  различных конкурсах .</a:t>
            </a:r>
          </a:p>
          <a:p>
            <a:pPr lvl="0">
              <a:defRPr/>
            </a:pP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</a:rPr>
              <a:t>13. Написание </a:t>
            </a:r>
            <a:r>
              <a:rPr lang="ru-RU" i="1" kern="0" dirty="0">
                <a:solidFill>
                  <a:srgbClr val="FFFF00"/>
                </a:solidFill>
                <a:latin typeface="Georgia" pitchFamily="18" charset="0"/>
              </a:rPr>
              <a:t>вывода </a:t>
            </a: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</a:rPr>
              <a:t> по  </a:t>
            </a:r>
            <a:r>
              <a:rPr lang="ru-RU" i="1" kern="0" dirty="0">
                <a:solidFill>
                  <a:srgbClr val="FFFF00"/>
                </a:solidFill>
                <a:latin typeface="Georgia" pitchFamily="18" charset="0"/>
              </a:rPr>
              <a:t>полученным  результатам практических исследований и  заключения по </a:t>
            </a:r>
            <a:r>
              <a:rPr lang="ru-RU" i="1" kern="0" dirty="0" smtClean="0">
                <a:solidFill>
                  <a:srgbClr val="FFFF00"/>
                </a:solidFill>
                <a:latin typeface="Georgia" pitchFamily="18" charset="0"/>
              </a:rPr>
              <a:t>работе.</a:t>
            </a:r>
            <a:endParaRPr lang="ru-RU" i="1" kern="0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1" y="1844824"/>
            <a:ext cx="8712969" cy="72008"/>
          </a:xfrm>
        </p:spPr>
        <p:txBody>
          <a:bodyPr/>
          <a:lstStyle/>
          <a:p>
            <a:r>
              <a:rPr lang="ru-RU" sz="3200" i="1" dirty="0" smtClean="0">
                <a:solidFill>
                  <a:srgbClr val="FF66FF"/>
                </a:solidFill>
                <a:latin typeface="Georgia" pitchFamily="18" charset="0"/>
              </a:rPr>
              <a:t>Цель практического исследования:</a:t>
            </a:r>
            <a:endParaRPr lang="ru-RU" sz="3200" i="1" dirty="0">
              <a:solidFill>
                <a:srgbClr val="FF66FF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2132856"/>
            <a:ext cx="8784977" cy="3993307"/>
          </a:xfrm>
        </p:spPr>
        <p:txBody>
          <a:bodyPr/>
          <a:lstStyle/>
          <a:p>
            <a:pPr algn="just"/>
            <a:r>
              <a:rPr lang="ru-RU" sz="2400" i="1" dirty="0" smtClean="0"/>
              <a:t>Исследовать  китайскую игрушку приобретенную на рынке города Владивостока  на предмет безопасного использования ее детьми,</a:t>
            </a:r>
          </a:p>
          <a:p>
            <a:pPr marL="0" indent="0" algn="just">
              <a:buNone/>
            </a:pPr>
            <a:r>
              <a:rPr lang="ru-RU" sz="2400" i="1" dirty="0" smtClean="0"/>
              <a:t>   и убедиться в ее безопасности.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FF66FF"/>
                </a:solidFill>
              </a:rPr>
              <a:t>Задачи : </a:t>
            </a:r>
            <a:r>
              <a:rPr lang="ru-RU" sz="2000" i="1" dirty="0" smtClean="0">
                <a:solidFill>
                  <a:schemeClr val="bg1"/>
                </a:solidFill>
              </a:rPr>
              <a:t>1.Опытным путем убедиться в качестве детских игрушек</a:t>
            </a:r>
            <a:r>
              <a:rPr lang="ru-RU" sz="2400" i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2000" i="1" dirty="0" smtClean="0">
                <a:solidFill>
                  <a:schemeClr val="bg1"/>
                </a:solidFill>
              </a:rPr>
              <a:t>2 .Сделать вывод о влиянии игрушек на здоровье детей.</a:t>
            </a:r>
          </a:p>
          <a:p>
            <a:pPr marL="0" indent="0" algn="ctr">
              <a:buNone/>
            </a:pP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.Подобрать рекомендации для респондентов по пользованию и приобретению игрушек.</a:t>
            </a:r>
          </a:p>
          <a:p>
            <a:pPr marL="0" indent="0" algn="ctr">
              <a:buNone/>
            </a:pPr>
            <a:endParaRPr lang="ru-RU" i="1" dirty="0">
              <a:solidFill>
                <a:srgbClr val="FF66FF"/>
              </a:solidFill>
            </a:endParaRPr>
          </a:p>
        </p:txBody>
      </p:sp>
      <p:pic>
        <p:nvPicPr>
          <p:cNvPr id="4" name="Picture 22" descr="BD1982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34819"/>
            <a:ext cx="17287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AG00174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8137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J019946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5530850"/>
            <a:ext cx="165576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ED00172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5269">
            <a:off x="1812691" y="5716511"/>
            <a:ext cx="1728788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61248"/>
            <a:ext cx="1871371" cy="120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59832" y="1"/>
            <a:ext cx="56886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kern="0" dirty="0" smtClean="0">
                <a:solidFill>
                  <a:srgbClr val="FFC000"/>
                </a:solidFill>
                <a:latin typeface="Times New Roman"/>
                <a:ea typeface="Batang"/>
                <a:cs typeface="+mj-cs"/>
              </a:rPr>
              <a:t>Тема:   </a:t>
            </a:r>
            <a:r>
              <a:rPr lang="ru-RU" sz="2400" b="1" i="1" kern="0" dirty="0">
                <a:solidFill>
                  <a:srgbClr val="FFC000"/>
                </a:solidFill>
                <a:latin typeface="Times New Roman"/>
                <a:ea typeface="Batang"/>
                <a:cs typeface="+mj-cs"/>
              </a:rPr>
              <a:t>«</a:t>
            </a:r>
            <a:r>
              <a:rPr lang="ru-RU" sz="28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Влияние игрушек Китайского производства на здоровье детей»</a:t>
            </a:r>
            <a:br>
              <a:rPr lang="ru-RU" sz="2800" b="1" i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</a:br>
            <a:endParaRPr lang="ru-RU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813"/>
            <a:ext cx="5400452" cy="114300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FFCC66"/>
                </a:solidFill>
              </a:rPr>
              <a:t>Методика   исследования</a:t>
            </a:r>
            <a:endParaRPr lang="ru-RU" sz="3600" i="1" dirty="0">
              <a:solidFill>
                <a:srgbClr val="FFCC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/>
          <a:lstStyle/>
          <a:p>
            <a:pPr lvl="0" eaLnBrk="1" hangingPunct="1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</a:rPr>
              <a:t>Изучив материал о вредных токсических веществах влияющих на здоровье детей, сделать  </a:t>
            </a:r>
            <a:r>
              <a:rPr lang="ru-RU" sz="2800" i="1" dirty="0">
                <a:solidFill>
                  <a:schemeClr val="bg1"/>
                </a:solidFill>
                <a:latin typeface="Times New Roman" pitchFamily="18" charset="0"/>
              </a:rPr>
              <a:t>анализ различных источников СМИ о вредном воздействии фенола на организм.</a:t>
            </a:r>
          </a:p>
          <a:p>
            <a:pPr lvl="0" eaLnBrk="1" hangingPunct="1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ru-RU" sz="2800" i="1" dirty="0">
                <a:solidFill>
                  <a:schemeClr val="bg1"/>
                </a:solidFill>
                <a:latin typeface="Times New Roman" pitchFamily="18" charset="0"/>
              </a:rPr>
              <a:t>Провести исследование детской игрушки китайского производства на содержание токсического вещества –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</a:rPr>
              <a:t>фенола опытным путем ,с целью обнаружения такового .</a:t>
            </a:r>
          </a:p>
          <a:p>
            <a:pPr lvl="0" eaLnBrk="1" hangingPunct="1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</a:rPr>
              <a:t>Описать выполнение работы.</a:t>
            </a:r>
          </a:p>
          <a:p>
            <a:pPr lvl="0" eaLnBrk="1" hangingPunct="1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</a:rPr>
              <a:t>Сделать выводы  по практическому исследованию  основываясь на результатах опыта. 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" name="Picture 6" descr="J007613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" y="0"/>
            <a:ext cx="2232264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2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31440"/>
            <a:ext cx="9144000" cy="1512168"/>
          </a:xfrm>
        </p:spPr>
        <p:txBody>
          <a:bodyPr/>
          <a:lstStyle/>
          <a:p>
            <a:r>
              <a:rPr lang="ru-RU" sz="3200" i="1" u="sng" dirty="0" smtClean="0">
                <a:solidFill>
                  <a:srgbClr val="FFC000"/>
                </a:solidFill>
              </a:rPr>
              <a:t>Анализ  </a:t>
            </a:r>
            <a:r>
              <a:rPr lang="ru-RU" sz="3200" i="1" dirty="0" err="1" smtClean="0">
                <a:solidFill>
                  <a:srgbClr val="FFC000"/>
                </a:solidFill>
              </a:rPr>
              <a:t>изученого</a:t>
            </a:r>
            <a:r>
              <a:rPr lang="ru-RU" sz="3200" i="1" dirty="0" smtClean="0">
                <a:solidFill>
                  <a:srgbClr val="FFC000"/>
                </a:solidFill>
              </a:rPr>
              <a:t> теоретического материала</a:t>
            </a:r>
            <a:endParaRPr lang="ru-RU" sz="3200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5658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i="1" dirty="0">
                <a:latin typeface="Times New Roman" pitchFamily="18" charset="0"/>
              </a:rPr>
              <a:t>Несмотря на то, что Китай является 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latin typeface="Times New Roman" pitchFamily="18" charset="0"/>
              </a:rPr>
              <a:t>крупнейшим </a:t>
            </a:r>
            <a:r>
              <a:rPr lang="ru-RU" sz="2800" b="1" i="1" dirty="0">
                <a:latin typeface="Times New Roman" pitchFamily="18" charset="0"/>
              </a:rPr>
              <a:t>производителем товаров, из-за неэффективного контроля качество остается на низком уровне и подрывает конкурентоспособность товара.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i="1" dirty="0">
                <a:solidFill>
                  <a:srgbClr val="FFCC66"/>
                </a:solidFill>
                <a:latin typeface="Times New Roman" pitchFamily="18" charset="0"/>
              </a:rPr>
              <a:t>Больше всего бед от фенола – он лидирует среди загрязнителей.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i="1" dirty="0">
                <a:latin typeface="Times New Roman" pitchFamily="18" charset="0"/>
              </a:rPr>
              <a:t>Больше всего изделий, не </a:t>
            </a:r>
            <a:r>
              <a:rPr lang="ru-RU" sz="2800" b="1" i="1" dirty="0" smtClean="0">
                <a:latin typeface="Times New Roman" pitchFamily="18" charset="0"/>
              </a:rPr>
              <a:t> соответствующих </a:t>
            </a:r>
            <a:r>
              <a:rPr lang="ru-RU" sz="2800" b="1" i="1" dirty="0">
                <a:latin typeface="Times New Roman" pitchFamily="18" charset="0"/>
              </a:rPr>
              <a:t>требованиям 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i="1" dirty="0" smtClean="0">
                <a:latin typeface="Times New Roman" pitchFamily="18" charset="0"/>
              </a:rPr>
              <a:t>безопасности</a:t>
            </a:r>
            <a:r>
              <a:rPr lang="ru-RU" sz="2800" b="1" i="1" dirty="0">
                <a:latin typeface="Times New Roman" pitchFamily="18" charset="0"/>
              </a:rPr>
              <a:t>, у мелкооптовых фирм и индивидуальных предпринимателей, продающих свою продукцию на рынках </a:t>
            </a:r>
            <a:r>
              <a:rPr lang="ru-RU" sz="2800" b="1" i="1" dirty="0" smtClean="0">
                <a:latin typeface="Times New Roman" pitchFamily="18" charset="0"/>
              </a:rPr>
              <a:t>страны Приморского края  </a:t>
            </a:r>
            <a:r>
              <a:rPr lang="ru-RU" sz="2800" b="1" i="1" dirty="0">
                <a:latin typeface="Times New Roman" pitchFamily="18" charset="0"/>
              </a:rPr>
              <a:t>и других крупных </a:t>
            </a:r>
            <a:r>
              <a:rPr lang="ru-RU" sz="2800" b="1" i="1" dirty="0" smtClean="0">
                <a:latin typeface="Times New Roman" pitchFamily="18" charset="0"/>
              </a:rPr>
              <a:t>городах.</a:t>
            </a:r>
            <a:endParaRPr lang="ru-RU" sz="2800" b="1" i="1" dirty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400" b="1" i="1" dirty="0">
                <a:solidFill>
                  <a:srgbClr val="FFCC66"/>
                </a:solidFill>
                <a:latin typeface="Times New Roman" pitchFamily="18" charset="0"/>
              </a:rPr>
              <a:t>Эта проблема не обошла стороной и нашу область. </a:t>
            </a:r>
            <a:r>
              <a:rPr lang="ru-RU" sz="2400" b="1" i="1" dirty="0" smtClean="0">
                <a:solidFill>
                  <a:srgbClr val="FFCC66"/>
                </a:solidFill>
                <a:latin typeface="Times New Roman" pitchFamily="18" charset="0"/>
              </a:rPr>
              <a:t>В Приморье специалисты </a:t>
            </a:r>
            <a:r>
              <a:rPr lang="ru-RU" sz="2400" b="1" i="1" dirty="0">
                <a:solidFill>
                  <a:srgbClr val="FFCC66"/>
                </a:solidFill>
                <a:latin typeface="Times New Roman" pitchFamily="18" charset="0"/>
              </a:rPr>
              <a:t>Роспотребнадзора нашли опасные </a:t>
            </a:r>
            <a:r>
              <a:rPr lang="ru-RU" sz="2400" b="1" i="1" dirty="0" smtClean="0">
                <a:solidFill>
                  <a:srgbClr val="FFCC66"/>
                </a:solidFill>
                <a:latin typeface="Times New Roman" pitchFamily="18" charset="0"/>
              </a:rPr>
              <a:t>игрушки которые опасные для детского здоровья. </a:t>
            </a:r>
            <a:endParaRPr lang="ru-RU" sz="2400" b="1" i="1" dirty="0">
              <a:solidFill>
                <a:srgbClr val="FFCC66"/>
              </a:solidFill>
              <a:latin typeface="Times New Roman" pitchFamily="18" charset="0"/>
            </a:endParaRPr>
          </a:p>
        </p:txBody>
      </p:sp>
      <p:pic>
        <p:nvPicPr>
          <p:cNvPr id="4" name="Picture 10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612" y="2420888"/>
            <a:ext cx="1475656" cy="191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2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88640"/>
            <a:ext cx="5904656" cy="2376263"/>
          </a:xfrm>
        </p:spPr>
        <p:txBody>
          <a:bodyPr/>
          <a:lstStyle/>
          <a:p>
            <a:pPr algn="ctr" eaLnBrk="1" hangingPunct="1"/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  <a:t>Исследование детской игрушки китайского производства на содержание </a:t>
            </a:r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  <a:t>токсического</a:t>
            </a:r>
            <a:b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</a:br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  <a:t>вещества </a:t>
            </a:r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  <a:t>–</a:t>
            </a:r>
            <a:b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</a:rPr>
              <a:t>фенола </a:t>
            </a:r>
            <a:r>
              <a:rPr lang="ru-RU" sz="3600" i="1" u="sng" dirty="0" smtClean="0">
                <a:solidFill>
                  <a:srgbClr val="FFC000"/>
                </a:solidFill>
                <a:latin typeface="Times New Roman" pitchFamily="18" charset="0"/>
              </a:rPr>
              <a:t>опытным путем </a:t>
            </a:r>
            <a:endParaRPr lang="ru-RU" sz="3200" i="1" u="sng" dirty="0" smtClean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idx="1"/>
          </p:nvPr>
        </p:nvSpPr>
        <p:spPr bwMode="auto">
          <a:xfrm>
            <a:off x="-180528" y="2805530"/>
            <a:ext cx="93245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ru-RU" sz="3600" dirty="0"/>
              <a:t> </a:t>
            </a:r>
            <a:r>
              <a:rPr lang="ru-RU" sz="3600" dirty="0">
                <a:latin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</a:rPr>
              <a:t>C</a:t>
            </a:r>
            <a:r>
              <a:rPr lang="ru-RU" sz="3600" baseline="-25000" dirty="0">
                <a:latin typeface="Times New Roman" pitchFamily="18" charset="0"/>
              </a:rPr>
              <a:t>6</a:t>
            </a:r>
            <a:r>
              <a:rPr lang="en-US" sz="3600" dirty="0">
                <a:latin typeface="Times New Roman" pitchFamily="18" charset="0"/>
              </a:rPr>
              <a:t>H</a:t>
            </a:r>
            <a:r>
              <a:rPr lang="ru-RU" sz="3600" baseline="-25000" dirty="0">
                <a:latin typeface="Times New Roman" pitchFamily="18" charset="0"/>
              </a:rPr>
              <a:t>5</a:t>
            </a:r>
            <a:r>
              <a:rPr lang="en-US" sz="3600" dirty="0">
                <a:latin typeface="Times New Roman" pitchFamily="18" charset="0"/>
              </a:rPr>
              <a:t>OH</a:t>
            </a:r>
            <a:r>
              <a:rPr lang="ru-RU" sz="3600" dirty="0">
                <a:latin typeface="Times New Roman" pitchFamily="18" charset="0"/>
              </a:rPr>
              <a:t> + </a:t>
            </a:r>
            <a:r>
              <a:rPr lang="en-US" sz="3600" dirty="0" err="1">
                <a:latin typeface="Times New Roman" pitchFamily="18" charset="0"/>
              </a:rPr>
              <a:t>FeCl</a:t>
            </a:r>
            <a:r>
              <a:rPr lang="ru-RU" sz="3600" baseline="-25000" dirty="0">
                <a:latin typeface="Times New Roman" pitchFamily="18" charset="0"/>
              </a:rPr>
              <a:t>3</a:t>
            </a:r>
            <a:r>
              <a:rPr lang="ru-RU" sz="3600" dirty="0">
                <a:latin typeface="Times New Roman" pitchFamily="18" charset="0"/>
              </a:rPr>
              <a:t>        (</a:t>
            </a:r>
            <a:r>
              <a:rPr lang="en-US" sz="3600" dirty="0">
                <a:latin typeface="Times New Roman" pitchFamily="18" charset="0"/>
              </a:rPr>
              <a:t>C</a:t>
            </a:r>
            <a:r>
              <a:rPr lang="ru-RU" sz="3600" baseline="-25000" dirty="0">
                <a:latin typeface="Times New Roman" pitchFamily="18" charset="0"/>
              </a:rPr>
              <a:t>6</a:t>
            </a:r>
            <a:r>
              <a:rPr lang="en-US" sz="3600" dirty="0">
                <a:latin typeface="Times New Roman" pitchFamily="18" charset="0"/>
              </a:rPr>
              <a:t>H</a:t>
            </a:r>
            <a:r>
              <a:rPr lang="ru-RU" sz="3600" baseline="-25000" dirty="0">
                <a:latin typeface="Times New Roman" pitchFamily="18" charset="0"/>
              </a:rPr>
              <a:t>5</a:t>
            </a:r>
            <a:r>
              <a:rPr lang="en-US" sz="3600" dirty="0">
                <a:latin typeface="Times New Roman" pitchFamily="18" charset="0"/>
              </a:rPr>
              <a:t>O</a:t>
            </a:r>
            <a:r>
              <a:rPr lang="ru-RU" sz="3600" dirty="0">
                <a:latin typeface="Times New Roman" pitchFamily="18" charset="0"/>
              </a:rPr>
              <a:t>)</a:t>
            </a:r>
            <a:r>
              <a:rPr lang="ru-RU" sz="3600" baseline="-25000" dirty="0">
                <a:latin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</a:rPr>
              <a:t>Fe</a:t>
            </a:r>
            <a:r>
              <a:rPr lang="ru-RU" sz="3600" dirty="0">
                <a:latin typeface="Times New Roman" pitchFamily="18" charset="0"/>
              </a:rPr>
              <a:t>   +  3</a:t>
            </a:r>
            <a:r>
              <a:rPr lang="en-US" sz="3600" dirty="0" err="1">
                <a:latin typeface="Times New Roman" pitchFamily="18" charset="0"/>
              </a:rPr>
              <a:t>HCl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79512" y="3469649"/>
            <a:ext cx="2160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</a:rPr>
              <a:t>Фенол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040520" y="32849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339753" y="3284985"/>
            <a:ext cx="17007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Хлорид железа(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III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)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544577" y="3284985"/>
            <a:ext cx="25112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</a:rPr>
              <a:t>Фенолят железа (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III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7308304" y="3284985"/>
            <a:ext cx="18356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Соляная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</a:rPr>
              <a:t>кислота</a:t>
            </a:r>
          </a:p>
        </p:txBody>
      </p:sp>
      <p:pic>
        <p:nvPicPr>
          <p:cNvPr id="15" name="Picture 11" descr="P1010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0"/>
            <a:ext cx="1907704" cy="269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 descr="P10100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9" y="3935998"/>
            <a:ext cx="1584325" cy="134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 descr="P101003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318" y="3931316"/>
            <a:ext cx="1511300" cy="134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 descr="P101003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79" y="3838981"/>
            <a:ext cx="1511300" cy="134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0" y="528858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Качественная реакция фенола с хлоридом железа (III), 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u="sng" dirty="0" smtClean="0">
                <a:solidFill>
                  <a:schemeClr val="bg1"/>
                </a:solidFill>
              </a:rPr>
              <a:t>а она                           протекает </a:t>
            </a:r>
            <a:r>
              <a:rPr lang="ru-RU" sz="2000" b="1" i="1" u="sng" dirty="0">
                <a:solidFill>
                  <a:schemeClr val="bg1"/>
                </a:solidFill>
              </a:rPr>
              <a:t>с изменение окраски </a:t>
            </a:r>
            <a:r>
              <a:rPr lang="ru-RU" sz="2000" b="1" i="1" u="sng" dirty="0" smtClean="0">
                <a:solidFill>
                  <a:schemeClr val="bg1"/>
                </a:solidFill>
              </a:rPr>
              <a:t>раствора </a:t>
            </a:r>
            <a:r>
              <a:rPr lang="ru-RU" sz="2000" b="1" i="1" u="sng" dirty="0">
                <a:solidFill>
                  <a:schemeClr val="bg1"/>
                </a:solidFill>
              </a:rPr>
              <a:t>в темно-фиолетовый цвет</a:t>
            </a:r>
            <a:r>
              <a:rPr lang="ru-RU" sz="2000" b="1" i="1" dirty="0">
                <a:solidFill>
                  <a:schemeClr val="bg1"/>
                </a:solidFill>
              </a:rPr>
              <a:t>. </a:t>
            </a:r>
            <a:r>
              <a:rPr lang="ru-RU" sz="2400" b="1" i="1" dirty="0" smtClean="0">
                <a:solidFill>
                  <a:srgbClr val="FFCC66"/>
                </a:solidFill>
              </a:rPr>
              <a:t>А значит в игрушке присутствует </a:t>
            </a:r>
            <a:r>
              <a:rPr lang="ru-RU" sz="2400" b="1" i="1" dirty="0" smtClean="0">
                <a:solidFill>
                  <a:srgbClr val="FF0000"/>
                </a:solidFill>
              </a:rPr>
              <a:t>опасный канцероген- Фенол!!! И она не безопасна для детей !!!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8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"/>
            <a:ext cx="7848872" cy="980727"/>
          </a:xfrm>
        </p:spPr>
        <p:txBody>
          <a:bodyPr/>
          <a:lstStyle/>
          <a:p>
            <a:r>
              <a:rPr lang="ru-RU" sz="3600" i="1" u="sng" dirty="0" smtClean="0">
                <a:solidFill>
                  <a:srgbClr val="FFC000"/>
                </a:solidFill>
              </a:rPr>
              <a:t>   Выводы</a:t>
            </a:r>
            <a:r>
              <a:rPr lang="ru-RU" sz="3600" i="1" dirty="0" smtClean="0">
                <a:solidFill>
                  <a:srgbClr val="FFC000"/>
                </a:solidFill>
              </a:rPr>
              <a:t> на основе практической работы:</a:t>
            </a:r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</a:rPr>
              <a:t>В чистом виде фенол токсичен. Даже при небольшом превышении норм концентрации в игрушке фенол раздражает кожу ребенка, его рецепторы, следствием чего могут быть сильные аллергические приступы, астма или экзема. </a:t>
            </a:r>
            <a:endParaRPr lang="ru-RU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800" b="1" i="1" dirty="0">
                <a:solidFill>
                  <a:srgbClr val="FFCC66"/>
                </a:solidFill>
                <a:latin typeface="Times New Roman" pitchFamily="18" charset="0"/>
              </a:rPr>
              <a:t>При долгом соприкосновении с материалом, содержащим фенол с превышением норм более чем в пять раз, могут быть поражены внутренние </a:t>
            </a:r>
            <a:r>
              <a:rPr lang="ru-RU" sz="2800" b="1" i="1" dirty="0" smtClean="0">
                <a:solidFill>
                  <a:srgbClr val="FFCC66"/>
                </a:solidFill>
                <a:latin typeface="Times New Roman" pitchFamily="18" charset="0"/>
              </a:rPr>
              <a:t>органы</a:t>
            </a:r>
            <a:endParaRPr lang="ru-RU" sz="20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lvl="0" indent="0" algn="ctr" eaLnBrk="1" hangingPunct="1">
              <a:lnSpc>
                <a:spcPct val="90000"/>
              </a:lnSpc>
              <a:buClr>
                <a:srgbClr val="330066"/>
              </a:buClr>
              <a:buSzPct val="70000"/>
              <a:buNone/>
            </a:pPr>
            <a:r>
              <a:rPr lang="ru-RU" sz="2400" b="1" i="1" dirty="0" smtClean="0">
                <a:solidFill>
                  <a:srgbClr val="FF66FF"/>
                </a:solidFill>
                <a:latin typeface="Times New Roman" pitchFamily="18" charset="0"/>
              </a:rPr>
              <a:t>Рекомендации респондентам :</a:t>
            </a:r>
          </a:p>
          <a:p>
            <a:pPr lvl="0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</a:rPr>
              <a:t>При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приобретении детских игрушек и игр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</a:rPr>
              <a:t>,</a:t>
            </a:r>
          </a:p>
          <a:p>
            <a:pPr lvl="0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покупатель вправе попросить продавца </a:t>
            </a:r>
            <a:endParaRPr lang="ru-RU" sz="20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</a:rPr>
              <a:t>предоставить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следующие документы: </a:t>
            </a:r>
          </a:p>
          <a:p>
            <a:pPr lvl="0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000" b="1" i="1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r>
              <a:rPr lang="ru-RU" sz="2000" b="1" i="1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                               </a:t>
            </a:r>
            <a:r>
              <a:rPr lang="ru-RU" sz="2000" b="1" i="1" dirty="0" smtClean="0">
                <a:solidFill>
                  <a:srgbClr val="FFCC66"/>
                </a:solidFill>
                <a:latin typeface="Times New Roman" pitchFamily="18" charset="0"/>
              </a:rPr>
              <a:t>- </a:t>
            </a:r>
            <a:r>
              <a:rPr lang="ru-RU" sz="2000" b="1" i="1" dirty="0">
                <a:solidFill>
                  <a:srgbClr val="FFCC66"/>
                </a:solidFill>
                <a:latin typeface="Times New Roman" pitchFamily="18" charset="0"/>
              </a:rPr>
              <a:t>гигиенический сертификат</a:t>
            </a:r>
          </a:p>
          <a:p>
            <a:pPr lvl="0" algn="r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000" b="1" i="1" dirty="0">
                <a:solidFill>
                  <a:srgbClr val="FFCC66"/>
                </a:solidFill>
                <a:latin typeface="Times New Roman" pitchFamily="18" charset="0"/>
              </a:rPr>
              <a:t>       </a:t>
            </a:r>
            <a:r>
              <a:rPr lang="ru-RU" sz="2000" b="1" i="1" dirty="0" smtClean="0">
                <a:solidFill>
                  <a:srgbClr val="FFCC66"/>
                </a:solidFill>
                <a:latin typeface="Times New Roman" pitchFamily="18" charset="0"/>
              </a:rPr>
              <a:t>          </a:t>
            </a:r>
            <a:r>
              <a:rPr lang="ru-RU" sz="2000" b="1" i="1" dirty="0">
                <a:solidFill>
                  <a:srgbClr val="FFCC66"/>
                </a:solidFill>
                <a:latin typeface="Times New Roman" pitchFamily="18" charset="0"/>
              </a:rPr>
              <a:t>- санитарно-эпидемиологическое </a:t>
            </a:r>
            <a:r>
              <a:rPr lang="ru-RU" sz="2000" b="1" i="1" dirty="0" smtClean="0">
                <a:solidFill>
                  <a:srgbClr val="FFCC66"/>
                </a:solidFill>
                <a:latin typeface="Times New Roman" pitchFamily="18" charset="0"/>
              </a:rPr>
              <a:t>  </a:t>
            </a:r>
          </a:p>
          <a:p>
            <a:pPr lvl="0" algn="r" eaLnBrk="1" hangingPunct="1">
              <a:lnSpc>
                <a:spcPct val="90000"/>
              </a:lnSpc>
              <a:buClr>
                <a:srgbClr val="330066"/>
              </a:buClr>
              <a:buSzPct val="70000"/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FFCC66"/>
                </a:solidFill>
                <a:latin typeface="Times New Roman" pitchFamily="18" charset="0"/>
              </a:rPr>
              <a:t>   заключение </a:t>
            </a:r>
            <a:r>
              <a:rPr lang="ru-RU" sz="2000" b="1" i="1" dirty="0">
                <a:solidFill>
                  <a:srgbClr val="FFCC66"/>
                </a:solidFill>
                <a:latin typeface="Times New Roman" pitchFamily="18" charset="0"/>
              </a:rPr>
              <a:t>на  </a:t>
            </a:r>
            <a:r>
              <a:rPr lang="ru-RU" sz="2000" b="1" i="1" dirty="0" smtClean="0">
                <a:solidFill>
                  <a:srgbClr val="FFCC66"/>
                </a:solidFill>
                <a:latin typeface="Times New Roman" pitchFamily="18" charset="0"/>
              </a:rPr>
              <a:t>   торговлю  </a:t>
            </a:r>
            <a:endParaRPr lang="ru-RU" sz="2000" b="1" i="1" dirty="0">
              <a:solidFill>
                <a:srgbClr val="FFCC66"/>
              </a:solidFill>
              <a:latin typeface="Times New Roman" pitchFamily="18" charset="0"/>
            </a:endParaRPr>
          </a:p>
        </p:txBody>
      </p:sp>
      <p:pic>
        <p:nvPicPr>
          <p:cNvPr id="5" name="Picture 11" descr="J02950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30302">
            <a:off x="7418626" y="4329424"/>
            <a:ext cx="14398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H0054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28" y="5590166"/>
            <a:ext cx="2334748" cy="126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962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ета Земля">
  <a:themeElements>
    <a:clrScheme name="Планета Земл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ланета Земля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ета Земл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ета Земл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ета Земл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ета Земл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ета Земл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ета Земл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ета Земл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ета Земл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ета Земл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ета Земл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ета Земл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ета Земл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567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Планета Земля</vt:lpstr>
      <vt:lpstr>            МКОУ СОШ №251  с углубленным изучением отдельных предметов   ЗАТО город Фокино  Приморского края                                                                                                                                                                                                                ( К Педсовету : ) «Методические рекомендации по  подготовке  и выполнению   исследовательской  части  работы» ( в рамках обмена опыта)   Выполнила :             учитель биологии     Щеколдина Маргарита Анатольевна               Фокино  2012 г.</vt:lpstr>
      <vt:lpstr>Методика выполнения практической части исследования</vt:lpstr>
      <vt:lpstr>Цель практического исследования:</vt:lpstr>
      <vt:lpstr>Методика   исследования</vt:lpstr>
      <vt:lpstr>Анализ  изученого теоретического материала</vt:lpstr>
      <vt:lpstr>Исследование детской игрушки китайского производства на содержание токсического  вещества –  фенола опытным путем </vt:lpstr>
      <vt:lpstr>   Выводы на основе практической работы: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МКОУ СОШ №251 ЗАТО город Фокино  Приморского края                                                                                                                                                                                                                 К Педсовету :                 (название)                 Подготовка к исследовательской  части  работы:     Тема: «Влияние игрушек Китайского производства на здоровье детей» Выполнила :                  Щеколдина Маргарита Анатольевна               Фокино  2012 г.</dc:title>
  <cp:lastModifiedBy>User</cp:lastModifiedBy>
  <cp:revision>30</cp:revision>
  <dcterms:modified xsi:type="dcterms:W3CDTF">2012-11-13T11:11:18Z</dcterms:modified>
</cp:coreProperties>
</file>