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709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357298"/>
            <a:ext cx="8329642" cy="2082792"/>
          </a:xfrm>
        </p:spPr>
        <p:txBody>
          <a:bodyPr>
            <a:normAutofit/>
          </a:bodyPr>
          <a:lstStyle/>
          <a:p>
            <a:r>
              <a:rPr lang="ru-RU" dirty="0" smtClean="0"/>
              <a:t>Решение текстовых задач в школьном курсе математики </a:t>
            </a:r>
            <a:br>
              <a:rPr lang="ru-RU" dirty="0" smtClean="0"/>
            </a:br>
            <a:r>
              <a:rPr lang="ru-RU" dirty="0" smtClean="0"/>
              <a:t>5 – 6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411481" y="6263640"/>
            <a:ext cx="45719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4365104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 учитель математики, руководитель школьного методического объединения учителей </a:t>
            </a:r>
            <a:r>
              <a:rPr lang="ru-RU" dirty="0" smtClean="0"/>
              <a:t>математики, физики и информатики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Кожухарь</a:t>
            </a:r>
            <a:r>
              <a:rPr lang="ru-RU" dirty="0" smtClean="0"/>
              <a:t> Н.В.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/>
          <a:lstStyle/>
          <a:p>
            <a:r>
              <a:rPr lang="ru-RU" dirty="0" smtClean="0"/>
              <a:t>Алгоритм решения задач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928802"/>
            <a:ext cx="8143932" cy="4714908"/>
          </a:xfrm>
        </p:spPr>
        <p:txBody>
          <a:bodyPr>
            <a:normAutofit/>
          </a:bodyPr>
          <a:lstStyle/>
          <a:p>
            <a:pPr lvl="0" algn="l"/>
            <a:r>
              <a:rPr lang="ru-RU" sz="2400" dirty="0" smtClean="0">
                <a:solidFill>
                  <a:srgbClr val="002060"/>
                </a:solidFill>
              </a:rPr>
              <a:t>1. Внимательно прочитать текст задачи(2 – 3 раза).</a:t>
            </a:r>
          </a:p>
          <a:p>
            <a:pPr lvl="0" algn="l"/>
            <a:r>
              <a:rPr lang="ru-RU" sz="2400" dirty="0" smtClean="0">
                <a:solidFill>
                  <a:srgbClr val="002060"/>
                </a:solidFill>
              </a:rPr>
              <a:t>2. Записать краткую запись или составить схему  задачи.</a:t>
            </a:r>
          </a:p>
          <a:p>
            <a:pPr lvl="0" algn="l"/>
            <a:r>
              <a:rPr lang="ru-RU" sz="2400" dirty="0" smtClean="0">
                <a:solidFill>
                  <a:srgbClr val="002060"/>
                </a:solidFill>
              </a:rPr>
              <a:t>3. Составить план решения задачи.</a:t>
            </a:r>
          </a:p>
          <a:p>
            <a:pPr lvl="0" algn="l"/>
            <a:r>
              <a:rPr lang="ru-RU" sz="2400" dirty="0" smtClean="0">
                <a:solidFill>
                  <a:srgbClr val="002060"/>
                </a:solidFill>
              </a:rPr>
              <a:t>4. Записать решение задачи.</a:t>
            </a:r>
          </a:p>
          <a:p>
            <a:pPr algn="l"/>
            <a:r>
              <a:rPr lang="ru-RU" sz="2400" dirty="0" smtClean="0">
                <a:solidFill>
                  <a:srgbClr val="002060"/>
                </a:solidFill>
              </a:rPr>
              <a:t>5. Оценить реальность полученного ответа.</a:t>
            </a:r>
          </a:p>
          <a:p>
            <a:pPr lvl="0" algn="l"/>
            <a:r>
              <a:rPr lang="ru-RU" sz="2400" dirty="0" smtClean="0">
                <a:solidFill>
                  <a:srgbClr val="002060"/>
                </a:solidFill>
              </a:rPr>
              <a:t>6. Записать развёрнутый ответ.</a:t>
            </a:r>
          </a:p>
          <a:p>
            <a:pPr algn="l"/>
            <a:r>
              <a:rPr lang="ru-RU" sz="2400" dirty="0" smtClean="0">
                <a:solidFill>
                  <a:srgbClr val="002060"/>
                </a:solidFill>
              </a:rPr>
              <a:t>7. Поиск других (более лёгких) способов решения данной задачи.</a:t>
            </a:r>
          </a:p>
          <a:p>
            <a:pPr lvl="0"/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002060"/>
                </a:solidFill>
              </a:rPr>
              <a:t>Некий человек нанял работника на год, обещал ему дать 12 рублей и кафтан. Но тот отработав 7 месяцев, захотел уйти и просил достойной платы с кафтаном. Хозяин дал ему по достоинству расчёт 5 рублей и кафтан. Спрашивается, а какой цены тот кафтан был?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1) 12 – 5 = 7 (р.) – работник не получил</a:t>
            </a:r>
          </a:p>
          <a:p>
            <a:pPr marL="65151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2) 12 – 7 = 5 (месяцев) – работник не работал</a:t>
            </a:r>
          </a:p>
          <a:p>
            <a:pPr marL="65151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3) 7 : 5 = 1,4 (р.) – платили за один месяц</a:t>
            </a:r>
          </a:p>
          <a:p>
            <a:pPr marL="65151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4) 7 ∙ 1,4 = 9,8 (р.) – получил за 7 месяцев</a:t>
            </a:r>
          </a:p>
          <a:p>
            <a:pPr marL="65151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5) 9,8 – 5 = 4,8 (р.) – стоит кафтан</a:t>
            </a:r>
          </a:p>
          <a:p>
            <a:pPr marL="65151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   Ответ: 4,8 рубля стоит кафтан.</a:t>
            </a:r>
          </a:p>
          <a:p>
            <a:pPr marL="651510" indent="-51435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Лошадь съедает воз сена за месяц, коза – за два месяца, овца – за три месяца. За какое время лошадь, коза и овца вместе съедят такой же воз сена?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Старинное 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Пусть лошадь, коза и овца едят сено 6 месяцев. Тогда лошадь съест 6 возов, коза – 3 воза,   а овца – 2. Всего 11 возов, значит в месяц они съедают  11/6 воза, а один воз съедят за                  1 : 11/ 6 = 6 /11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</TotalTime>
  <Words>315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Решение текстовых задач в школьном курсе математики  5 – 6 класса</vt:lpstr>
      <vt:lpstr>Алгоритм решения задач</vt:lpstr>
      <vt:lpstr>Задача 1</vt:lpstr>
      <vt:lpstr>Решение:</vt:lpstr>
      <vt:lpstr>Задача 2</vt:lpstr>
      <vt:lpstr>Старинное решение: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решения задач</dc:title>
  <cp:lastModifiedBy>1</cp:lastModifiedBy>
  <cp:revision>12</cp:revision>
  <dcterms:modified xsi:type="dcterms:W3CDTF">2015-01-03T15:51:12Z</dcterms:modified>
</cp:coreProperties>
</file>