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2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FA6D-0365-4EA2-8FF1-9DC4C0E360E9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2FC8D0-F282-41B2-AC56-71A5B5A5490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FA6D-0365-4EA2-8FF1-9DC4C0E360E9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C8D0-F282-41B2-AC56-71A5B5A54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FA6D-0365-4EA2-8FF1-9DC4C0E360E9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C8D0-F282-41B2-AC56-71A5B5A54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FA6D-0365-4EA2-8FF1-9DC4C0E360E9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C8D0-F282-41B2-AC56-71A5B5A54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FA6D-0365-4EA2-8FF1-9DC4C0E360E9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C8D0-F282-41B2-AC56-71A5B5A54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FA6D-0365-4EA2-8FF1-9DC4C0E360E9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C8D0-F282-41B2-AC56-71A5B5A5490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FA6D-0365-4EA2-8FF1-9DC4C0E360E9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C8D0-F282-41B2-AC56-71A5B5A5490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FA6D-0365-4EA2-8FF1-9DC4C0E360E9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C8D0-F282-41B2-AC56-71A5B5A54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FA6D-0365-4EA2-8FF1-9DC4C0E360E9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C8D0-F282-41B2-AC56-71A5B5A54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FA6D-0365-4EA2-8FF1-9DC4C0E360E9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C8D0-F282-41B2-AC56-71A5B5A54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FA6D-0365-4EA2-8FF1-9DC4C0E360E9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C8D0-F282-41B2-AC56-71A5B5A54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5BABFA6D-0365-4EA2-8FF1-9DC4C0E360E9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42FC8D0-F282-41B2-AC56-71A5B5A5490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3888432"/>
          </a:xfrm>
        </p:spPr>
        <p:txBody>
          <a:bodyPr>
            <a:noAutofit/>
          </a:bodyPr>
          <a:lstStyle/>
          <a:p>
            <a:r>
              <a:rPr lang="ru-RU" sz="5400" b="1" i="1" smtClean="0"/>
              <a:t/>
            </a:r>
            <a:br>
              <a:rPr lang="ru-RU" sz="5400" b="1" i="1" smtClean="0"/>
            </a:br>
            <a:r>
              <a:rPr lang="ru-RU" sz="5400" b="1" i="1" smtClean="0"/>
              <a:t/>
            </a:r>
            <a:br>
              <a:rPr lang="ru-RU" sz="5400" b="1" i="1" smtClean="0"/>
            </a:br>
            <a:r>
              <a:rPr lang="ru-RU" sz="5400" b="1" i="1" smtClean="0"/>
              <a:t/>
            </a:r>
            <a:br>
              <a:rPr lang="ru-RU" sz="5400" b="1" i="1" smtClean="0"/>
            </a:br>
            <a:r>
              <a:rPr lang="ru-RU" sz="5400" b="1" i="1" smtClean="0"/>
              <a:t/>
            </a:r>
            <a:br>
              <a:rPr lang="ru-RU" sz="5400" b="1" i="1" smtClean="0"/>
            </a:br>
            <a:r>
              <a:rPr lang="ru-RU" sz="5400" b="1" i="1" smtClean="0"/>
              <a:t/>
            </a:r>
            <a:br>
              <a:rPr lang="ru-RU" sz="5400" b="1" i="1" smtClean="0"/>
            </a:br>
            <a:r>
              <a:rPr lang="ru-RU" sz="5400" b="1" i="1" smtClean="0"/>
              <a:t/>
            </a:r>
            <a:br>
              <a:rPr lang="ru-RU" sz="5400" b="1" i="1" smtClean="0"/>
            </a:br>
            <a:r>
              <a:rPr lang="ru-RU" sz="5400" b="1" i="1" smtClean="0"/>
              <a:t/>
            </a:r>
            <a:br>
              <a:rPr lang="ru-RU" sz="5400" b="1" i="1" smtClean="0"/>
            </a:br>
            <a:r>
              <a:rPr lang="ru-RU" sz="5400" b="1" i="1" smtClean="0"/>
              <a:t/>
            </a:r>
            <a:br>
              <a:rPr lang="ru-RU" sz="5400" b="1" i="1" smtClean="0"/>
            </a:br>
            <a:r>
              <a:rPr lang="ru-RU" sz="5400" b="1" i="1" smtClean="0"/>
              <a:t/>
            </a:r>
            <a:br>
              <a:rPr lang="ru-RU" sz="5400" b="1" i="1" smtClean="0"/>
            </a:br>
            <a:r>
              <a:rPr lang="ru-RU" sz="5400" b="1" i="1" smtClean="0"/>
              <a:t/>
            </a:r>
            <a:br>
              <a:rPr lang="ru-RU" sz="5400" b="1" i="1" smtClean="0"/>
            </a:br>
            <a:r>
              <a:rPr lang="ru-RU" sz="5400" b="1" i="1" smtClean="0"/>
              <a:t/>
            </a:r>
            <a:br>
              <a:rPr lang="ru-RU" sz="5400" b="1" i="1" smtClean="0"/>
            </a:br>
            <a:r>
              <a:rPr lang="ru-RU" sz="5400" b="1" i="1" smtClean="0"/>
              <a:t/>
            </a:r>
            <a:br>
              <a:rPr lang="ru-RU" sz="5400" b="1" i="1" smtClean="0"/>
            </a:br>
            <a:r>
              <a:rPr lang="ru-RU" sz="5400" b="1" i="1" smtClean="0"/>
              <a:t/>
            </a:r>
            <a:br>
              <a:rPr lang="ru-RU" sz="5400" b="1" i="1" smtClean="0"/>
            </a:br>
            <a:r>
              <a:rPr lang="ru-RU" sz="5400" b="1" i="1" smtClean="0"/>
              <a:t/>
            </a:r>
            <a:br>
              <a:rPr lang="ru-RU" sz="5400" b="1" i="1" smtClean="0"/>
            </a:br>
            <a:r>
              <a:rPr lang="ru-RU" sz="5400" b="1" i="1" smtClean="0"/>
              <a:t>Особенности современного </a:t>
            </a:r>
            <a:br>
              <a:rPr lang="ru-RU" sz="5400" b="1" i="1" smtClean="0"/>
            </a:br>
            <a:r>
              <a:rPr lang="ru-RU" sz="5400" b="1" i="1" smtClean="0"/>
              <a:t>урока. </a:t>
            </a:r>
            <a:br>
              <a:rPr lang="ru-RU" sz="5400" b="1" i="1" smtClean="0"/>
            </a:br>
            <a:endParaRPr lang="ru-RU" sz="54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73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736304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1.</a:t>
            </a:r>
            <a:r>
              <a:rPr lang="ru-RU" sz="2800" b="1" u="sng" dirty="0" smtClean="0">
                <a:solidFill>
                  <a:srgbClr val="FF0000"/>
                </a:solidFill>
              </a:rPr>
              <a:t>Знание - не самоцель</a:t>
            </a:r>
            <a:r>
              <a:rPr lang="ru-RU" sz="2800" dirty="0" smtClean="0"/>
              <a:t>, а средство для самоопределения человека в мире, способ вхождения ребенка в культуру и осознания им себя в культурном пространстве.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000" dirty="0" smtClean="0"/>
              <a:t>Большое внимание уделяется </a:t>
            </a:r>
            <a:r>
              <a:rPr lang="ru-RU" sz="3000" u="sng" dirty="0" smtClean="0"/>
              <a:t>способу добывания знаний, </a:t>
            </a:r>
          </a:p>
          <a:p>
            <a:pPr marL="0" indent="0">
              <a:buNone/>
            </a:pPr>
            <a:r>
              <a:rPr lang="ru-RU" sz="3000" dirty="0" smtClean="0"/>
              <a:t>постоянному </a:t>
            </a:r>
            <a:r>
              <a:rPr lang="ru-RU" sz="3000" u="sng" dirty="0" smtClean="0"/>
              <a:t>вниманию к деятельности учащихся</a:t>
            </a:r>
            <a:r>
              <a:rPr lang="ru-RU" sz="3000" dirty="0" smtClean="0"/>
              <a:t> в процессе обучения. </a:t>
            </a:r>
          </a:p>
          <a:p>
            <a:pPr marL="0" indent="0">
              <a:buNone/>
            </a:pPr>
            <a:r>
              <a:rPr lang="ru-RU" sz="3000" dirty="0" smtClean="0"/>
              <a:t>На уроке создаются условия, способствующие поддержанию </a:t>
            </a:r>
            <a:r>
              <a:rPr lang="ru-RU" sz="3000" u="sng" dirty="0" smtClean="0"/>
              <a:t>природного любопытства учащихся</a:t>
            </a:r>
            <a:r>
              <a:rPr lang="ru-RU" sz="3000" dirty="0" smtClean="0"/>
              <a:t>, их интереса и </a:t>
            </a:r>
            <a:r>
              <a:rPr lang="ru-RU" sz="3000" u="sng" dirty="0" smtClean="0"/>
              <a:t>стремления к самостоятельной работе </a:t>
            </a:r>
            <a:r>
              <a:rPr lang="ru-RU" sz="3000" dirty="0" smtClean="0"/>
              <a:t>над решением проблем. 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412891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87220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2. Реализация компетентностного подхода на уроке. 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424936" cy="4752569"/>
          </a:xfrm>
        </p:spPr>
        <p:txBody>
          <a:bodyPr>
            <a:noAutofit/>
          </a:bodyPr>
          <a:lstStyle/>
          <a:p>
            <a:r>
              <a:rPr lang="ru-RU" sz="2800" dirty="0" smtClean="0"/>
              <a:t> Ориентация на практическую самостоятельную деятельность:</a:t>
            </a:r>
          </a:p>
          <a:p>
            <a:r>
              <a:rPr lang="ru-RU" sz="2800" dirty="0" smtClean="0"/>
              <a:t> организация самостоятельного познавательного творческого поиска школьников, </a:t>
            </a:r>
          </a:p>
          <a:p>
            <a:r>
              <a:rPr lang="ru-RU" sz="2800" dirty="0" smtClean="0"/>
              <a:t> решение ими проблемных ситуаций, </a:t>
            </a:r>
          </a:p>
          <a:p>
            <a:r>
              <a:rPr lang="ru-RU" sz="2800" dirty="0" smtClean="0"/>
              <a:t> обучение формулированию проблем, своей      точки зрения, ее аргументации,</a:t>
            </a:r>
          </a:p>
          <a:p>
            <a:r>
              <a:rPr lang="ru-RU" sz="2800" dirty="0" smtClean="0"/>
              <a:t> выбор путей решения проблемы.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8819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944216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/>
              <a:t>3. Оптимальное соотношение коллективных, групповых и индивидуальных форм учебной деятельности.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200" dirty="0" smtClean="0"/>
              <a:t>Формирование готовности школьников к взаимодействию в группе, </a:t>
            </a:r>
          </a:p>
          <a:p>
            <a:pPr marL="0" indent="0">
              <a:buNone/>
            </a:pPr>
            <a:r>
              <a:rPr lang="ru-RU" sz="3200" dirty="0" smtClean="0"/>
              <a:t>их умения кооперировать свои усилия в команде, </a:t>
            </a:r>
          </a:p>
          <a:p>
            <a:pPr marL="0" indent="0">
              <a:buNone/>
            </a:pPr>
            <a:r>
              <a:rPr lang="ru-RU" sz="3200" dirty="0" smtClean="0"/>
              <a:t>способность использовать свои знания в быстро меняющихся ситуациях окружающей действительности.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1107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728192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/>
              <a:t>4. Формирование навыков самооценки, взаимооценки, рефлексии. 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132857"/>
            <a:ext cx="8568952" cy="4176504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Способность видеть свои достижения, отслеживать трудности и ошибки, определять перспективу развития;</a:t>
            </a:r>
          </a:p>
          <a:p>
            <a:r>
              <a:rPr lang="ru-RU" sz="3200" dirty="0" smtClean="0"/>
              <a:t> осмысление урока как события, </a:t>
            </a:r>
          </a:p>
          <a:p>
            <a:r>
              <a:rPr lang="ru-RU" sz="3200" dirty="0" smtClean="0"/>
              <a:t> осознание ответственности за результаты  </a:t>
            </a:r>
          </a:p>
          <a:p>
            <a:pPr marL="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собственного творчества, </a:t>
            </a:r>
          </a:p>
          <a:p>
            <a:r>
              <a:rPr lang="ru-RU" sz="3200" dirty="0" smtClean="0"/>
              <a:t> формирование навыка критически и самостоятельно мыслить. 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2597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45</TotalTime>
  <Words>173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Перспектива</vt:lpstr>
      <vt:lpstr>              Особенности современного  урока.  </vt:lpstr>
      <vt:lpstr>                             1.Знание - не самоцель, а средство для самоопределения человека в мире, способ вхождения ребенка в культуру и осознания им себя в культурном пространстве.   </vt:lpstr>
      <vt:lpstr>2. Реализация компетентностного подхода на уроке.  </vt:lpstr>
      <vt:lpstr>3. Оптимальное соотношение коллективных, групповых и индивидуальных форм учебной деятельности. </vt:lpstr>
      <vt:lpstr>4. Формирование навыков самооценки, взаимооценки, рефлексии.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современного  урока.</dc:title>
  <dc:creator>надежда</dc:creator>
  <cp:lastModifiedBy>надежда</cp:lastModifiedBy>
  <cp:revision>4</cp:revision>
  <dcterms:created xsi:type="dcterms:W3CDTF">2015-01-04T02:21:38Z</dcterms:created>
  <dcterms:modified xsi:type="dcterms:W3CDTF">2015-01-04T03:07:30Z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