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5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04E6-33ED-4CBF-91B8-EF3ABBA72338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74AED-344D-4E79-8DB3-A1573FC93C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04E6-33ED-4CBF-91B8-EF3ABBA72338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74AED-344D-4E79-8DB3-A1573FC93C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04E6-33ED-4CBF-91B8-EF3ABBA72338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74AED-344D-4E79-8DB3-A1573FC93C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04E6-33ED-4CBF-91B8-EF3ABBA72338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74AED-344D-4E79-8DB3-A1573FC93C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04E6-33ED-4CBF-91B8-EF3ABBA72338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74AED-344D-4E79-8DB3-A1573FC93C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04E6-33ED-4CBF-91B8-EF3ABBA72338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74AED-344D-4E79-8DB3-A1573FC93C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04E6-33ED-4CBF-91B8-EF3ABBA72338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74AED-344D-4E79-8DB3-A1573FC93C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04E6-33ED-4CBF-91B8-EF3ABBA72338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74AED-344D-4E79-8DB3-A1573FC93C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04E6-33ED-4CBF-91B8-EF3ABBA72338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74AED-344D-4E79-8DB3-A1573FC93C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04E6-33ED-4CBF-91B8-EF3ABBA72338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74AED-344D-4E79-8DB3-A1573FC93C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04E6-33ED-4CBF-91B8-EF3ABBA72338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74AED-344D-4E79-8DB3-A1573FC93CC4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0304E6-33ED-4CBF-91B8-EF3ABBA72338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1D74AED-344D-4E79-8DB3-A1573FC93CC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9442" y="1196753"/>
            <a:ext cx="7117180" cy="2304255"/>
          </a:xfrm>
        </p:spPr>
        <p:txBody>
          <a:bodyPr>
            <a:noAutofit/>
          </a:bodyPr>
          <a:lstStyle/>
          <a:p>
            <a:r>
              <a:rPr lang="ru-RU" sz="4400" b="1" i="1" dirty="0" smtClean="0">
                <a:solidFill>
                  <a:schemeClr val="tx1"/>
                </a:solidFill>
              </a:rPr>
              <a:t>Требования к современному уроку в условиях введения ФГОС</a:t>
            </a:r>
            <a:endParaRPr lang="ru-RU" sz="4400" b="1" i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62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Для создания учебной ситуации могут использоваться приемы: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sz="2400" dirty="0" smtClean="0"/>
              <a:t>• предъявить противоречивые факты, теории;</a:t>
            </a:r>
          </a:p>
          <a:p>
            <a:pPr marL="0" indent="0">
              <a:buNone/>
            </a:pPr>
            <a:r>
              <a:rPr lang="ru-RU" sz="2400" dirty="0" smtClean="0"/>
              <a:t>• обнажить житейское представление и предъявить научный факт;</a:t>
            </a:r>
          </a:p>
          <a:p>
            <a:pPr marL="0" indent="0">
              <a:buNone/>
            </a:pPr>
            <a:r>
              <a:rPr lang="ru-RU" sz="2400" dirty="0" smtClean="0"/>
              <a:t>• использовать приемы «яркое пятно», «актуальность»;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474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600" b="1" u="sng" dirty="0" smtClean="0">
                <a:solidFill>
                  <a:srgbClr val="C00000"/>
                </a:solidFill>
              </a:rPr>
              <a:t>Учитель,</a:t>
            </a:r>
            <a:r>
              <a:rPr lang="ru-RU" sz="3600" dirty="0" smtClean="0"/>
              <a:t> его отношение к учебному процессу, его </a:t>
            </a:r>
            <a:r>
              <a:rPr lang="ru-RU" sz="3600" b="1" dirty="0" smtClean="0">
                <a:solidFill>
                  <a:srgbClr val="C00000"/>
                </a:solidFill>
              </a:rPr>
              <a:t>творчество</a:t>
            </a:r>
            <a:r>
              <a:rPr lang="ru-RU" sz="3600" dirty="0" smtClean="0"/>
              <a:t> и </a:t>
            </a:r>
            <a:r>
              <a:rPr lang="ru-RU" sz="3600" b="1" dirty="0" smtClean="0">
                <a:solidFill>
                  <a:srgbClr val="C00000"/>
                </a:solidFill>
              </a:rPr>
              <a:t>профессионализм</a:t>
            </a:r>
            <a:r>
              <a:rPr lang="ru-RU" sz="3600" dirty="0" smtClean="0"/>
              <a:t>, его </a:t>
            </a:r>
            <a:r>
              <a:rPr lang="ru-RU" sz="3600" b="1" dirty="0" smtClean="0">
                <a:solidFill>
                  <a:srgbClr val="C00000"/>
                </a:solidFill>
              </a:rPr>
              <a:t>желание</a:t>
            </a:r>
            <a:r>
              <a:rPr lang="ru-RU" sz="3600" dirty="0" smtClean="0"/>
              <a:t> раскрыть способности каждого ребенка – вот это всё и есть </a:t>
            </a:r>
            <a:r>
              <a:rPr lang="ru-RU" sz="3600" b="1" dirty="0" smtClean="0">
                <a:solidFill>
                  <a:srgbClr val="C00000"/>
                </a:solidFill>
              </a:rPr>
              <a:t>главный ресурс</a:t>
            </a:r>
            <a:r>
              <a:rPr lang="ru-RU" sz="3600" dirty="0" smtClean="0"/>
              <a:t>, без которого новые требования </a:t>
            </a:r>
            <a:r>
              <a:rPr lang="ru-RU" sz="3600" dirty="0" smtClean="0">
                <a:solidFill>
                  <a:srgbClr val="C00000"/>
                </a:solidFill>
              </a:rPr>
              <a:t>ФГОС</a:t>
            </a:r>
            <a:r>
              <a:rPr lang="ru-RU" sz="3600" dirty="0" smtClean="0"/>
              <a:t> к организации учебно-воспитательного процесса в школе не могут существовать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495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8722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600" b="1" dirty="0" smtClean="0"/>
              <a:t>Современному обществу нужны образованные, нравственные, предприимчивые люди, которые могут: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• анализировать свои действия;</a:t>
            </a:r>
          </a:p>
          <a:p>
            <a:pPr marL="0" indent="0">
              <a:buNone/>
            </a:pPr>
            <a:r>
              <a:rPr lang="ru-RU" sz="2400" dirty="0" smtClean="0"/>
              <a:t>• самостоятельно принимать решения,     прогнозируя их возможные последствия; </a:t>
            </a:r>
          </a:p>
          <a:p>
            <a:pPr marL="0" indent="0">
              <a:buNone/>
            </a:pPr>
            <a:r>
              <a:rPr lang="ru-RU" sz="2400" dirty="0" smtClean="0"/>
              <a:t>• отличаться мобильностью;</a:t>
            </a:r>
          </a:p>
          <a:p>
            <a:pPr marL="0" indent="0">
              <a:buNone/>
            </a:pPr>
            <a:r>
              <a:rPr lang="ru-RU" sz="2400" dirty="0" smtClean="0"/>
              <a:t>• быть способны к сотрудничеству;</a:t>
            </a:r>
          </a:p>
          <a:p>
            <a:pPr marL="0" indent="0">
              <a:buNone/>
            </a:pPr>
            <a:r>
              <a:rPr lang="ru-RU" sz="2400" dirty="0" smtClean="0"/>
              <a:t>• обладать чувством ответственности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416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Какие требования предъявляются к современному уроку: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• хорошо организованный урок в хорошо оборудованном кабинете должен иметь хорошее начало и хорошее окончание;</a:t>
            </a:r>
          </a:p>
          <a:p>
            <a:pPr marL="0" indent="0">
              <a:buNone/>
            </a:pPr>
            <a:r>
              <a:rPr lang="ru-RU" dirty="0" smtClean="0"/>
              <a:t>• учитель должен спланировать свою деятельность и деятельность учащихся, четко сформулировать тему, цель, задачи урока;</a:t>
            </a:r>
          </a:p>
          <a:p>
            <a:pPr marL="0" indent="0">
              <a:buNone/>
            </a:pPr>
            <a:r>
              <a:rPr lang="ru-RU" dirty="0" smtClean="0"/>
              <a:t>• урок должен быть проблемным и развивающим: учитель сам нацеливается на сотрудничество с учениками и умеет направлять учеников на сотрудничество с учителем и одноклассниками;</a:t>
            </a:r>
          </a:p>
          <a:p>
            <a:pPr marL="0" indent="0">
              <a:buNone/>
            </a:pPr>
            <a:r>
              <a:rPr lang="ru-RU" dirty="0" smtClean="0"/>
              <a:t>• учитель организует проблемные и поисковые ситуации, активизирует деятельность учащихся;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702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• вывод делают сами учащиеся;</a:t>
            </a:r>
          </a:p>
          <a:p>
            <a:pPr marL="0" indent="0">
              <a:buNone/>
            </a:pPr>
            <a:r>
              <a:rPr lang="ru-RU" sz="2400" dirty="0" smtClean="0"/>
              <a:t>• минимум репродукции и максимум творчества и сотворчества;</a:t>
            </a:r>
          </a:p>
          <a:p>
            <a:pPr marL="0" indent="0">
              <a:buNone/>
            </a:pPr>
            <a:r>
              <a:rPr lang="ru-RU" sz="2400" dirty="0" smtClean="0"/>
              <a:t>• </a:t>
            </a:r>
            <a:r>
              <a:rPr lang="ru-RU" sz="2400" dirty="0" err="1" smtClean="0"/>
              <a:t>времясбережение</a:t>
            </a:r>
            <a:r>
              <a:rPr lang="ru-RU" sz="2400" dirty="0" smtClean="0"/>
              <a:t> и </a:t>
            </a:r>
            <a:r>
              <a:rPr lang="ru-RU" sz="2400" dirty="0" err="1" smtClean="0"/>
              <a:t>здоровьесбережение</a:t>
            </a:r>
            <a:r>
              <a:rPr lang="ru-RU" sz="2400" dirty="0" smtClean="0"/>
              <a:t>;</a:t>
            </a:r>
          </a:p>
          <a:p>
            <a:pPr marL="0" indent="0">
              <a:buNone/>
            </a:pPr>
            <a:r>
              <a:rPr lang="ru-RU" sz="2400" dirty="0" smtClean="0"/>
              <a:t>• в центре внимания урока - дети;</a:t>
            </a:r>
          </a:p>
          <a:p>
            <a:pPr marL="0" indent="0">
              <a:buNone/>
            </a:pPr>
            <a:r>
              <a:rPr lang="ru-RU" sz="2400" dirty="0" smtClean="0"/>
              <a:t>• учет уровня и возможностей учащихся, в котором учтены такие аспекты, как профиль класса, стремление учащихся, настроение детей;</a:t>
            </a:r>
          </a:p>
          <a:p>
            <a:pPr marL="0" indent="0">
              <a:buNone/>
            </a:pPr>
            <a:r>
              <a:rPr lang="ru-RU" sz="2400" dirty="0" smtClean="0"/>
              <a:t>• умение демонстрировать методическое искусство учителя;</a:t>
            </a:r>
          </a:p>
          <a:p>
            <a:pPr marL="0" indent="0">
              <a:buNone/>
            </a:pPr>
            <a:r>
              <a:rPr lang="ru-RU" sz="2400" dirty="0" smtClean="0"/>
              <a:t>• планирование обратной связи;</a:t>
            </a:r>
          </a:p>
          <a:p>
            <a:pPr marL="0" indent="0">
              <a:buNone/>
            </a:pPr>
            <a:r>
              <a:rPr lang="ru-RU" sz="2400" dirty="0" smtClean="0"/>
              <a:t>• урок должен быть добрым.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8853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260649"/>
            <a:ext cx="7125113" cy="1080120"/>
          </a:xfrm>
        </p:spPr>
        <p:txBody>
          <a:bodyPr>
            <a:noAutofit/>
          </a:bodyPr>
          <a:lstStyle/>
          <a:p>
            <a:r>
              <a:rPr lang="ru-RU" b="1" dirty="0"/>
              <a:t>П</a:t>
            </a:r>
            <a:r>
              <a:rPr lang="ru-RU" b="1" dirty="0" smtClean="0"/>
              <a:t>ринципы педагогической техники: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2000" dirty="0" smtClean="0"/>
              <a:t>• свобода выбора (в любом обучающем или управляющем действии ученику предоставляется право выбора);</a:t>
            </a:r>
          </a:p>
          <a:p>
            <a:pPr marL="0" indent="0">
              <a:buNone/>
            </a:pPr>
            <a:r>
              <a:rPr lang="ru-RU" sz="2000" dirty="0" smtClean="0"/>
              <a:t>• открытости (не только давать знания, но и показывать их границы, сталкивать ученика с проблемами, решения которых лежат за пределами изучаемого курса);</a:t>
            </a:r>
          </a:p>
          <a:p>
            <a:pPr marL="0" indent="0">
              <a:buNone/>
            </a:pPr>
            <a:r>
              <a:rPr lang="ru-RU" sz="2000" dirty="0" smtClean="0"/>
              <a:t>• деятельности (освоение учениками знаний, умений, навыков преимущественно в форме деятельности, ученик должен уметь использовать свои знания);</a:t>
            </a:r>
          </a:p>
          <a:p>
            <a:pPr marL="0" indent="0">
              <a:buNone/>
            </a:pPr>
            <a:r>
              <a:rPr lang="ru-RU" sz="2000" dirty="0" smtClean="0"/>
              <a:t>• идеальности (высокого КПД) (максимально использовать возможности, знания, интересы самих учащихся);</a:t>
            </a:r>
          </a:p>
          <a:p>
            <a:pPr marL="0" indent="0">
              <a:buNone/>
            </a:pPr>
            <a:r>
              <a:rPr lang="ru-RU" sz="2000" dirty="0" smtClean="0"/>
              <a:t>• обратной связи (регулярно контролировать процесс обучения с помощью развитой системы приемов обратной связи).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234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u="sng" dirty="0" smtClean="0"/>
              <a:t>На уроке необходимо акцентировать внимание на дидактические требования к современному уроку</a:t>
            </a:r>
            <a:r>
              <a:rPr lang="ru-RU" sz="2400" dirty="0" smtClean="0"/>
              <a:t> - четкое формулирование образовательных задач в целом и его составных элементов, их связь с развивающими и воспитательными задачами, с учетом:</a:t>
            </a:r>
          </a:p>
          <a:p>
            <a:pPr marL="0" indent="0">
              <a:buNone/>
            </a:pPr>
            <a:r>
              <a:rPr lang="ru-RU" sz="2400" dirty="0" smtClean="0"/>
              <a:t>• требований к результатам освоения основной образовательной программы;</a:t>
            </a:r>
          </a:p>
          <a:p>
            <a:pPr marL="0" indent="0">
              <a:buNone/>
            </a:pPr>
            <a:r>
              <a:rPr lang="ru-RU" sz="2400" dirty="0" smtClean="0"/>
              <a:t>• требований к структуре основной образовательной программы начального общего образования;</a:t>
            </a:r>
          </a:p>
          <a:p>
            <a:pPr marL="0" indent="0">
              <a:buNone/>
            </a:pPr>
            <a:r>
              <a:rPr lang="ru-RU" sz="2400" dirty="0" smtClean="0"/>
              <a:t>• требований к условиям реализации основной образовательной программы начального общего образования.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0191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500" b="1" dirty="0" smtClean="0"/>
              <a:t>Основные типы уроков остаются прежними, но в них внесены изменения: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2600" b="1" dirty="0" smtClean="0"/>
              <a:t>1. Урок изучения нового. </a:t>
            </a:r>
          </a:p>
          <a:p>
            <a:pPr marL="0" indent="0">
              <a:buNone/>
            </a:pPr>
            <a:r>
              <a:rPr lang="ru-RU" sz="2600" dirty="0" smtClean="0"/>
              <a:t>Это: традиционный (комбинированный), лекция, экскурсия, исследовательская работа, учебный и трудовой практикум. Имеет целью изучение и первичное закрепление новых знаний.</a:t>
            </a:r>
          </a:p>
          <a:p>
            <a:pPr marL="0" indent="0">
              <a:buNone/>
            </a:pPr>
            <a:r>
              <a:rPr lang="ru-RU" sz="2600" b="1" dirty="0" smtClean="0"/>
              <a:t>2. Урок закрепления знаний.</a:t>
            </a:r>
          </a:p>
          <a:p>
            <a:pPr marL="0" indent="0">
              <a:buNone/>
            </a:pPr>
            <a:r>
              <a:rPr lang="ru-RU" sz="2600" dirty="0" smtClean="0"/>
              <a:t> Это: практикум, экскурсия, лабораторная работа, собеседование, консультация. Имеет целью выработку умений по применению знаний.</a:t>
            </a:r>
          </a:p>
          <a:p>
            <a:pPr marL="0" indent="0">
              <a:buNone/>
            </a:pPr>
            <a:r>
              <a:rPr lang="ru-RU" sz="2600" dirty="0" smtClean="0"/>
              <a:t> 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70184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 smtClean="0"/>
              <a:t>3. Урок комплексного применения знаний. </a:t>
            </a:r>
          </a:p>
          <a:p>
            <a:pPr marL="0" indent="0">
              <a:buNone/>
            </a:pPr>
            <a:r>
              <a:rPr lang="ru-RU" sz="2000" dirty="0" smtClean="0"/>
              <a:t>Это: практикум, лабораторная работа, семинар и т.д. Имеет целью выработку умений самостоятельно применять знания в комплексе, в новых условиях. </a:t>
            </a:r>
          </a:p>
          <a:p>
            <a:pPr marL="0" indent="0">
              <a:buNone/>
            </a:pPr>
            <a:r>
              <a:rPr lang="ru-RU" sz="2000" b="1" dirty="0" smtClean="0"/>
              <a:t>4. Урок обобщения и систематизации знаний</a:t>
            </a:r>
            <a:r>
              <a:rPr lang="ru-RU" sz="2000" dirty="0" smtClean="0"/>
              <a:t>. </a:t>
            </a:r>
          </a:p>
          <a:p>
            <a:pPr marL="0" indent="0">
              <a:buNone/>
            </a:pPr>
            <a:r>
              <a:rPr lang="ru-RU" sz="2000" dirty="0" smtClean="0"/>
              <a:t>Это: семинар, конференция, круглый стол и т.д. Имеет целью обобщение единичных знаний в систему. </a:t>
            </a:r>
          </a:p>
          <a:p>
            <a:pPr marL="0" indent="0">
              <a:buNone/>
            </a:pPr>
            <a:r>
              <a:rPr lang="ru-RU" sz="2000" b="1" dirty="0" smtClean="0"/>
              <a:t>5. Урок контроля, оценки и коррекции знаний. </a:t>
            </a:r>
          </a:p>
          <a:p>
            <a:pPr marL="0" indent="0">
              <a:buNone/>
            </a:pPr>
            <a:r>
              <a:rPr lang="ru-RU" sz="2000" dirty="0" smtClean="0"/>
              <a:t>Это: контрольная работа, зачет, коллоквиум, смотр знаний и т.д. Имеет целью определить уровень овладения знаниями, умениями и навыками. 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5303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ФГОС вводят новое понятие </a:t>
            </a:r>
            <a:r>
              <a:rPr lang="ru-RU" sz="2400" b="1" dirty="0" smtClean="0"/>
              <a:t>– учебная ситуация</a:t>
            </a:r>
            <a:r>
              <a:rPr lang="ru-RU" sz="2400" dirty="0" smtClean="0"/>
              <a:t>, под которым подразумевается такая особая единица учебного процесса, в которой дети с помощью учителя обнаруживают предмет своего действия, исследуют его, совершая разнообразные учебные действия, преобразуют его, например, переформулируют, или предлагают свое описание и т.д., частично – запоминают. В связи с новыми требованиями перед учителем ставится </a:t>
            </a:r>
            <a:r>
              <a:rPr lang="ru-RU" sz="2400" b="1" dirty="0" smtClean="0"/>
              <a:t>задача научиться создавать учебные ситуации как особые структурные единицы учебной деятельности, а также уметь переводить учебные задачи в учебную ситуацию.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92470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TC102455596[[fn=Весна]]</Template>
  <TotalTime>27</TotalTime>
  <Words>698</Words>
  <Application>Microsoft Office PowerPoint</Application>
  <PresentationFormat>Экран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Spring</vt:lpstr>
      <vt:lpstr>Требования к современному уроку в условиях введения ФГОС</vt:lpstr>
      <vt:lpstr> Современному обществу нужны образованные, нравственные, предприимчивые люди, которые могут:</vt:lpstr>
      <vt:lpstr>Какие требования предъявляются к современному уроку:</vt:lpstr>
      <vt:lpstr>Презентация PowerPoint</vt:lpstr>
      <vt:lpstr>Принципы педагогической техники:</vt:lpstr>
      <vt:lpstr>Презентация PowerPoint</vt:lpstr>
      <vt:lpstr>Презентация PowerPoint</vt:lpstr>
      <vt:lpstr>Презентация PowerPoint</vt:lpstr>
      <vt:lpstr>Презентация PowerPoint</vt:lpstr>
      <vt:lpstr>Для создания учебной ситуации могут использоваться приемы: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Требования к современному уроку в условиях введения ФГОС</dc:title>
  <dc:creator>надежда</dc:creator>
  <cp:lastModifiedBy>надежда</cp:lastModifiedBy>
  <cp:revision>3</cp:revision>
  <dcterms:created xsi:type="dcterms:W3CDTF">2014-11-06T12:04:04Z</dcterms:created>
  <dcterms:modified xsi:type="dcterms:W3CDTF">2014-11-06T12:31:11Z</dcterms:modified>
</cp:coreProperties>
</file>