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2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&#1059;&#1088;&#1086;&#1082;&#1080;%20&#1084;&#1091;&#1079;&#1099;&#1082;&#1080;\&#1056;&#1072;&#1079;&#1088;&#1072;&#1073;&#1086;&#1090;&#1082;&#1080;%20&#1091;&#1088;&#1086;&#1082;&#1086;&#1074;%207%20&#1082;&#1083;&#1072;&#1089;&#1089;\&#1059;&#1088;&#1086;&#1082;%201.%20&#1050;&#1083;&#1072;&#1089;&#1089;&#1080;&#1082;&#1072;%20&#1080;%20&#1089;&#1086;&#1074;&#1088;&#1077;&#1084;&#1077;&#1085;&#1085;&#1086;&#1089;&#1090;&#1100;\&#1059;&#1088;&#1086;&#1082;%201\Beatles.wmv" TargetMode="Externa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&#1059;&#1088;&#1086;&#1082;&#1080;%20&#1084;&#1091;&#1079;&#1099;&#1082;&#1080;\&#1056;&#1072;&#1079;&#1088;&#1072;&#1073;&#1086;&#1090;&#1082;&#1080;%20&#1091;&#1088;&#1086;&#1082;&#1086;&#1074;%207%20&#1082;&#1083;&#1072;&#1089;&#1089;\&#1059;&#1088;&#1086;&#1082;%201.%20&#1050;&#1083;&#1072;&#1089;&#1089;&#1080;&#1082;&#1072;%20&#1080;%20&#1089;&#1086;&#1074;&#1088;&#1077;&#1084;&#1077;&#1085;&#1085;&#1086;&#1089;&#1090;&#1100;\&#1059;&#1088;&#1086;&#1082;%201\&#1060;&#1083;&#1077;&#1096;&#1084;&#1086;&#1073;.wmv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audio" Target="file:///E:\&#1059;&#1088;&#1086;&#1082;&#1080;%20&#1084;&#1091;&#1079;&#1099;&#1082;&#1080;\&#1056;&#1072;&#1079;&#1088;&#1072;&#1073;&#1086;&#1090;&#1082;&#1080;%20&#1091;&#1088;&#1086;&#1082;&#1086;&#1074;%207%20&#1082;&#1083;&#1072;&#1089;&#1089;\&#1059;&#1088;&#1086;&#1082;%201.%20&#1050;&#1083;&#1072;&#1089;&#1089;&#1080;&#1082;&#1072;%20&#1080;%20&#1089;&#1086;&#1074;&#1088;&#1077;&#1084;&#1077;&#1085;&#1085;&#1086;&#1089;&#1090;&#1100;\&#1059;&#1088;&#1086;&#1082;%201\&#1055;&#1072;&#1084;&#1103;&#1090;&#1100;.WAV" TargetMode="External"/><Relationship Id="rId7" Type="http://schemas.openxmlformats.org/officeDocument/2006/relationships/image" Target="../media/image2.jpeg"/><Relationship Id="rId12" Type="http://schemas.openxmlformats.org/officeDocument/2006/relationships/image" Target="../media/image14.png"/><Relationship Id="rId2" Type="http://schemas.openxmlformats.org/officeDocument/2006/relationships/audio" Target="file:///E:\&#1059;&#1088;&#1086;&#1082;&#1080;%20&#1084;&#1091;&#1079;&#1099;&#1082;&#1080;\&#1056;&#1072;&#1079;&#1088;&#1072;&#1073;&#1086;&#1090;&#1082;&#1080;%20&#1091;&#1088;&#1086;&#1082;&#1086;&#1074;%207%20&#1082;&#1083;&#1072;&#1089;&#1089;\&#1059;&#1088;&#1086;&#1082;%201.%20&#1050;&#1083;&#1072;&#1089;&#1089;&#1080;&#1082;&#1072;%20&#1080;%20&#1089;&#1086;&#1074;&#1088;&#1077;&#1084;&#1077;&#1085;&#1085;&#1086;&#1089;&#1090;&#1100;\&#1059;&#1088;&#1086;&#1082;%201\&#1069;&#1075;&#1084;&#1086;&#1085;&#1090;.WAV" TargetMode="External"/><Relationship Id="rId16" Type="http://schemas.openxmlformats.org/officeDocument/2006/relationships/image" Target="../media/image18.png"/><Relationship Id="rId1" Type="http://schemas.openxmlformats.org/officeDocument/2006/relationships/audio" Target="file:///E:\&#1059;&#1088;&#1086;&#1082;&#1080;%20&#1084;&#1091;&#1079;&#1099;&#1082;&#1080;\&#1056;&#1072;&#1079;&#1088;&#1072;&#1073;&#1086;&#1090;&#1082;&#1080;%20&#1091;&#1088;&#1086;&#1082;&#1086;&#1074;%207%20&#1082;&#1083;&#1072;&#1089;&#1089;\&#1059;&#1088;&#1086;&#1082;%201.%20&#1050;&#1083;&#1072;&#1089;&#1089;&#1080;&#1082;&#1072;%20&#1080;%20&#1089;&#1086;&#1074;&#1088;&#1077;&#1084;&#1077;&#1085;&#1085;&#1086;&#1089;&#1090;&#1100;\&#1059;&#1088;&#1086;&#1082;%201\&#1056;&#1072;&#1089;&#1089;&#1074;&#1077;&#1090;%20&#1085;&#1072;%20&#1052;&#1086;&#1089;&#1082;&#1074;&#1077;-&#1088;&#1077;&#1082;&#1077;.WAV" TargetMode="Externa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3.png"/><Relationship Id="rId5" Type="http://schemas.openxmlformats.org/officeDocument/2006/relationships/video" Target="file:///E:\&#1059;&#1088;&#1086;&#1082;&#1080;%20&#1084;&#1091;&#1079;&#1099;&#1082;&#1080;\&#1056;&#1072;&#1079;&#1088;&#1072;&#1073;&#1086;&#1090;&#1082;&#1080;%20&#1091;&#1088;&#1086;&#1082;&#1086;&#1074;%207%20&#1082;&#1083;&#1072;&#1089;&#1089;\&#1059;&#1088;&#1086;&#1082;%201.%20&#1050;&#1083;&#1072;&#1089;&#1089;&#1080;&#1082;&#1072;%20&#1080;%20&#1089;&#1086;&#1074;&#1088;&#1077;&#1084;&#1077;&#1085;&#1085;&#1086;&#1089;&#1090;&#1100;\&#1059;&#1088;&#1086;&#1082;%201\&#1056;&#1077;&#1082;&#1083;&#1072;&#1084;&#1072;%20&#1053;&#1080;&#1089;&#1089;&#1072;&#1085;%20&#1052;&#1091;&#1088;&#1072;&#1085;&#1086;.wmv" TargetMode="External"/><Relationship Id="rId15" Type="http://schemas.openxmlformats.org/officeDocument/2006/relationships/image" Target="../media/image17.png"/><Relationship Id="rId10" Type="http://schemas.openxmlformats.org/officeDocument/2006/relationships/image" Target="../media/image12.jpeg"/><Relationship Id="rId4" Type="http://schemas.openxmlformats.org/officeDocument/2006/relationships/audio" Target="file:///E:\&#1059;&#1088;&#1086;&#1082;&#1080;%20&#1084;&#1091;&#1079;&#1099;&#1082;&#1080;\&#1056;&#1072;&#1079;&#1088;&#1072;&#1073;&#1086;&#1090;&#1082;&#1080;%20&#1091;&#1088;&#1086;&#1082;&#1086;&#1074;%207%20&#1082;&#1083;&#1072;&#1089;&#1089;\&#1059;&#1088;&#1086;&#1082;%201.%20&#1050;&#1083;&#1072;&#1089;&#1089;&#1080;&#1082;&#1072;%20&#1080;%20&#1089;&#1086;&#1074;&#1088;&#1077;&#1084;&#1077;&#1085;&#1085;&#1086;&#1089;&#1090;&#1100;\&#1059;&#1088;&#1086;&#1082;%201\&#1052;&#1086;&#1085;&#1090;&#1077;&#1082;&#1082;&#1080;%20&#1080;%20&#1050;&#1072;&#1087;&#1091;&#1083;&#1077;&#1090;&#1090;&#1080;.WAV" TargetMode="External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2" Type="http://schemas.openxmlformats.org/officeDocument/2006/relationships/audio" Target="file:///E:\&#1059;&#1088;&#1086;&#1082;&#1080;%20&#1084;&#1091;&#1079;&#1099;&#1082;&#1080;\&#1056;&#1072;&#1079;&#1088;&#1072;&#1073;&#1086;&#1090;&#1082;&#1080;%20&#1091;&#1088;&#1086;&#1082;&#1086;&#1074;%207%20&#1082;&#1083;&#1072;&#1089;&#1089;\&#1059;&#1088;&#1086;&#1082;%201.%20&#1050;&#1083;&#1072;&#1089;&#1089;&#1080;&#1082;&#1072;%20&#1080;%20&#1089;&#1086;&#1074;&#1088;&#1077;&#1084;&#1077;&#1085;&#1085;&#1086;&#1089;&#1090;&#1100;\&#1059;&#1088;&#1086;&#1082;%201\Voice%20Delegation%20-%20Mozart%2040th%20(&#1092;&#1088;&#1072;&#1075;&#1084;&#1077;&#1085;&#1090;).WAV" TargetMode="External"/><Relationship Id="rId1" Type="http://schemas.openxmlformats.org/officeDocument/2006/relationships/audio" Target="file:///E:\&#1059;&#1088;&#1086;&#1082;&#1080;%20&#1084;&#1091;&#1079;&#1099;&#1082;&#1080;\&#1056;&#1072;&#1079;&#1088;&#1072;&#1073;&#1086;&#1090;&#1082;&#1080;%20&#1091;&#1088;&#1086;&#1082;&#1086;&#1074;%207%20&#1082;&#1083;&#1072;&#1089;&#1089;\&#1059;&#1088;&#1086;&#1082;%201.%20&#1050;&#1083;&#1072;&#1089;&#1089;&#1080;&#1082;&#1072;%20&#1080;%20&#1089;&#1086;&#1074;&#1088;&#1077;&#1084;&#1077;&#1085;&#1085;&#1086;&#1089;&#1090;&#1100;\&#1059;&#1088;&#1086;&#1082;%201\&#1041;&#1072;&#1093;%20-%20&#1055;&#1088;&#1077;&#1083;&#1102;&#1076;&#1080;&#1103;%20&#8470;%202%20(&#1092;&#1088;&#1072;&#1075;&#1084;&#1077;&#1085;&#1090;).WAV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14356"/>
            <a:ext cx="91440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720" y="2214554"/>
            <a:ext cx="885828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Классика и современность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143108" y="142875"/>
            <a:ext cx="685801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b="1" dirty="0" err="1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ru-RU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Beatles</a:t>
            </a:r>
            <a:r>
              <a:rPr lang="ru-RU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(отдельно участников ансамбля называют «битлами») — британская рок-группа из Ливерпуля, основанная в 1960 году: </a:t>
            </a:r>
            <a:r>
              <a:rPr lang="ru-RU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Джон Леннон </a:t>
            </a:r>
            <a:r>
              <a:rPr lang="ru-RU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(ритм-гитара, соло-гитара, клавишные, бас-гитара, губная гармоника, вокал), </a:t>
            </a:r>
            <a:r>
              <a:rPr lang="ru-RU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Пол </a:t>
            </a:r>
            <a:r>
              <a:rPr lang="ru-RU" b="1" dirty="0" err="1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Маккартни</a:t>
            </a:r>
            <a:r>
              <a:rPr lang="ru-RU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(бас-гитара, клавишные, ударные, гитара, вокал), </a:t>
            </a:r>
            <a:r>
              <a:rPr lang="ru-RU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Джордж </a:t>
            </a:r>
            <a:r>
              <a:rPr lang="ru-RU" b="1" dirty="0" err="1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Харрисон</a:t>
            </a:r>
            <a:r>
              <a:rPr lang="ru-RU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(соло-гитара, ритм-гитара, </a:t>
            </a:r>
            <a:r>
              <a:rPr lang="ru-RU" dirty="0" err="1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ситар</a:t>
            </a:r>
            <a:r>
              <a:rPr lang="ru-RU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, клавишные, вокал), </a:t>
            </a:r>
            <a:r>
              <a:rPr lang="ru-RU" b="1" dirty="0" err="1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Ринго</a:t>
            </a:r>
            <a:r>
              <a:rPr lang="ru-RU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Старр</a:t>
            </a:r>
            <a:r>
              <a:rPr lang="ru-RU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(ударные, клавишные, вокал). </a:t>
            </a:r>
          </a:p>
        </p:txBody>
      </p:sp>
      <p:sp>
        <p:nvSpPr>
          <p:cNvPr id="3" name="Прямоугольник 4"/>
          <p:cNvSpPr>
            <a:spLocks noChangeArrowheads="1"/>
          </p:cNvSpPr>
          <p:nvPr/>
        </p:nvSpPr>
        <p:spPr bwMode="auto">
          <a:xfrm>
            <a:off x="2571737" y="2428875"/>
            <a:ext cx="635795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Начав с подражания классикам американского рок-н-ролла 1950-х, </a:t>
            </a:r>
            <a:r>
              <a:rPr lang="ru-RU" b="1" dirty="0" err="1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ru-RU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Beatles</a:t>
            </a:r>
            <a:r>
              <a:rPr lang="ru-RU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пришли к собственному стилю и звучанию. Они оказали значительное влияние на рок-музыку и признаются специалистами как одна из наиболее успешных групп XX века как в творческом, так и в коммерческом смысле. </a:t>
            </a: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3857625" y="4500570"/>
            <a:ext cx="5286375" cy="2214555"/>
          </a:xfrm>
          <a:prstGeom prst="verticalScroll">
            <a:avLst/>
          </a:prstGeom>
          <a:solidFill>
            <a:schemeClr val="bg2">
              <a:lumMod val="75000"/>
              <a:alpha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4286248" y="4786322"/>
            <a:ext cx="4572000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663300"/>
                </a:solidFill>
              </a:rPr>
              <a:t>«Те, кто сидит на дешевых местах, хлопайте в ладоши. А остальные, </a:t>
            </a:r>
            <a:r>
              <a:rPr lang="ru-RU" dirty="0"/>
              <a:t>— (</a:t>
            </a:r>
            <a:r>
              <a:rPr lang="ru-RU" i="1" dirty="0"/>
              <a:t>жест в сторону королевской ложи</a:t>
            </a:r>
            <a:r>
              <a:rPr lang="ru-RU" dirty="0"/>
              <a:t>) </a:t>
            </a:r>
            <a:r>
              <a:rPr lang="ru-RU" b="1" dirty="0"/>
              <a:t>— </a:t>
            </a:r>
            <a:r>
              <a:rPr lang="ru-RU" b="1" dirty="0">
                <a:solidFill>
                  <a:srgbClr val="663300"/>
                </a:solidFill>
              </a:rPr>
              <a:t>просто побренчите своими драгоценностями». </a:t>
            </a:r>
          </a:p>
          <a:p>
            <a:pPr algn="r">
              <a:spcBef>
                <a:spcPts val="1200"/>
              </a:spcBef>
            </a:pPr>
            <a:r>
              <a:rPr lang="ru-RU" b="1" i="1" dirty="0"/>
              <a:t>Джон Леннон на концерте в театре Принца Уэльского</a:t>
            </a:r>
          </a:p>
        </p:txBody>
      </p:sp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4786314" y="4071942"/>
            <a:ext cx="42148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002060"/>
                </a:solidFill>
              </a:rPr>
              <a:t>http://</a:t>
            </a:r>
            <a:r>
              <a:rPr lang="en-US" b="1" i="1" dirty="0" smtClean="0">
                <a:solidFill>
                  <a:srgbClr val="002060"/>
                </a:solidFill>
              </a:rPr>
              <a:t>ru.wikipedia.org/wiki/The_Beatles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5715008" y="4429132"/>
            <a:ext cx="15716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Arial Black" pitchFamily="34" charset="0"/>
              </a:rPr>
              <a:t>Цитата:</a:t>
            </a:r>
            <a:endParaRPr lang="ru-RU" sz="2000" b="1" i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8" name="Beatles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00166" y="1857364"/>
            <a:ext cx="6095239" cy="3428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125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c725e97e8c3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357166"/>
            <a:ext cx="1098683" cy="1198902"/>
          </a:xfrm>
          <a:prstGeom prst="rect">
            <a:avLst/>
          </a:prstGeom>
          <a:noFill/>
        </p:spPr>
      </p:pic>
      <p:pic>
        <p:nvPicPr>
          <p:cNvPr id="3" name="Picture 1" descr="C:\Documents and Settings\User\Рабочий стол\клипарт для презентаций\accessories-text-editor_289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571480"/>
            <a:ext cx="785818" cy="78581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3108" y="1500174"/>
            <a:ext cx="571504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6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When I find myself in times of trouble, </a:t>
            </a:r>
            <a:br>
              <a:rPr lang="en-US" sz="26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6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Mother Mary comes to me</a:t>
            </a:r>
            <a:br>
              <a:rPr lang="en-US" sz="26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6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Speaking words of wisdom, let it be.</a:t>
            </a:r>
            <a:endParaRPr lang="ru-RU" sz="2600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800"/>
              </a:spcBef>
            </a:pPr>
            <a:r>
              <a:rPr lang="en-US" sz="26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And in my hour of darkness </a:t>
            </a:r>
            <a:br>
              <a:rPr lang="en-US" sz="26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6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She is standing right in front of me </a:t>
            </a:r>
            <a:br>
              <a:rPr lang="en-US" sz="26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6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Speaking words of wisdom, let it be.</a:t>
            </a:r>
            <a:endParaRPr lang="ru-RU" sz="2600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800"/>
              </a:spcBef>
            </a:pPr>
            <a:r>
              <a:rPr lang="en-US" sz="26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Let it be, let it be, let it be, let it be, </a:t>
            </a:r>
            <a:br>
              <a:rPr lang="en-US" sz="26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6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Whisper words of wisdom, let it be.</a:t>
            </a:r>
            <a:endParaRPr lang="ru-RU" sz="2600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endParaRPr lang="ru-RU" sz="2800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42852"/>
            <a:ext cx="6215106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“Let It Be”</a:t>
            </a:r>
          </a:p>
          <a:p>
            <a:pPr algn="ctr">
              <a:defRPr/>
            </a:pPr>
            <a:r>
              <a:rPr lang="en-US" sz="3200" b="1" i="1" dirty="0" smtClean="0">
                <a:solidFill>
                  <a:srgbClr val="C00000"/>
                </a:solidFill>
              </a:rPr>
              <a:t>John Lennon/Paul McCartney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4099" name="Picture 3" descr="C:\Documents and Settings\User\Рабочий стол\beatle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5357826"/>
            <a:ext cx="2216566" cy="1318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857364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Стиль</a:t>
            </a:r>
            <a:r>
              <a:rPr lang="ru-RU" sz="24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(от греч. </a:t>
            </a:r>
            <a:r>
              <a:rPr lang="en-US" sz="2400" i="1" dirty="0" err="1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stylos</a:t>
            </a:r>
            <a:r>
              <a:rPr lang="ru-RU" sz="24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4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буквально – палочка для письма) означает почерк, в том числе и авторский, совокупность    характерных черт, приемов, способов, особенностей творчества.</a:t>
            </a:r>
            <a:endParaRPr lang="ru-RU" sz="2400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4480" y="3643314"/>
            <a:ext cx="707236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Различают:</a:t>
            </a:r>
          </a:p>
          <a:p>
            <a:pPr algn="ctr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стиль эпохи –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исторический</a:t>
            </a:r>
            <a:r>
              <a:rPr lang="ru-RU" sz="24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algn="ctr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стиль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национальный</a:t>
            </a:r>
            <a:r>
              <a:rPr lang="ru-RU" sz="24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algn="ctr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стиль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индивидуальный</a:t>
            </a:r>
            <a:r>
              <a:rPr lang="ru-RU" sz="24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– стиль композитора или исполнителя.</a:t>
            </a:r>
            <a:endParaRPr lang="ru-RU" sz="2400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357158" y="285728"/>
            <a:ext cx="8429684" cy="1500198"/>
          </a:xfrm>
          <a:prstGeom prst="foldedCorner">
            <a:avLst/>
          </a:prstGeom>
          <a:solidFill>
            <a:schemeClr val="accent3">
              <a:lumMod val="40000"/>
              <a:lumOff val="60000"/>
              <a:alpha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428604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Вывод: </a:t>
            </a:r>
            <a:r>
              <a:rPr lang="ru-RU" sz="2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Чтобы научиться разбираться во всем многообразии музыки, надо стремиться понять содержание произведения, его образный строй, принадлежность к определенному стилю, художественному направлению.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1928794" y="1714488"/>
            <a:ext cx="7215206" cy="457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600" b="1" dirty="0" err="1">
                <a:solidFill>
                  <a:srgbClr val="663300"/>
                </a:solidFill>
              </a:rPr>
              <a:t>Флешмоб</a:t>
            </a:r>
            <a:r>
              <a:rPr lang="ru-RU" sz="2600" b="1" dirty="0">
                <a:solidFill>
                  <a:srgbClr val="663300"/>
                </a:solidFill>
              </a:rPr>
              <a:t> </a:t>
            </a:r>
            <a:r>
              <a:rPr lang="ru-RU" sz="2600" dirty="0">
                <a:solidFill>
                  <a:srgbClr val="663300"/>
                </a:solidFill>
              </a:rPr>
              <a:t>- (от англ. </a:t>
            </a:r>
            <a:r>
              <a:rPr lang="ru-RU" sz="2600" i="1" dirty="0" err="1">
                <a:solidFill>
                  <a:srgbClr val="663300"/>
                </a:solidFill>
              </a:rPr>
              <a:t>flash</a:t>
            </a:r>
            <a:r>
              <a:rPr lang="ru-RU" sz="2600" i="1" dirty="0">
                <a:solidFill>
                  <a:srgbClr val="663300"/>
                </a:solidFill>
              </a:rPr>
              <a:t> </a:t>
            </a:r>
            <a:r>
              <a:rPr lang="ru-RU" sz="2600" i="1" dirty="0" err="1">
                <a:solidFill>
                  <a:srgbClr val="663300"/>
                </a:solidFill>
              </a:rPr>
              <a:t>mob</a:t>
            </a:r>
            <a:r>
              <a:rPr lang="ru-RU" sz="2600" dirty="0">
                <a:solidFill>
                  <a:srgbClr val="663300"/>
                </a:solidFill>
              </a:rPr>
              <a:t> — </a:t>
            </a:r>
            <a:r>
              <a:rPr lang="ru-RU" sz="2600" i="1" dirty="0" err="1">
                <a:solidFill>
                  <a:srgbClr val="663300"/>
                </a:solidFill>
              </a:rPr>
              <a:t>flash</a:t>
            </a:r>
            <a:r>
              <a:rPr lang="ru-RU" sz="2600" dirty="0">
                <a:solidFill>
                  <a:srgbClr val="663300"/>
                </a:solidFill>
              </a:rPr>
              <a:t> — вспышка; миг, мгновение; </a:t>
            </a:r>
            <a:r>
              <a:rPr lang="ru-RU" sz="2600" i="1" dirty="0" err="1">
                <a:solidFill>
                  <a:srgbClr val="663300"/>
                </a:solidFill>
              </a:rPr>
              <a:t>mob</a:t>
            </a:r>
            <a:r>
              <a:rPr lang="ru-RU" sz="2600" dirty="0">
                <a:solidFill>
                  <a:srgbClr val="663300"/>
                </a:solidFill>
              </a:rPr>
              <a:t> — толпа; переводится как «мгновенная толпа») — это заранее спланированная массовая акция, в которой большая группа людей (</a:t>
            </a:r>
            <a:r>
              <a:rPr lang="ru-RU" sz="2600" dirty="0" err="1">
                <a:solidFill>
                  <a:srgbClr val="663300"/>
                </a:solidFill>
              </a:rPr>
              <a:t>мобберы</a:t>
            </a:r>
            <a:r>
              <a:rPr lang="ru-RU" sz="2600" dirty="0">
                <a:solidFill>
                  <a:srgbClr val="663300"/>
                </a:solidFill>
              </a:rPr>
              <a:t>) появляется в общественном месте, выполняет заранее оговоренные действия (сценарий), и затем расходятся. </a:t>
            </a:r>
          </a:p>
          <a:p>
            <a:pPr>
              <a:spcBef>
                <a:spcPts val="600"/>
              </a:spcBef>
            </a:pPr>
            <a:r>
              <a:rPr lang="ru-RU" sz="2600" dirty="0" err="1">
                <a:solidFill>
                  <a:srgbClr val="663300"/>
                </a:solidFill>
              </a:rPr>
              <a:t>Флешмоб</a:t>
            </a:r>
            <a:r>
              <a:rPr lang="ru-RU" sz="2600" dirty="0">
                <a:solidFill>
                  <a:srgbClr val="663300"/>
                </a:solidFill>
              </a:rPr>
              <a:t> рассчитан на случайных зрителей, вызывая смешанные чувства непонимания, интереса и даже участия.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2852"/>
            <a:ext cx="9144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Флешмоб</a:t>
            </a:r>
            <a:r>
              <a:rPr lang="ru-RU" sz="5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г. </a:t>
            </a:r>
            <a:r>
              <a:rPr lang="ru-RU" sz="5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Сабадель</a:t>
            </a:r>
            <a:r>
              <a:rPr lang="ru-RU" sz="5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(Испания)</a:t>
            </a:r>
            <a:endParaRPr lang="ru-RU" sz="5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4214810" y="6215082"/>
            <a:ext cx="4714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 dirty="0">
                <a:solidFill>
                  <a:srgbClr val="002060"/>
                </a:solidFill>
              </a:rPr>
              <a:t>http://ru.wikipedia.org/wiki/</a:t>
            </a:r>
            <a:r>
              <a:rPr lang="ru-RU" sz="2000" b="1" i="1" dirty="0" err="1">
                <a:solidFill>
                  <a:srgbClr val="002060"/>
                </a:solidFill>
              </a:rPr>
              <a:t>Флешмоб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Documents and Settings\User\Рабочий стол\429px-Escut_de_Sabadell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785927"/>
            <a:ext cx="1381413" cy="1928826"/>
          </a:xfrm>
          <a:prstGeom prst="rect">
            <a:avLst/>
          </a:prstGeom>
          <a:noFill/>
        </p:spPr>
      </p:pic>
      <p:pic>
        <p:nvPicPr>
          <p:cNvPr id="8" name="Флешмоб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285984" y="2428868"/>
            <a:ext cx="4876191" cy="2742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408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2143116"/>
            <a:ext cx="707233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Классика</a:t>
            </a:r>
            <a:r>
              <a:rPr lang="ru-RU" sz="3200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(от лат. </a:t>
            </a:r>
            <a:r>
              <a:rPr lang="ru-RU" sz="3200" i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en-US" sz="3200" i="1" dirty="0" err="1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lassicus</a:t>
            </a:r>
            <a:r>
              <a:rPr lang="en-US" sz="3200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3200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совершенный, образцовый, первоклассный) – это такие произведения искусства, которые независимо от того, когда они были написаны, являются лучшими, продолжают волновать многие поколения людей.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42852"/>
            <a:ext cx="9144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означает слово «классика»?</a:t>
            </a:r>
            <a:endParaRPr lang="ru-RU" sz="5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нутый угол 6"/>
          <p:cNvSpPr/>
          <p:nvPr/>
        </p:nvSpPr>
        <p:spPr>
          <a:xfrm>
            <a:off x="571472" y="285728"/>
            <a:ext cx="8001056" cy="1428760"/>
          </a:xfrm>
          <a:prstGeom prst="foldedCorner">
            <a:avLst/>
          </a:prstGeom>
          <a:solidFill>
            <a:schemeClr val="accent3">
              <a:lumMod val="40000"/>
              <a:lumOff val="60000"/>
              <a:alpha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857364"/>
            <a:ext cx="3502821" cy="45005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571472" y="285728"/>
            <a:ext cx="8215370" cy="1152525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+mn-lt"/>
                <a:ea typeface="+mn-ea"/>
                <a:cs typeface="+mn-cs"/>
              </a:rPr>
              <a:t>Кто был хорошим современником своей эпохи, тот имеет наибольшие шансы оказаться современником многих эпох будущего.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929190" y="1214422"/>
            <a:ext cx="24615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А.В.Луначарский</a:t>
            </a:r>
          </a:p>
        </p:txBody>
      </p:sp>
      <p:sp useBgFill="1">
        <p:nvSpPr>
          <p:cNvPr id="2051" name="Rectangle 3"/>
          <p:cNvSpPr>
            <a:spLocks noChangeArrowheads="1"/>
          </p:cNvSpPr>
          <p:nvPr/>
        </p:nvSpPr>
        <p:spPr bwMode="auto">
          <a:xfrm>
            <a:off x="1643042" y="3286124"/>
            <a:ext cx="3286148" cy="20313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Arial" charset="0"/>
              </a:rPr>
              <a:t>Анатолий Васильевич Луначарский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Arial" charset="0"/>
              </a:rPr>
              <a:t> (1875-1933) — русский советский писатель, общественный и политический деятель, переводчик, публицист, критик, искусствовед.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09776">
            <a:off x="424603" y="863555"/>
            <a:ext cx="3173739" cy="24288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 rot="20944093">
            <a:off x="606714" y="3307929"/>
            <a:ext cx="3712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Сергей </a:t>
            </a:r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Прокофьев (1891-1953)</a:t>
            </a:r>
            <a:endParaRPr lang="ru-RU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00098">
            <a:off x="5668861" y="432083"/>
            <a:ext cx="3190875" cy="25527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 rot="436935">
            <a:off x="5341264" y="3057464"/>
            <a:ext cx="35265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Альфред </a:t>
            </a:r>
            <a:r>
              <a:rPr lang="ru-RU" b="1" dirty="0" err="1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Шнитке</a:t>
            </a:r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(1934-1998)</a:t>
            </a:r>
            <a:endParaRPr lang="ru-RU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3643314"/>
            <a:ext cx="3667134" cy="24936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3418114" y="6215082"/>
            <a:ext cx="3082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Родион </a:t>
            </a:r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Щедрин (р. 1932)</a:t>
            </a:r>
            <a:endParaRPr lang="ru-RU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нутый угол 2"/>
          <p:cNvSpPr/>
          <p:nvPr/>
        </p:nvSpPr>
        <p:spPr>
          <a:xfrm>
            <a:off x="357158" y="285728"/>
            <a:ext cx="8429684" cy="1500198"/>
          </a:xfrm>
          <a:prstGeom prst="foldedCorner">
            <a:avLst/>
          </a:prstGeom>
          <a:solidFill>
            <a:schemeClr val="accent3">
              <a:lumMod val="40000"/>
              <a:lumOff val="60000"/>
              <a:alpha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28596" y="285728"/>
            <a:ext cx="8358246" cy="132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Никакие, даже самые вдохновенные слова о музыке не могут дать представление обо всем ее неисчерпаемом богатстве. Никакие слова не могут оказать на душу слушателя того воздействия, которое производит сама музыка… Чтобы  узнать и любить музыку, недостаточно читать о ней. Надо ее слушать.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143504" y="1357298"/>
            <a:ext cx="20253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Д.Д.Шостакович</a:t>
            </a: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214554"/>
            <a:ext cx="4171948" cy="38599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1500166" y="2285992"/>
            <a:ext cx="30003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Дмитрий Дмитриевич Шостакович</a:t>
            </a:r>
            <a:r>
              <a:rPr lang="ru-RU" dirty="0" smtClean="0">
                <a:solidFill>
                  <a:srgbClr val="663300"/>
                </a:solidFill>
              </a:rPr>
              <a:t> (1906—1975) — советский композитор, пианист, педагог и общественный деятель. Народный артист СССР (1954), Герой социалистического труда (1966). Лауреат пяти Сталинских премий и одной Государственной премии СССР.</a:t>
            </a:r>
            <a:endParaRPr lang="ru-RU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 descr="C:\Documents and Settings\User\Рабочий стол\naushniki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43636" y="214290"/>
            <a:ext cx="1365250" cy="1433513"/>
          </a:xfrm>
          <a:prstGeom prst="rect">
            <a:avLst/>
          </a:prstGeom>
          <a:noFill/>
        </p:spPr>
      </p:pic>
      <p:pic>
        <p:nvPicPr>
          <p:cNvPr id="2" name="Picture 4" descr="C:\Documents and Settings\User\Рабочий стол\Рисунок1 7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58" y="1357298"/>
            <a:ext cx="5072092" cy="146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C:\Documents and Settings\User\Рабочий стол\Рисунок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29256" y="1643050"/>
            <a:ext cx="3352829" cy="129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071670" y="1285860"/>
            <a:ext cx="35718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57620" y="2000240"/>
            <a:ext cx="3571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72330" y="1571612"/>
            <a:ext cx="35718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72330" y="2285992"/>
            <a:ext cx="3571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</a:p>
        </p:txBody>
      </p:sp>
      <p:sp>
        <p:nvSpPr>
          <p:cNvPr id="8" name="Прямоугольник 5"/>
          <p:cNvSpPr>
            <a:spLocks noChangeArrowheads="1"/>
          </p:cNvSpPr>
          <p:nvPr/>
        </p:nvSpPr>
        <p:spPr bwMode="auto">
          <a:xfrm>
            <a:off x="1785918" y="3000372"/>
            <a:ext cx="714380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609600">
              <a:spcBef>
                <a:spcPts val="1200"/>
              </a:spcBef>
              <a:buFont typeface="Arial" charset="0"/>
              <a:buAutoNum type="arabicPeriod"/>
            </a:pPr>
            <a:r>
              <a:rPr lang="ru-RU" sz="2600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Вступление «Рассвет на Москве-реке» к опере «</a:t>
            </a:r>
            <a:r>
              <a:rPr lang="ru-RU" sz="2600" dirty="0" err="1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Хованщина</a:t>
            </a:r>
            <a:r>
              <a:rPr lang="ru-RU" sz="2600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» М.П.Мусоргского</a:t>
            </a:r>
          </a:p>
          <a:p>
            <a:pPr marL="609600" indent="-609600">
              <a:spcBef>
                <a:spcPts val="1200"/>
              </a:spcBef>
              <a:buFont typeface="Arial" charset="0"/>
              <a:buAutoNum type="arabicPeriod"/>
            </a:pPr>
            <a:r>
              <a:rPr lang="ru-RU" sz="2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Начало увертюры </a:t>
            </a:r>
            <a:r>
              <a:rPr lang="ru-RU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«Эгмонт»Л.Бетховена</a:t>
            </a:r>
            <a:endParaRPr lang="ru-RU" sz="2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spcBef>
                <a:spcPts val="1200"/>
              </a:spcBef>
              <a:buFont typeface="Arial" charset="0"/>
              <a:buAutoNum type="arabicPeriod"/>
            </a:pPr>
            <a:r>
              <a:rPr lang="ru-RU" sz="2600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Ария «Память» из мюзикла «Кошки» </a:t>
            </a:r>
            <a:r>
              <a:rPr lang="ru-RU" sz="2600" dirty="0" err="1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Э.-Л.Уэббера</a:t>
            </a:r>
            <a:endParaRPr lang="ru-RU" sz="2600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spcBef>
                <a:spcPts val="1200"/>
              </a:spcBef>
              <a:buFont typeface="Arial" charset="0"/>
              <a:buAutoNum type="arabicPeriod"/>
            </a:pPr>
            <a:r>
              <a:rPr lang="ru-RU" sz="2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Фрагмент «</a:t>
            </a:r>
            <a:r>
              <a:rPr lang="ru-RU" sz="26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Монтекки</a:t>
            </a:r>
            <a:r>
              <a:rPr lang="ru-RU" sz="2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26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Капулетти</a:t>
            </a:r>
            <a:r>
              <a:rPr lang="ru-RU" sz="2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» из балета С.С.Прокофьева</a:t>
            </a:r>
          </a:p>
        </p:txBody>
      </p:sp>
      <p:pic>
        <p:nvPicPr>
          <p:cNvPr id="8193" name="Picture 1" descr="C:\Documents and Settings\User\Рабочий стол\клипарт для презентаций\accessories-text-editor_2899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715272" y="571480"/>
            <a:ext cx="785818" cy="78581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28596" y="357166"/>
            <a:ext cx="550072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Прослушайте и сопоставьте муз. фрагменты с нотными записями:</a:t>
            </a:r>
            <a:endParaRPr lang="ru-RU" sz="2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Рассвет на Москве-реке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4" name="Эгмонт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5" name="Память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6" name="Монтекки и Капулетти.WAV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7" name="Реклама Ниссан Мурано.wmv">
            <a:hlinkClick r:id="" action="ppaction://media"/>
          </p:cNvPr>
          <p:cNvPicPr>
            <a:picLocks noRot="1" noChangeAspect="1"/>
          </p:cNvPicPr>
          <p:nvPr>
            <a:videoFile r:link="rId5"/>
          </p:nvPr>
        </p:nvPicPr>
        <p:blipFill>
          <a:blip r:embed="rId16"/>
          <a:stretch>
            <a:fillRect/>
          </a:stretch>
        </p:blipFill>
        <p:spPr>
          <a:xfrm>
            <a:off x="1857356" y="2000240"/>
            <a:ext cx="6095239" cy="3428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3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showWhenStopped="0"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28000" showWhenStopped="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video fullScr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357158" y="2214554"/>
            <a:ext cx="842968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609600">
              <a:spcBef>
                <a:spcPts val="2400"/>
              </a:spcBef>
            </a:pPr>
            <a:r>
              <a:rPr lang="ru-RU" sz="32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1.    И.-С. Бах «Прелюдия № 2, до минор»</a:t>
            </a:r>
            <a:endParaRPr lang="ru-RU" sz="3200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spcBef>
                <a:spcPts val="2400"/>
              </a:spcBef>
            </a:pPr>
            <a:r>
              <a:rPr 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    В.-А. Моцарт «Симфония № 40»</a:t>
            </a:r>
            <a:endParaRPr lang="ru-RU" sz="3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42852"/>
            <a:ext cx="692948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Современные интерпретации классических произведений (фрагменты)</a:t>
            </a:r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3857628"/>
            <a:ext cx="3881448" cy="24841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Бах - Прелюдия № 2 (фрагмент)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Voice Delegation - Mozart 40th (фрагмент)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053" name="Picture 5" descr="C:\Documents and Settings\User\Рабочий стол\naushniki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58082" y="214290"/>
            <a:ext cx="1365250" cy="1433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72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768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8604"/>
            <a:ext cx="9144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Классика жанра</a:t>
            </a:r>
            <a:endParaRPr lang="ru-RU" sz="6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714488"/>
            <a:ext cx="83582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Классическими называют произведения разных жанров: джазовой, эстрадной, рок-музыки.</a:t>
            </a:r>
          </a:p>
        </p:txBody>
      </p:sp>
      <p:sp>
        <p:nvSpPr>
          <p:cNvPr id="5" name="Прямоугольник 5"/>
          <p:cNvSpPr>
            <a:spLocks noChangeArrowheads="1"/>
          </p:cNvSpPr>
          <p:nvPr/>
        </p:nvSpPr>
        <p:spPr bwMode="auto">
          <a:xfrm>
            <a:off x="1785918" y="4000504"/>
            <a:ext cx="392909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Песни группы </a:t>
            </a:r>
            <a:r>
              <a:rPr lang="ru-RU" sz="2800" b="1" i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2800" b="1" i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The Beatles</a:t>
            </a:r>
            <a:r>
              <a:rPr lang="ru-RU" sz="2800" b="1" i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2800" i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считаются классикой – </a:t>
            </a:r>
          </a:p>
          <a:p>
            <a:pPr algn="ctr"/>
            <a:r>
              <a:rPr lang="ru-RU" sz="2800" i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образцом рок-музыки.</a:t>
            </a:r>
            <a:endParaRPr lang="ru-RU" sz="2800" i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Documents and Settings\User\Рабочий стол\The_Fab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643314"/>
            <a:ext cx="2822577" cy="28225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448</Words>
  <PresentationFormat>Экран (4:3)</PresentationFormat>
  <Paragraphs>50</Paragraphs>
  <Slides>12</Slides>
  <Notes>0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45</cp:revision>
  <dcterms:modified xsi:type="dcterms:W3CDTF">2012-09-12T19:24:18Z</dcterms:modified>
</cp:coreProperties>
</file>