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86" r:id="rId2"/>
    <p:sldId id="256" r:id="rId3"/>
    <p:sldId id="287" r:id="rId4"/>
    <p:sldId id="258" r:id="rId5"/>
    <p:sldId id="266" r:id="rId6"/>
    <p:sldId id="296" r:id="rId7"/>
    <p:sldId id="265" r:id="rId8"/>
    <p:sldId id="267" r:id="rId9"/>
    <p:sldId id="274" r:id="rId10"/>
    <p:sldId id="275" r:id="rId11"/>
    <p:sldId id="278" r:id="rId12"/>
    <p:sldId id="276" r:id="rId13"/>
    <p:sldId id="277" r:id="rId14"/>
    <p:sldId id="268" r:id="rId15"/>
    <p:sldId id="269" r:id="rId16"/>
    <p:sldId id="279" r:id="rId17"/>
    <p:sldId id="297" r:id="rId18"/>
    <p:sldId id="298" r:id="rId19"/>
    <p:sldId id="299" r:id="rId20"/>
    <p:sldId id="300" r:id="rId21"/>
    <p:sldId id="301" r:id="rId22"/>
    <p:sldId id="302" r:id="rId23"/>
    <p:sldId id="303" r:id="rId24"/>
    <p:sldId id="304" r:id="rId25"/>
    <p:sldId id="305" r:id="rId26"/>
    <p:sldId id="306" r:id="rId27"/>
    <p:sldId id="307" r:id="rId28"/>
    <p:sldId id="308" r:id="rId29"/>
    <p:sldId id="309" r:id="rId30"/>
    <p:sldId id="310" r:id="rId31"/>
    <p:sldId id="311" r:id="rId32"/>
    <p:sldId id="312" r:id="rId33"/>
    <p:sldId id="313" r:id="rId34"/>
    <p:sldId id="314" r:id="rId35"/>
    <p:sldId id="315" r:id="rId36"/>
    <p:sldId id="316" r:id="rId37"/>
    <p:sldId id="317" r:id="rId38"/>
    <p:sldId id="318" r:id="rId39"/>
    <p:sldId id="319" r:id="rId40"/>
    <p:sldId id="320" r:id="rId4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0" d="100"/>
          <a:sy n="100" d="100"/>
        </p:scale>
        <p:origin x="-21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CBF8ED5-36DC-46C6-8DCD-4B3E54793A47}" type="datetimeFigureOut">
              <a:rPr lang="ru-RU"/>
              <a:pPr>
                <a:defRPr/>
              </a:pPr>
              <a:t>19.10.2012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1E71312-9036-4047-80A5-528782E15753}"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Образ слайда 1"/>
          <p:cNvSpPr>
            <a:spLocks noGrp="1" noRot="1" noChangeAspect="1" noTextEdit="1"/>
          </p:cNvSpPr>
          <p:nvPr>
            <p:ph type="sldImg"/>
          </p:nvPr>
        </p:nvSpPr>
        <p:spPr bwMode="auto">
          <a:noFill/>
          <a:ln>
            <a:solidFill>
              <a:srgbClr val="000000"/>
            </a:solidFill>
            <a:miter lim="800000"/>
            <a:headEnd/>
            <a:tailEnd/>
          </a:ln>
        </p:spPr>
      </p:sp>
      <p:sp>
        <p:nvSpPr>
          <p:cNvPr id="4813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813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C703B2-F738-4156-94AE-C733B3A7DCF8}" type="slidenum">
              <a:rPr lang="ru-RU" smtClean="0"/>
              <a:pPr/>
              <a:t>1</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B6BD018-AA5C-43D7-B2E0-18042253DBD9}" type="datetimeFigureOut">
              <a:rPr lang="ru-RU"/>
              <a:pPr>
                <a:defRPr/>
              </a:pPr>
              <a:t>19.10.2012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2EAD4A8-990C-4ED6-B2DE-F358D7BD70FD}"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397DE19-2971-4F75-8A75-5D7F316A0C88}" type="datetimeFigureOut">
              <a:rPr lang="ru-RU"/>
              <a:pPr>
                <a:defRPr/>
              </a:pPr>
              <a:t>19.10.2012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D03B9DE-0F34-43FB-86A9-BAEDFEE53C8E}"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CB2AACC-2B8A-4B68-B2F6-81488DFA838B}" type="datetimeFigureOut">
              <a:rPr lang="ru-RU"/>
              <a:pPr>
                <a:defRPr/>
              </a:pPr>
              <a:t>19.10.2012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E7EA992-D121-487B-B4C9-A2DE1D9973DD}"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6F3F232-762A-4742-8C08-4765291F11EC}" type="datetimeFigureOut">
              <a:rPr lang="ru-RU"/>
              <a:pPr>
                <a:defRPr/>
              </a:pPr>
              <a:t>19.10.2012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91E97FD-00D1-4268-AA81-093533F6BEF8}"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E441104F-C76B-41CC-9096-FA3F5074C132}" type="datetimeFigureOut">
              <a:rPr lang="ru-RU"/>
              <a:pPr>
                <a:defRPr/>
              </a:pPr>
              <a:t>19.10.2012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DC4F375-E031-47FD-BDD6-679D4BD7333C}"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88AEEDC3-D9EF-477E-9A9D-F7BFC9830752}" type="datetimeFigureOut">
              <a:rPr lang="ru-RU"/>
              <a:pPr>
                <a:defRPr/>
              </a:pPr>
              <a:t>19.10.2012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8D2CE58-A9A5-4D03-9780-7D0CAE908D51}"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CEC1E84A-3E38-4C0C-A6AF-C938AEF1454D}" type="datetimeFigureOut">
              <a:rPr lang="ru-RU"/>
              <a:pPr>
                <a:defRPr/>
              </a:pPr>
              <a:t>19.10.2012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B8C34F39-A727-4D3B-9B1A-46A048CD44CC}"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F704535D-EC1A-479E-BF9F-0B2F8ABC0886}" type="datetimeFigureOut">
              <a:rPr lang="ru-RU"/>
              <a:pPr>
                <a:defRPr/>
              </a:pPr>
              <a:t>19.10.2012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145FA1A7-8796-4837-BBBC-461B7F3801B9}"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2E425A08-A1A9-4DF6-A42E-977837963824}" type="datetimeFigureOut">
              <a:rPr lang="ru-RU"/>
              <a:pPr>
                <a:defRPr/>
              </a:pPr>
              <a:t>19.10.2012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C584DC25-E8BB-43D7-BBE0-0B2ADFA9E6E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F42FF94-D4CA-48B6-8500-AE50BC9D608C}" type="datetimeFigureOut">
              <a:rPr lang="ru-RU"/>
              <a:pPr>
                <a:defRPr/>
              </a:pPr>
              <a:t>19.10.2012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0C6AAD4-735E-4E74-9BF3-5C949095FB59}"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0C732CE-3064-4C3C-BDB7-AAC850D58EE9}" type="datetimeFigureOut">
              <a:rPr lang="ru-RU"/>
              <a:pPr>
                <a:defRPr/>
              </a:pPr>
              <a:t>19.10.2012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C3EC527-B060-44F0-AD91-33CD8CD4DC63}"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3F42585-B6A9-442F-81B2-01B68F7A6AD0}" type="datetimeFigureOut">
              <a:rPr lang="ru-RU"/>
              <a:pPr>
                <a:defRPr/>
              </a:pPr>
              <a:t>19.10.2012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4F6A8F9-01CF-4DED-BCEA-AD5C394B28BB}"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hyperlink" Target="http://ru.wikipedia.org/wiki/%D0%93%D0%BB%D0%B5%D0%B1_%D0%92%D0%BB%D0%B0%D0%B4%D0%B8%D0%BC%D0%B8%D1%80%D0%BE%D0%B2%D0%B8%D1%87_(%D0%BA%D0%BD%D1%8F%D0%B7%D1%8C_%D0%BC%D1%83%D1%80%D0%BE%D0%BC%D1%81%D0%BA%D0%B8%D0%B9)" TargetMode="External"/><Relationship Id="rId7" Type="http://schemas.openxmlformats.org/officeDocument/2006/relationships/image" Target="../media/image22.jpeg"/><Relationship Id="rId2" Type="http://schemas.openxmlformats.org/officeDocument/2006/relationships/hyperlink" Target="http://ru.wikipedia.org/wiki/%D0%91%D0%BE%D1%80%D0%B8%D1%81_%D0%92%D0%BB%D0%B0%D0%B4%D0%B8%D0%BC%D0%B8%D1%80%D0%BE%D0%B2%D0%B8%D1%87_(%D0%BA%D0%BD%D1%8F%D0%B7%D1%8C_%D1%80%D0%BE%D1%81%D1%82%D0%BE%D0%B2%D1%81%D0%BA%D0%B8%D0%B9)" TargetMode="External"/><Relationship Id="rId1" Type="http://schemas.openxmlformats.org/officeDocument/2006/relationships/slideLayout" Target="../slideLayouts/slideLayout7.xml"/><Relationship Id="rId6" Type="http://schemas.openxmlformats.org/officeDocument/2006/relationships/hyperlink" Target="http://ru.wikipedia.org/wiki/%D0%A1%D1%82%D1%80%D0%B0%D1%81%D1%82%D0%BE%D1%82%D0%B5%D1%80%D0%BF%D0%B5%D1%86" TargetMode="External"/><Relationship Id="rId5" Type="http://schemas.openxmlformats.org/officeDocument/2006/relationships/hyperlink" Target="http://ru.wikipedia.org/wiki/%D0%9A%D0%B0%D0%BD%D0%BE%D0%BD%D0%B8%D0%B7%D0%B0%D1%86%D0%B8%D1%8F" TargetMode="External"/><Relationship Id="rId4" Type="http://schemas.openxmlformats.org/officeDocument/2006/relationships/hyperlink" Target="http://ru.wikipedia.org/wiki/%D0%A1%D0%B2%D1%8F%D1%82%D0%BE%D0%B9" TargetMode="External"/><Relationship Id="rId9" Type="http://schemas.openxmlformats.org/officeDocument/2006/relationships/image" Target="../media/image24.jpeg"/></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p:cNvSpPr>
            <a:spLocks noGrp="1"/>
          </p:cNvSpPr>
          <p:nvPr>
            <p:ph type="ctrTitle"/>
          </p:nvPr>
        </p:nvSpPr>
        <p:spPr>
          <a:xfrm>
            <a:off x="714375" y="3571875"/>
            <a:ext cx="7772400" cy="1928813"/>
          </a:xfrm>
        </p:spPr>
        <p:txBody>
          <a:bodyPr/>
          <a:lstStyle/>
          <a:p>
            <a:pPr eaLnBrk="1" hangingPunct="1"/>
            <a:r>
              <a:rPr lang="ru-RU" smtClean="0"/>
              <a:t>Из летописной повести о Куликовской битве</a:t>
            </a:r>
          </a:p>
        </p:txBody>
      </p:sp>
      <p:sp>
        <p:nvSpPr>
          <p:cNvPr id="3" name="Подзаголовок 2"/>
          <p:cNvSpPr>
            <a:spLocks noGrp="1"/>
          </p:cNvSpPr>
          <p:nvPr>
            <p:ph type="subTitle" idx="1"/>
          </p:nvPr>
        </p:nvSpPr>
        <p:spPr>
          <a:xfrm>
            <a:off x="1371600" y="5643563"/>
            <a:ext cx="6400800" cy="857250"/>
          </a:xfrm>
        </p:spPr>
        <p:txBody>
          <a:bodyPr rtlCol="0">
            <a:normAutofit fontScale="85000" lnSpcReduction="20000"/>
          </a:bodyPr>
          <a:lstStyle/>
          <a:p>
            <a:pPr eaLnBrk="1" fontAlgn="auto" hangingPunct="1">
              <a:spcAft>
                <a:spcPts val="0"/>
              </a:spcAft>
              <a:buFont typeface="Arial" pitchFamily="34" charset="0"/>
              <a:buNone/>
              <a:defRPr/>
            </a:pPr>
            <a:endParaRPr lang="ru-RU" smtClean="0"/>
          </a:p>
          <a:p>
            <a:pPr eaLnBrk="1" fontAlgn="auto" hangingPunct="1">
              <a:spcAft>
                <a:spcPts val="0"/>
              </a:spcAft>
              <a:buFont typeface="Arial" pitchFamily="34" charset="0"/>
              <a:buNone/>
              <a:defRPr/>
            </a:pPr>
            <a:r>
              <a:rPr lang="ru-RU" smtClean="0">
                <a:solidFill>
                  <a:schemeClr val="tx1"/>
                </a:solidFill>
              </a:rPr>
              <a:t>8 сентября 1380г</a:t>
            </a:r>
            <a:r>
              <a:rPr lang="ru-RU" smtClean="0"/>
              <a:t>.</a:t>
            </a:r>
            <a:endParaRPr lang="ru-RU"/>
          </a:p>
        </p:txBody>
      </p:sp>
      <p:pic>
        <p:nvPicPr>
          <p:cNvPr id="1026" name="Picture 2"/>
          <p:cNvPicPr>
            <a:picLocks noChangeAspect="1" noChangeArrowheads="1"/>
          </p:cNvPicPr>
          <p:nvPr/>
        </p:nvPicPr>
        <p:blipFill>
          <a:blip r:embed="rId3" cstate="email"/>
          <a:srcRect/>
          <a:stretch>
            <a:fillRect/>
          </a:stretch>
        </p:blipFill>
        <p:spPr bwMode="auto">
          <a:xfrm>
            <a:off x="5214942" y="214290"/>
            <a:ext cx="2835459" cy="3427413"/>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email"/>
          <a:srcRect/>
          <a:stretch>
            <a:fillRect/>
          </a:stretch>
        </p:blipFill>
        <p:spPr bwMode="auto">
          <a:xfrm>
            <a:off x="2000232" y="214290"/>
            <a:ext cx="2668379" cy="3355975"/>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cstate="email"/>
          <a:srcRect/>
          <a:stretch>
            <a:fillRect/>
          </a:stretch>
        </p:blipFill>
        <p:spPr bwMode="auto">
          <a:xfrm>
            <a:off x="428596" y="214290"/>
            <a:ext cx="1204724" cy="3571900"/>
          </a:xfrm>
          <a:prstGeom prst="rect">
            <a:avLst/>
          </a:prstGeom>
          <a:noFill/>
          <a:ln w="9525">
            <a:noFill/>
            <a:miter lim="800000"/>
            <a:headEnd/>
            <a:tailEnd/>
          </a:ln>
          <a:effectLst/>
        </p:spPr>
      </p:pic>
      <p:pic>
        <p:nvPicPr>
          <p:cNvPr id="1030" name="Picture 6"/>
          <p:cNvPicPr>
            <a:picLocks noChangeAspect="1" noChangeArrowheads="1"/>
          </p:cNvPicPr>
          <p:nvPr/>
        </p:nvPicPr>
        <p:blipFill>
          <a:blip r:embed="rId6" cstate="email"/>
          <a:srcRect/>
          <a:stretch>
            <a:fillRect/>
          </a:stretch>
        </p:blipFill>
        <p:spPr bwMode="auto">
          <a:xfrm>
            <a:off x="214283" y="4500570"/>
            <a:ext cx="1664272" cy="2214556"/>
          </a:xfrm>
          <a:prstGeom prst="rect">
            <a:avLst/>
          </a:prstGeom>
          <a:noFill/>
          <a:ln w="9525">
            <a:noFill/>
            <a:miter lim="800000"/>
            <a:headEnd/>
            <a:tailEnd/>
          </a:ln>
          <a:effectLst/>
        </p:spPr>
      </p:pic>
      <p:pic>
        <p:nvPicPr>
          <p:cNvPr id="1031" name="Picture 7"/>
          <p:cNvPicPr>
            <a:picLocks noChangeAspect="1" noChangeArrowheads="1"/>
          </p:cNvPicPr>
          <p:nvPr/>
        </p:nvPicPr>
        <p:blipFill>
          <a:blip r:embed="rId7" cstate="email"/>
          <a:srcRect/>
          <a:stretch>
            <a:fillRect/>
          </a:stretch>
        </p:blipFill>
        <p:spPr bwMode="auto">
          <a:xfrm>
            <a:off x="6929454" y="4857760"/>
            <a:ext cx="2214546" cy="1857388"/>
          </a:xfrm>
          <a:prstGeom prst="rect">
            <a:avLst/>
          </a:prstGeom>
          <a:noFill/>
          <a:ln w="9525">
            <a:noFill/>
            <a:miter lim="800000"/>
            <a:headEnd/>
            <a:tailEnd/>
          </a:ln>
          <a:effectLst/>
        </p:spPr>
      </p:pic>
      <p:pic>
        <p:nvPicPr>
          <p:cNvPr id="9" name="Picture 2"/>
          <p:cNvPicPr>
            <a:picLocks noChangeAspect="1" noChangeArrowheads="1"/>
          </p:cNvPicPr>
          <p:nvPr/>
        </p:nvPicPr>
        <p:blipFill>
          <a:blip r:embed="rId3" cstate="email"/>
          <a:srcRect/>
          <a:stretch>
            <a:fillRect/>
          </a:stretch>
        </p:blipFill>
        <p:spPr bwMode="auto">
          <a:xfrm>
            <a:off x="5286379" y="214290"/>
            <a:ext cx="2835459" cy="3427413"/>
          </a:xfrm>
          <a:prstGeom prst="rect">
            <a:avLst/>
          </a:prstGeom>
          <a:noFill/>
          <a:ln w="9525">
            <a:noFill/>
            <a:miter lim="800000"/>
            <a:headEnd/>
            <a:tailEnd/>
          </a:ln>
          <a:effectLst/>
        </p:spPr>
      </p:pic>
      <p:pic>
        <p:nvPicPr>
          <p:cNvPr id="10" name="Picture 3"/>
          <p:cNvPicPr>
            <a:picLocks noChangeAspect="1" noChangeArrowheads="1"/>
          </p:cNvPicPr>
          <p:nvPr/>
        </p:nvPicPr>
        <p:blipFill>
          <a:blip r:embed="rId4" cstate="email"/>
          <a:srcRect/>
          <a:stretch>
            <a:fillRect/>
          </a:stretch>
        </p:blipFill>
        <p:spPr bwMode="auto">
          <a:xfrm>
            <a:off x="2071669" y="214290"/>
            <a:ext cx="2668379" cy="3355975"/>
          </a:xfrm>
          <a:prstGeom prst="rect">
            <a:avLst/>
          </a:prstGeom>
          <a:noFill/>
          <a:ln w="9525">
            <a:noFill/>
            <a:miter lim="800000"/>
            <a:headEnd/>
            <a:tailEnd/>
          </a:ln>
          <a:effectLst/>
        </p:spPr>
      </p:pic>
      <p:pic>
        <p:nvPicPr>
          <p:cNvPr id="11" name="Picture 5"/>
          <p:cNvPicPr>
            <a:picLocks noChangeAspect="1" noChangeArrowheads="1"/>
          </p:cNvPicPr>
          <p:nvPr/>
        </p:nvPicPr>
        <p:blipFill>
          <a:blip r:embed="rId5" cstate="email"/>
          <a:srcRect/>
          <a:stretch>
            <a:fillRect/>
          </a:stretch>
        </p:blipFill>
        <p:spPr bwMode="auto">
          <a:xfrm>
            <a:off x="500033" y="214290"/>
            <a:ext cx="1204724" cy="3571900"/>
          </a:xfrm>
          <a:prstGeom prst="rect">
            <a:avLst/>
          </a:prstGeom>
          <a:noFill/>
          <a:ln w="9525">
            <a:noFill/>
            <a:miter lim="800000"/>
            <a:headEnd/>
            <a:tailEnd/>
          </a:ln>
          <a:effectLst/>
        </p:spPr>
      </p:pic>
      <p:pic>
        <p:nvPicPr>
          <p:cNvPr id="12" name="Picture 6"/>
          <p:cNvPicPr>
            <a:picLocks noChangeAspect="1" noChangeArrowheads="1"/>
          </p:cNvPicPr>
          <p:nvPr/>
        </p:nvPicPr>
        <p:blipFill>
          <a:blip r:embed="rId6" cstate="email"/>
          <a:srcRect/>
          <a:stretch>
            <a:fillRect/>
          </a:stretch>
        </p:blipFill>
        <p:spPr bwMode="auto">
          <a:xfrm>
            <a:off x="285720" y="4500570"/>
            <a:ext cx="1664272" cy="22145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6" name="Picture 6"/>
          <p:cNvPicPr>
            <a:picLocks noChangeAspect="1" noChangeArrowheads="1"/>
          </p:cNvPicPr>
          <p:nvPr/>
        </p:nvPicPr>
        <p:blipFill>
          <a:blip r:embed="rId2"/>
          <a:srcRect/>
          <a:stretch>
            <a:fillRect/>
          </a:stretch>
        </p:blipFill>
        <p:spPr bwMode="auto">
          <a:xfrm>
            <a:off x="5795963" y="1341438"/>
            <a:ext cx="314325" cy="495300"/>
          </a:xfrm>
          <a:prstGeom prst="rect">
            <a:avLst/>
          </a:prstGeom>
          <a:noFill/>
          <a:ln w="9525">
            <a:noFill/>
            <a:miter lim="800000"/>
            <a:headEnd/>
            <a:tailEnd/>
          </a:ln>
        </p:spPr>
      </p:pic>
      <p:pic>
        <p:nvPicPr>
          <p:cNvPr id="11267" name="Picture 15"/>
          <p:cNvPicPr>
            <a:picLocks noChangeAspect="1" noChangeArrowheads="1"/>
          </p:cNvPicPr>
          <p:nvPr/>
        </p:nvPicPr>
        <p:blipFill>
          <a:blip r:embed="rId2"/>
          <a:srcRect/>
          <a:stretch>
            <a:fillRect/>
          </a:stretch>
        </p:blipFill>
        <p:spPr bwMode="auto">
          <a:xfrm>
            <a:off x="6443663" y="1196975"/>
            <a:ext cx="314325" cy="495300"/>
          </a:xfrm>
          <a:prstGeom prst="rect">
            <a:avLst/>
          </a:prstGeom>
          <a:noFill/>
          <a:ln w="9525">
            <a:noFill/>
            <a:miter lim="800000"/>
            <a:headEnd/>
            <a:tailEnd/>
          </a:ln>
        </p:spPr>
      </p:pic>
      <p:pic>
        <p:nvPicPr>
          <p:cNvPr id="11268" name="Picture 16"/>
          <p:cNvPicPr>
            <a:picLocks noChangeAspect="1" noChangeArrowheads="1"/>
          </p:cNvPicPr>
          <p:nvPr/>
        </p:nvPicPr>
        <p:blipFill>
          <a:blip r:embed="rId2"/>
          <a:srcRect/>
          <a:stretch>
            <a:fillRect/>
          </a:stretch>
        </p:blipFill>
        <p:spPr bwMode="auto">
          <a:xfrm>
            <a:off x="7019925" y="1484313"/>
            <a:ext cx="314325" cy="495300"/>
          </a:xfrm>
          <a:prstGeom prst="rect">
            <a:avLst/>
          </a:prstGeom>
          <a:noFill/>
          <a:ln w="9525">
            <a:noFill/>
            <a:miter lim="800000"/>
            <a:headEnd/>
            <a:tailEnd/>
          </a:ln>
        </p:spPr>
      </p:pic>
      <p:sp>
        <p:nvSpPr>
          <p:cNvPr id="11269" name="Text Box 17"/>
          <p:cNvSpPr txBox="1">
            <a:spLocks noChangeArrowheads="1"/>
          </p:cNvSpPr>
          <p:nvPr/>
        </p:nvSpPr>
        <p:spPr bwMode="auto">
          <a:xfrm>
            <a:off x="6443663" y="333375"/>
            <a:ext cx="2413000" cy="779463"/>
          </a:xfrm>
          <a:prstGeom prst="rect">
            <a:avLst/>
          </a:prstGeom>
          <a:noFill/>
          <a:ln w="9525">
            <a:noFill/>
            <a:miter lim="800000"/>
            <a:headEnd/>
            <a:tailEnd/>
          </a:ln>
        </p:spPr>
        <p:txBody>
          <a:bodyPr>
            <a:spAutoFit/>
          </a:bodyPr>
          <a:lstStyle/>
          <a:p>
            <a:pPr>
              <a:spcBef>
                <a:spcPct val="50000"/>
              </a:spcBef>
            </a:pPr>
            <a:r>
              <a:rPr lang="ru-RU" b="1">
                <a:latin typeface="Times New Roman" pitchFamily="18" charset="0"/>
                <a:cs typeface="Times New Roman" pitchFamily="18" charset="0"/>
              </a:rPr>
              <a:t>Куликовская битва</a:t>
            </a:r>
          </a:p>
          <a:p>
            <a:pPr>
              <a:spcBef>
                <a:spcPct val="50000"/>
              </a:spcBef>
            </a:pPr>
            <a:r>
              <a:rPr lang="ru-RU" b="1">
                <a:latin typeface="Times New Roman" pitchFamily="18" charset="0"/>
                <a:cs typeface="Times New Roman" pitchFamily="18" charset="0"/>
              </a:rPr>
              <a:t>8 сентября 1380 г.</a:t>
            </a:r>
          </a:p>
        </p:txBody>
      </p:sp>
      <p:sp>
        <p:nvSpPr>
          <p:cNvPr id="11270" name="Rectangle 18"/>
          <p:cNvSpPr>
            <a:spLocks noChangeArrowheads="1"/>
          </p:cNvSpPr>
          <p:nvPr/>
        </p:nvSpPr>
        <p:spPr bwMode="auto">
          <a:xfrm rot="-1361761">
            <a:off x="250825" y="1773238"/>
            <a:ext cx="720725" cy="360362"/>
          </a:xfrm>
          <a:prstGeom prst="rect">
            <a:avLst/>
          </a:prstGeom>
          <a:solidFill>
            <a:srgbClr val="FE0067"/>
          </a:solidFill>
          <a:ln w="9525">
            <a:solidFill>
              <a:schemeClr val="tx1"/>
            </a:solidFill>
            <a:miter lim="800000"/>
            <a:headEnd/>
            <a:tailEnd/>
          </a:ln>
        </p:spPr>
        <p:txBody>
          <a:bodyPr wrap="none" anchor="ctr"/>
          <a:lstStyle/>
          <a:p>
            <a:endParaRPr lang="ru-RU">
              <a:latin typeface="Calibri" pitchFamily="34" charset="0"/>
            </a:endParaRPr>
          </a:p>
        </p:txBody>
      </p:sp>
      <p:sp>
        <p:nvSpPr>
          <p:cNvPr id="11271" name="Rectangle 19"/>
          <p:cNvSpPr>
            <a:spLocks noChangeArrowheads="1"/>
          </p:cNvSpPr>
          <p:nvPr/>
        </p:nvSpPr>
        <p:spPr bwMode="auto">
          <a:xfrm rot="-1361761">
            <a:off x="2987675" y="692150"/>
            <a:ext cx="720725" cy="360363"/>
          </a:xfrm>
          <a:prstGeom prst="rect">
            <a:avLst/>
          </a:prstGeom>
          <a:solidFill>
            <a:srgbClr val="FE0067"/>
          </a:solidFill>
          <a:ln w="9525">
            <a:solidFill>
              <a:schemeClr val="tx1"/>
            </a:solidFill>
            <a:miter lim="800000"/>
            <a:headEnd/>
            <a:tailEnd/>
          </a:ln>
        </p:spPr>
        <p:txBody>
          <a:bodyPr wrap="none" anchor="ctr"/>
          <a:lstStyle/>
          <a:p>
            <a:endParaRPr lang="ru-RU">
              <a:latin typeface="Calibri" pitchFamily="34" charset="0"/>
            </a:endParaRPr>
          </a:p>
        </p:txBody>
      </p:sp>
      <p:sp>
        <p:nvSpPr>
          <p:cNvPr id="11272" name="Rectangle 20"/>
          <p:cNvSpPr>
            <a:spLocks noChangeArrowheads="1"/>
          </p:cNvSpPr>
          <p:nvPr/>
        </p:nvSpPr>
        <p:spPr bwMode="auto">
          <a:xfrm rot="-1361761">
            <a:off x="1258888" y="1125538"/>
            <a:ext cx="1441450" cy="504825"/>
          </a:xfrm>
          <a:prstGeom prst="rect">
            <a:avLst/>
          </a:prstGeom>
          <a:solidFill>
            <a:srgbClr val="FE0067"/>
          </a:solidFill>
          <a:ln w="9525">
            <a:solidFill>
              <a:schemeClr val="tx1"/>
            </a:solidFill>
            <a:miter lim="800000"/>
            <a:headEnd/>
            <a:tailEnd/>
          </a:ln>
        </p:spPr>
        <p:txBody>
          <a:bodyPr wrap="none" anchor="ctr"/>
          <a:lstStyle/>
          <a:p>
            <a:endParaRPr lang="ru-RU">
              <a:latin typeface="Calibri" pitchFamily="34" charset="0"/>
            </a:endParaRPr>
          </a:p>
        </p:txBody>
      </p:sp>
      <p:sp>
        <p:nvSpPr>
          <p:cNvPr id="11273" name="Rectangle 21"/>
          <p:cNvSpPr>
            <a:spLocks noChangeArrowheads="1"/>
          </p:cNvSpPr>
          <p:nvPr/>
        </p:nvSpPr>
        <p:spPr bwMode="auto">
          <a:xfrm rot="-1361761">
            <a:off x="1979613" y="1916113"/>
            <a:ext cx="720725" cy="360362"/>
          </a:xfrm>
          <a:prstGeom prst="rect">
            <a:avLst/>
          </a:prstGeom>
          <a:solidFill>
            <a:srgbClr val="FE0067"/>
          </a:solidFill>
          <a:ln w="9525">
            <a:solidFill>
              <a:schemeClr val="tx1"/>
            </a:solidFill>
            <a:miter lim="800000"/>
            <a:headEnd/>
            <a:tailEnd/>
          </a:ln>
        </p:spPr>
        <p:txBody>
          <a:bodyPr wrap="none" anchor="ctr"/>
          <a:lstStyle/>
          <a:p>
            <a:endParaRPr lang="ru-RU">
              <a:latin typeface="Calibri" pitchFamily="34" charset="0"/>
            </a:endParaRPr>
          </a:p>
        </p:txBody>
      </p:sp>
      <p:sp>
        <p:nvSpPr>
          <p:cNvPr id="11274" name="Rectangle 22"/>
          <p:cNvSpPr>
            <a:spLocks noChangeArrowheads="1"/>
          </p:cNvSpPr>
          <p:nvPr/>
        </p:nvSpPr>
        <p:spPr bwMode="auto">
          <a:xfrm rot="-1361761">
            <a:off x="2195513" y="2349500"/>
            <a:ext cx="720725" cy="360363"/>
          </a:xfrm>
          <a:prstGeom prst="rect">
            <a:avLst/>
          </a:prstGeom>
          <a:solidFill>
            <a:srgbClr val="FE0067"/>
          </a:solidFill>
          <a:ln w="9525">
            <a:solidFill>
              <a:schemeClr val="tx1"/>
            </a:solidFill>
            <a:miter lim="800000"/>
            <a:headEnd/>
            <a:tailEnd/>
          </a:ln>
        </p:spPr>
        <p:txBody>
          <a:bodyPr wrap="none" anchor="ctr"/>
          <a:lstStyle/>
          <a:p>
            <a:endParaRPr lang="ru-RU">
              <a:latin typeface="Calibri" pitchFamily="34" charset="0"/>
            </a:endParaRPr>
          </a:p>
        </p:txBody>
      </p:sp>
      <p:sp>
        <p:nvSpPr>
          <p:cNvPr id="11275" name="Rectangle 23"/>
          <p:cNvSpPr>
            <a:spLocks noChangeArrowheads="1"/>
          </p:cNvSpPr>
          <p:nvPr/>
        </p:nvSpPr>
        <p:spPr bwMode="auto">
          <a:xfrm rot="-1361761">
            <a:off x="2987675" y="4868863"/>
            <a:ext cx="1441450" cy="504825"/>
          </a:xfrm>
          <a:prstGeom prst="rect">
            <a:avLst/>
          </a:prstGeom>
          <a:solidFill>
            <a:srgbClr val="0000FF"/>
          </a:solidFill>
          <a:ln w="9525">
            <a:solidFill>
              <a:schemeClr val="tx1"/>
            </a:solidFill>
            <a:miter lim="800000"/>
            <a:headEnd/>
            <a:tailEnd/>
          </a:ln>
        </p:spPr>
        <p:txBody>
          <a:bodyPr wrap="none" anchor="ctr"/>
          <a:lstStyle/>
          <a:p>
            <a:endParaRPr lang="ru-RU">
              <a:latin typeface="Calibri" pitchFamily="34" charset="0"/>
            </a:endParaRPr>
          </a:p>
        </p:txBody>
      </p:sp>
      <p:sp>
        <p:nvSpPr>
          <p:cNvPr id="11276" name="Rectangle 24"/>
          <p:cNvSpPr>
            <a:spLocks noChangeArrowheads="1"/>
          </p:cNvSpPr>
          <p:nvPr/>
        </p:nvSpPr>
        <p:spPr bwMode="auto">
          <a:xfrm rot="-1361761">
            <a:off x="1908175" y="5516563"/>
            <a:ext cx="720725" cy="360362"/>
          </a:xfrm>
          <a:prstGeom prst="rect">
            <a:avLst/>
          </a:prstGeom>
          <a:solidFill>
            <a:srgbClr val="0000FF"/>
          </a:solidFill>
          <a:ln w="9525">
            <a:solidFill>
              <a:schemeClr val="tx1"/>
            </a:solidFill>
            <a:miter lim="800000"/>
            <a:headEnd/>
            <a:tailEnd/>
          </a:ln>
        </p:spPr>
        <p:txBody>
          <a:bodyPr wrap="none" anchor="ctr"/>
          <a:lstStyle/>
          <a:p>
            <a:endParaRPr lang="ru-RU">
              <a:latin typeface="Calibri" pitchFamily="34" charset="0"/>
            </a:endParaRPr>
          </a:p>
        </p:txBody>
      </p:sp>
      <p:sp>
        <p:nvSpPr>
          <p:cNvPr id="11277" name="Rectangle 25"/>
          <p:cNvSpPr>
            <a:spLocks noChangeArrowheads="1"/>
          </p:cNvSpPr>
          <p:nvPr/>
        </p:nvSpPr>
        <p:spPr bwMode="auto">
          <a:xfrm rot="-1361761">
            <a:off x="4716463" y="4437063"/>
            <a:ext cx="720725" cy="360362"/>
          </a:xfrm>
          <a:prstGeom prst="rect">
            <a:avLst/>
          </a:prstGeom>
          <a:solidFill>
            <a:srgbClr val="0000FF"/>
          </a:solidFill>
          <a:ln w="9525">
            <a:solidFill>
              <a:schemeClr val="tx1"/>
            </a:solidFill>
            <a:miter lim="800000"/>
            <a:headEnd/>
            <a:tailEnd/>
          </a:ln>
        </p:spPr>
        <p:txBody>
          <a:bodyPr wrap="none" anchor="ctr"/>
          <a:lstStyle/>
          <a:p>
            <a:endParaRPr lang="ru-RU">
              <a:latin typeface="Calibri" pitchFamily="34" charset="0"/>
            </a:endParaRPr>
          </a:p>
        </p:txBody>
      </p:sp>
      <p:sp>
        <p:nvSpPr>
          <p:cNvPr id="11278" name="Rectangle 26"/>
          <p:cNvSpPr>
            <a:spLocks noChangeArrowheads="1"/>
          </p:cNvSpPr>
          <p:nvPr/>
        </p:nvSpPr>
        <p:spPr bwMode="auto">
          <a:xfrm rot="-1361761">
            <a:off x="5076825" y="5013325"/>
            <a:ext cx="720725" cy="360363"/>
          </a:xfrm>
          <a:prstGeom prst="rect">
            <a:avLst/>
          </a:prstGeom>
          <a:solidFill>
            <a:srgbClr val="0000FF"/>
          </a:solidFill>
          <a:ln w="9525">
            <a:solidFill>
              <a:schemeClr val="tx1"/>
            </a:solidFill>
            <a:miter lim="800000"/>
            <a:headEnd/>
            <a:tailEnd/>
          </a:ln>
        </p:spPr>
        <p:txBody>
          <a:bodyPr wrap="none" anchor="ctr"/>
          <a:lstStyle/>
          <a:p>
            <a:endParaRPr lang="ru-RU">
              <a:latin typeface="Calibri" pitchFamily="34" charset="0"/>
            </a:endParaRPr>
          </a:p>
        </p:txBody>
      </p:sp>
      <p:sp>
        <p:nvSpPr>
          <p:cNvPr id="11279" name="Rectangle 27"/>
          <p:cNvSpPr>
            <a:spLocks noChangeArrowheads="1"/>
          </p:cNvSpPr>
          <p:nvPr/>
        </p:nvSpPr>
        <p:spPr bwMode="auto">
          <a:xfrm rot="-1361761">
            <a:off x="2195513" y="6092825"/>
            <a:ext cx="720725" cy="360363"/>
          </a:xfrm>
          <a:prstGeom prst="rect">
            <a:avLst/>
          </a:prstGeom>
          <a:solidFill>
            <a:srgbClr val="0000FF"/>
          </a:solidFill>
          <a:ln w="9525">
            <a:solidFill>
              <a:schemeClr val="tx1"/>
            </a:solidFill>
            <a:miter lim="800000"/>
            <a:headEnd/>
            <a:tailEnd/>
          </a:ln>
        </p:spPr>
        <p:txBody>
          <a:bodyPr wrap="none" anchor="ctr"/>
          <a:lstStyle/>
          <a:p>
            <a:endParaRPr lang="ru-RU">
              <a:latin typeface="Calibri" pitchFamily="34" charset="0"/>
            </a:endParaRPr>
          </a:p>
        </p:txBody>
      </p:sp>
      <p:sp>
        <p:nvSpPr>
          <p:cNvPr id="11280" name="Rectangle 28"/>
          <p:cNvSpPr>
            <a:spLocks noChangeArrowheads="1"/>
          </p:cNvSpPr>
          <p:nvPr/>
        </p:nvSpPr>
        <p:spPr bwMode="auto">
          <a:xfrm rot="-1361761">
            <a:off x="3276600" y="5445125"/>
            <a:ext cx="1441450" cy="504825"/>
          </a:xfrm>
          <a:prstGeom prst="rect">
            <a:avLst/>
          </a:prstGeom>
          <a:solidFill>
            <a:srgbClr val="0000FF"/>
          </a:solidFill>
          <a:ln w="9525">
            <a:solidFill>
              <a:schemeClr val="tx1"/>
            </a:solidFill>
            <a:miter lim="800000"/>
            <a:headEnd/>
            <a:tailEnd/>
          </a:ln>
        </p:spPr>
        <p:txBody>
          <a:bodyPr wrap="none" anchor="ctr"/>
          <a:lstStyle/>
          <a:p>
            <a:endParaRPr lang="ru-RU">
              <a:latin typeface="Calibri" pitchFamily="34" charset="0"/>
            </a:endParaRPr>
          </a:p>
        </p:txBody>
      </p:sp>
      <p:sp>
        <p:nvSpPr>
          <p:cNvPr id="11281" name="Rectangle 29"/>
          <p:cNvSpPr>
            <a:spLocks noChangeArrowheads="1"/>
          </p:cNvSpPr>
          <p:nvPr/>
        </p:nvSpPr>
        <p:spPr bwMode="auto">
          <a:xfrm rot="-5693649">
            <a:off x="6047581" y="1953420"/>
            <a:ext cx="720725" cy="360362"/>
          </a:xfrm>
          <a:prstGeom prst="rect">
            <a:avLst/>
          </a:prstGeom>
          <a:solidFill>
            <a:srgbClr val="FE0067"/>
          </a:solidFill>
          <a:ln w="9525">
            <a:solidFill>
              <a:schemeClr val="tx1"/>
            </a:solidFill>
            <a:miter lim="800000"/>
            <a:headEnd/>
            <a:tailEnd/>
          </a:ln>
        </p:spPr>
        <p:txBody>
          <a:bodyPr wrap="none" anchor="ctr"/>
          <a:lstStyle/>
          <a:p>
            <a:endParaRPr lang="ru-RU">
              <a:latin typeface="Calibri" pitchFamily="34" charset="0"/>
            </a:endParaRPr>
          </a:p>
        </p:txBody>
      </p:sp>
      <p:sp>
        <p:nvSpPr>
          <p:cNvPr id="11282" name="Text Box 30"/>
          <p:cNvSpPr txBox="1">
            <a:spLocks noChangeArrowheads="1"/>
          </p:cNvSpPr>
          <p:nvPr/>
        </p:nvSpPr>
        <p:spPr bwMode="auto">
          <a:xfrm rot="-1369196">
            <a:off x="395288" y="2852738"/>
            <a:ext cx="2239962" cy="336550"/>
          </a:xfrm>
          <a:prstGeom prst="rect">
            <a:avLst/>
          </a:prstGeom>
          <a:noFill/>
          <a:ln w="9525">
            <a:noFill/>
            <a:miter lim="800000"/>
            <a:headEnd/>
            <a:tailEnd/>
          </a:ln>
        </p:spPr>
        <p:txBody>
          <a:bodyPr>
            <a:spAutoFit/>
          </a:bodyPr>
          <a:lstStyle/>
          <a:p>
            <a:pPr>
              <a:spcBef>
                <a:spcPct val="50000"/>
              </a:spcBef>
            </a:pPr>
            <a:r>
              <a:rPr lang="ru-RU" sz="1600">
                <a:latin typeface="Calibri" pitchFamily="34" charset="0"/>
              </a:rPr>
              <a:t>Сторожевой полк</a:t>
            </a:r>
          </a:p>
        </p:txBody>
      </p:sp>
      <p:sp>
        <p:nvSpPr>
          <p:cNvPr id="11283" name="Text Box 31"/>
          <p:cNvSpPr txBox="1">
            <a:spLocks noChangeArrowheads="1"/>
          </p:cNvSpPr>
          <p:nvPr/>
        </p:nvSpPr>
        <p:spPr bwMode="auto">
          <a:xfrm rot="-1173382">
            <a:off x="2771775" y="1412875"/>
            <a:ext cx="1873250" cy="336550"/>
          </a:xfrm>
          <a:prstGeom prst="rect">
            <a:avLst/>
          </a:prstGeom>
          <a:noFill/>
          <a:ln w="9525">
            <a:noFill/>
            <a:miter lim="800000"/>
            <a:headEnd/>
            <a:tailEnd/>
          </a:ln>
        </p:spPr>
        <p:txBody>
          <a:bodyPr>
            <a:spAutoFit/>
          </a:bodyPr>
          <a:lstStyle/>
          <a:p>
            <a:pPr>
              <a:spcBef>
                <a:spcPct val="50000"/>
              </a:spcBef>
            </a:pPr>
            <a:r>
              <a:rPr lang="ru-RU" sz="1600">
                <a:latin typeface="Calibri" pitchFamily="34" charset="0"/>
              </a:rPr>
              <a:t>Передовой полк</a:t>
            </a:r>
          </a:p>
        </p:txBody>
      </p:sp>
      <p:sp>
        <p:nvSpPr>
          <p:cNvPr id="11284" name="Text Box 32"/>
          <p:cNvSpPr txBox="1">
            <a:spLocks noChangeArrowheads="1"/>
          </p:cNvSpPr>
          <p:nvPr/>
        </p:nvSpPr>
        <p:spPr bwMode="auto">
          <a:xfrm rot="-1236818">
            <a:off x="539750" y="981075"/>
            <a:ext cx="1873250" cy="366713"/>
          </a:xfrm>
          <a:prstGeom prst="rect">
            <a:avLst/>
          </a:prstGeom>
          <a:noFill/>
          <a:ln w="9525">
            <a:noFill/>
            <a:miter lim="800000"/>
            <a:headEnd/>
            <a:tailEnd/>
          </a:ln>
        </p:spPr>
        <p:txBody>
          <a:bodyPr>
            <a:spAutoFit/>
          </a:bodyPr>
          <a:lstStyle/>
          <a:p>
            <a:pPr>
              <a:spcBef>
                <a:spcPct val="50000"/>
              </a:spcBef>
            </a:pPr>
            <a:r>
              <a:rPr lang="ru-RU">
                <a:latin typeface="Calibri" pitchFamily="34" charset="0"/>
              </a:rPr>
              <a:t>Большой полк</a:t>
            </a:r>
          </a:p>
        </p:txBody>
      </p:sp>
      <p:sp>
        <p:nvSpPr>
          <p:cNvPr id="11285" name="Text Box 33"/>
          <p:cNvSpPr txBox="1">
            <a:spLocks noChangeArrowheads="1"/>
          </p:cNvSpPr>
          <p:nvPr/>
        </p:nvSpPr>
        <p:spPr bwMode="auto">
          <a:xfrm rot="-1368582">
            <a:off x="2987675" y="908050"/>
            <a:ext cx="2089150" cy="366713"/>
          </a:xfrm>
          <a:prstGeom prst="rect">
            <a:avLst/>
          </a:prstGeom>
          <a:noFill/>
          <a:ln w="9525">
            <a:noFill/>
            <a:miter lim="800000"/>
            <a:headEnd/>
            <a:tailEnd/>
          </a:ln>
        </p:spPr>
        <p:txBody>
          <a:bodyPr>
            <a:spAutoFit/>
          </a:bodyPr>
          <a:lstStyle/>
          <a:p>
            <a:pPr>
              <a:spcBef>
                <a:spcPct val="50000"/>
              </a:spcBef>
            </a:pPr>
            <a:r>
              <a:rPr lang="ru-RU">
                <a:latin typeface="Calibri" pitchFamily="34" charset="0"/>
              </a:rPr>
              <a:t>Полк левой руки</a:t>
            </a:r>
          </a:p>
        </p:txBody>
      </p:sp>
      <p:sp>
        <p:nvSpPr>
          <p:cNvPr id="11286" name="Text Box 34"/>
          <p:cNvSpPr txBox="1">
            <a:spLocks noChangeArrowheads="1"/>
          </p:cNvSpPr>
          <p:nvPr/>
        </p:nvSpPr>
        <p:spPr bwMode="auto">
          <a:xfrm rot="-1141669">
            <a:off x="0" y="2060575"/>
            <a:ext cx="2268538" cy="366713"/>
          </a:xfrm>
          <a:prstGeom prst="rect">
            <a:avLst/>
          </a:prstGeom>
          <a:noFill/>
          <a:ln w="9525">
            <a:noFill/>
            <a:miter lim="800000"/>
            <a:headEnd/>
            <a:tailEnd/>
          </a:ln>
        </p:spPr>
        <p:txBody>
          <a:bodyPr>
            <a:spAutoFit/>
          </a:bodyPr>
          <a:lstStyle/>
          <a:p>
            <a:pPr>
              <a:spcBef>
                <a:spcPct val="50000"/>
              </a:spcBef>
            </a:pPr>
            <a:r>
              <a:rPr lang="ru-RU">
                <a:latin typeface="Calibri" pitchFamily="34" charset="0"/>
              </a:rPr>
              <a:t>Полк правой руки</a:t>
            </a:r>
          </a:p>
        </p:txBody>
      </p:sp>
      <p:sp>
        <p:nvSpPr>
          <p:cNvPr id="11287" name="Text Box 35"/>
          <p:cNvSpPr txBox="1">
            <a:spLocks noChangeArrowheads="1"/>
          </p:cNvSpPr>
          <p:nvPr/>
        </p:nvSpPr>
        <p:spPr bwMode="auto">
          <a:xfrm>
            <a:off x="5867400" y="2565400"/>
            <a:ext cx="1944688" cy="366713"/>
          </a:xfrm>
          <a:prstGeom prst="rect">
            <a:avLst/>
          </a:prstGeom>
          <a:noFill/>
          <a:ln w="9525">
            <a:noFill/>
            <a:miter lim="800000"/>
            <a:headEnd/>
            <a:tailEnd/>
          </a:ln>
        </p:spPr>
        <p:txBody>
          <a:bodyPr>
            <a:spAutoFit/>
          </a:bodyPr>
          <a:lstStyle/>
          <a:p>
            <a:pPr>
              <a:spcBef>
                <a:spcPct val="50000"/>
              </a:spcBef>
            </a:pPr>
            <a:r>
              <a:rPr lang="ru-RU">
                <a:latin typeface="Calibri" pitchFamily="34" charset="0"/>
              </a:rPr>
              <a:t>Резервный полк</a:t>
            </a:r>
          </a:p>
        </p:txBody>
      </p:sp>
      <p:sp>
        <p:nvSpPr>
          <p:cNvPr id="11288" name="Text Box 36"/>
          <p:cNvSpPr txBox="1">
            <a:spLocks noChangeArrowheads="1"/>
          </p:cNvSpPr>
          <p:nvPr/>
        </p:nvSpPr>
        <p:spPr bwMode="auto">
          <a:xfrm rot="-1236703">
            <a:off x="1403350" y="5157788"/>
            <a:ext cx="1368425" cy="366712"/>
          </a:xfrm>
          <a:prstGeom prst="rect">
            <a:avLst/>
          </a:prstGeom>
          <a:noFill/>
          <a:ln w="9525">
            <a:noFill/>
            <a:miter lim="800000"/>
            <a:headEnd/>
            <a:tailEnd/>
          </a:ln>
        </p:spPr>
        <p:txBody>
          <a:bodyPr>
            <a:spAutoFit/>
          </a:bodyPr>
          <a:lstStyle/>
          <a:p>
            <a:pPr>
              <a:spcBef>
                <a:spcPct val="50000"/>
              </a:spcBef>
            </a:pPr>
            <a:r>
              <a:rPr lang="ru-RU">
                <a:latin typeface="Calibri" pitchFamily="34" charset="0"/>
              </a:rPr>
              <a:t>Конница</a:t>
            </a:r>
          </a:p>
        </p:txBody>
      </p:sp>
      <p:sp>
        <p:nvSpPr>
          <p:cNvPr id="11289" name="Text Box 37"/>
          <p:cNvSpPr txBox="1">
            <a:spLocks noChangeArrowheads="1"/>
          </p:cNvSpPr>
          <p:nvPr/>
        </p:nvSpPr>
        <p:spPr bwMode="auto">
          <a:xfrm rot="-1294485">
            <a:off x="4356100" y="4076700"/>
            <a:ext cx="1152525" cy="366713"/>
          </a:xfrm>
          <a:prstGeom prst="rect">
            <a:avLst/>
          </a:prstGeom>
          <a:noFill/>
          <a:ln w="9525">
            <a:noFill/>
            <a:miter lim="800000"/>
            <a:headEnd/>
            <a:tailEnd/>
          </a:ln>
        </p:spPr>
        <p:txBody>
          <a:bodyPr>
            <a:spAutoFit/>
          </a:bodyPr>
          <a:lstStyle/>
          <a:p>
            <a:pPr>
              <a:spcBef>
                <a:spcPct val="50000"/>
              </a:spcBef>
            </a:pPr>
            <a:r>
              <a:rPr lang="ru-RU">
                <a:latin typeface="Calibri" pitchFamily="34" charset="0"/>
              </a:rPr>
              <a:t>Конница</a:t>
            </a:r>
          </a:p>
        </p:txBody>
      </p:sp>
      <p:sp>
        <p:nvSpPr>
          <p:cNvPr id="11290" name="Text Box 38"/>
          <p:cNvSpPr txBox="1">
            <a:spLocks noChangeArrowheads="1"/>
          </p:cNvSpPr>
          <p:nvPr/>
        </p:nvSpPr>
        <p:spPr bwMode="auto">
          <a:xfrm rot="-1450681">
            <a:off x="2555875" y="4508500"/>
            <a:ext cx="2016125" cy="366713"/>
          </a:xfrm>
          <a:prstGeom prst="rect">
            <a:avLst/>
          </a:prstGeom>
          <a:noFill/>
          <a:ln w="9525">
            <a:noFill/>
            <a:miter lim="800000"/>
            <a:headEnd/>
            <a:tailEnd/>
          </a:ln>
        </p:spPr>
        <p:txBody>
          <a:bodyPr>
            <a:spAutoFit/>
          </a:bodyPr>
          <a:lstStyle/>
          <a:p>
            <a:pPr>
              <a:spcBef>
                <a:spcPct val="50000"/>
              </a:spcBef>
            </a:pPr>
            <a:r>
              <a:rPr lang="ru-RU">
                <a:latin typeface="Calibri" pitchFamily="34" charset="0"/>
              </a:rPr>
              <a:t>Главные силы</a:t>
            </a:r>
          </a:p>
        </p:txBody>
      </p:sp>
      <p:pic>
        <p:nvPicPr>
          <p:cNvPr id="11291" name="Picture 39"/>
          <p:cNvPicPr>
            <a:picLocks noChangeAspect="1" noChangeArrowheads="1"/>
          </p:cNvPicPr>
          <p:nvPr/>
        </p:nvPicPr>
        <p:blipFill>
          <a:blip r:embed="rId3"/>
          <a:srcRect/>
          <a:stretch>
            <a:fillRect/>
          </a:stretch>
        </p:blipFill>
        <p:spPr bwMode="auto">
          <a:xfrm rot="-1286864">
            <a:off x="3708400" y="6021388"/>
            <a:ext cx="1219200" cy="476250"/>
          </a:xfrm>
          <a:prstGeom prst="rect">
            <a:avLst/>
          </a:prstGeom>
          <a:noFill/>
          <a:ln w="9525">
            <a:noFill/>
            <a:miter lim="800000"/>
            <a:headEnd/>
            <a:tailEnd/>
          </a:ln>
        </p:spPr>
      </p:pic>
      <p:sp>
        <p:nvSpPr>
          <p:cNvPr id="11292" name="Text Box 40"/>
          <p:cNvSpPr txBox="1">
            <a:spLocks noChangeArrowheads="1"/>
          </p:cNvSpPr>
          <p:nvPr/>
        </p:nvSpPr>
        <p:spPr bwMode="auto">
          <a:xfrm rot="-1281324">
            <a:off x="4932363" y="5734050"/>
            <a:ext cx="2493962" cy="641350"/>
          </a:xfrm>
          <a:prstGeom prst="rect">
            <a:avLst/>
          </a:prstGeom>
          <a:noFill/>
          <a:ln w="9525">
            <a:noFill/>
            <a:miter lim="800000"/>
            <a:headEnd/>
            <a:tailEnd/>
          </a:ln>
        </p:spPr>
        <p:txBody>
          <a:bodyPr>
            <a:spAutoFit/>
          </a:bodyPr>
          <a:lstStyle/>
          <a:p>
            <a:pPr>
              <a:spcBef>
                <a:spcPct val="50000"/>
              </a:spcBef>
            </a:pPr>
            <a:r>
              <a:rPr lang="ru-RU">
                <a:latin typeface="Calibri" pitchFamily="34" charset="0"/>
              </a:rPr>
              <a:t>Тяжёловооруженная генуэзская пехота</a:t>
            </a:r>
          </a:p>
        </p:txBody>
      </p:sp>
      <p:pic>
        <p:nvPicPr>
          <p:cNvPr id="11293" name="Picture 41"/>
          <p:cNvPicPr>
            <a:picLocks noChangeAspect="1" noChangeArrowheads="1"/>
          </p:cNvPicPr>
          <p:nvPr/>
        </p:nvPicPr>
        <p:blipFill>
          <a:blip r:embed="rId2"/>
          <a:srcRect/>
          <a:stretch>
            <a:fillRect/>
          </a:stretch>
        </p:blipFill>
        <p:spPr bwMode="auto">
          <a:xfrm>
            <a:off x="7164388" y="2060575"/>
            <a:ext cx="314325" cy="495300"/>
          </a:xfrm>
          <a:prstGeom prst="rect">
            <a:avLst/>
          </a:prstGeom>
          <a:noFill/>
          <a:ln w="9525">
            <a:noFill/>
            <a:miter lim="800000"/>
            <a:headEnd/>
            <a:tailEnd/>
          </a:ln>
        </p:spPr>
      </p:pic>
      <p:pic>
        <p:nvPicPr>
          <p:cNvPr id="11294" name="Picture 42"/>
          <p:cNvPicPr>
            <a:picLocks noChangeAspect="1" noChangeArrowheads="1"/>
          </p:cNvPicPr>
          <p:nvPr/>
        </p:nvPicPr>
        <p:blipFill>
          <a:blip r:embed="rId2"/>
          <a:srcRect/>
          <a:stretch>
            <a:fillRect/>
          </a:stretch>
        </p:blipFill>
        <p:spPr bwMode="auto">
          <a:xfrm>
            <a:off x="5795963" y="1989138"/>
            <a:ext cx="314325" cy="495300"/>
          </a:xfrm>
          <a:prstGeom prst="rect">
            <a:avLst/>
          </a:prstGeom>
          <a:noFill/>
          <a:ln w="9525">
            <a:noFill/>
            <a:miter lim="800000"/>
            <a:headEnd/>
            <a:tailEnd/>
          </a:ln>
        </p:spPr>
      </p:pic>
      <p:pic>
        <p:nvPicPr>
          <p:cNvPr id="11295" name="Picture 43"/>
          <p:cNvPicPr>
            <a:picLocks noChangeAspect="1" noChangeArrowheads="1"/>
          </p:cNvPicPr>
          <p:nvPr/>
        </p:nvPicPr>
        <p:blipFill>
          <a:blip r:embed="rId2"/>
          <a:srcRect/>
          <a:stretch>
            <a:fillRect/>
          </a:stretch>
        </p:blipFill>
        <p:spPr bwMode="auto">
          <a:xfrm>
            <a:off x="8027988" y="1916113"/>
            <a:ext cx="314325" cy="495300"/>
          </a:xfrm>
          <a:prstGeom prst="rect">
            <a:avLst/>
          </a:prstGeom>
          <a:noFill/>
          <a:ln w="9525">
            <a:noFill/>
            <a:miter lim="800000"/>
            <a:headEnd/>
            <a:tailEnd/>
          </a:ln>
        </p:spPr>
      </p:pic>
      <p:pic>
        <p:nvPicPr>
          <p:cNvPr id="11296" name="Picture 44"/>
          <p:cNvPicPr>
            <a:picLocks noChangeAspect="1" noChangeArrowheads="1"/>
          </p:cNvPicPr>
          <p:nvPr/>
        </p:nvPicPr>
        <p:blipFill>
          <a:blip r:embed="rId2"/>
          <a:srcRect/>
          <a:stretch>
            <a:fillRect/>
          </a:stretch>
        </p:blipFill>
        <p:spPr bwMode="auto">
          <a:xfrm>
            <a:off x="6659563" y="1844675"/>
            <a:ext cx="314325" cy="495300"/>
          </a:xfrm>
          <a:prstGeom prst="rect">
            <a:avLst/>
          </a:prstGeom>
          <a:noFill/>
          <a:ln w="9525">
            <a:noFill/>
            <a:miter lim="800000"/>
            <a:headEnd/>
            <a:tailEnd/>
          </a:ln>
        </p:spPr>
      </p:pic>
      <p:pic>
        <p:nvPicPr>
          <p:cNvPr id="11297" name="Picture 45"/>
          <p:cNvPicPr>
            <a:picLocks noChangeAspect="1" noChangeArrowheads="1"/>
          </p:cNvPicPr>
          <p:nvPr/>
        </p:nvPicPr>
        <p:blipFill>
          <a:blip r:embed="rId2"/>
          <a:srcRect/>
          <a:stretch>
            <a:fillRect/>
          </a:stretch>
        </p:blipFill>
        <p:spPr bwMode="auto">
          <a:xfrm>
            <a:off x="7524750" y="1412875"/>
            <a:ext cx="314325" cy="495300"/>
          </a:xfrm>
          <a:prstGeom prst="rect">
            <a:avLst/>
          </a:prstGeom>
          <a:noFill/>
          <a:ln w="9525">
            <a:noFill/>
            <a:miter lim="800000"/>
            <a:headEnd/>
            <a:tailEnd/>
          </a:ln>
        </p:spPr>
      </p:pic>
      <p:pic>
        <p:nvPicPr>
          <p:cNvPr id="11298" name="Picture 46"/>
          <p:cNvPicPr>
            <a:picLocks noChangeAspect="1" noChangeArrowheads="1"/>
          </p:cNvPicPr>
          <p:nvPr/>
        </p:nvPicPr>
        <p:blipFill>
          <a:blip r:embed="rId2"/>
          <a:srcRect/>
          <a:stretch>
            <a:fillRect/>
          </a:stretch>
        </p:blipFill>
        <p:spPr bwMode="auto">
          <a:xfrm>
            <a:off x="8172450" y="2636838"/>
            <a:ext cx="314325" cy="495300"/>
          </a:xfrm>
          <a:prstGeom prst="rect">
            <a:avLst/>
          </a:prstGeom>
          <a:noFill/>
          <a:ln w="9525">
            <a:noFill/>
            <a:miter lim="800000"/>
            <a:headEnd/>
            <a:tailEnd/>
          </a:ln>
        </p:spPr>
      </p:pic>
      <p:pic>
        <p:nvPicPr>
          <p:cNvPr id="11299" name="Picture 47"/>
          <p:cNvPicPr>
            <a:picLocks noChangeAspect="1" noChangeArrowheads="1"/>
          </p:cNvPicPr>
          <p:nvPr/>
        </p:nvPicPr>
        <p:blipFill>
          <a:blip r:embed="rId2"/>
          <a:srcRect/>
          <a:stretch>
            <a:fillRect/>
          </a:stretch>
        </p:blipFill>
        <p:spPr bwMode="auto">
          <a:xfrm>
            <a:off x="7669213" y="2133600"/>
            <a:ext cx="314325" cy="495300"/>
          </a:xfrm>
          <a:prstGeom prst="rect">
            <a:avLst/>
          </a:prstGeom>
          <a:noFill/>
          <a:ln w="9525">
            <a:noFill/>
            <a:miter lim="800000"/>
            <a:headEnd/>
            <a:tailEnd/>
          </a:ln>
        </p:spPr>
      </p:pic>
      <p:pic>
        <p:nvPicPr>
          <p:cNvPr id="11300" name="Picture 48"/>
          <p:cNvPicPr>
            <a:picLocks noChangeAspect="1" noChangeArrowheads="1"/>
          </p:cNvPicPr>
          <p:nvPr/>
        </p:nvPicPr>
        <p:blipFill>
          <a:blip r:embed="rId2"/>
          <a:srcRect/>
          <a:stretch>
            <a:fillRect/>
          </a:stretch>
        </p:blipFill>
        <p:spPr bwMode="auto">
          <a:xfrm>
            <a:off x="8101013" y="1268413"/>
            <a:ext cx="314325" cy="495300"/>
          </a:xfrm>
          <a:prstGeom prst="rect">
            <a:avLst/>
          </a:prstGeom>
          <a:noFill/>
          <a:ln w="9525">
            <a:noFill/>
            <a:miter lim="800000"/>
            <a:headEnd/>
            <a:tailEnd/>
          </a:ln>
        </p:spPr>
      </p:pic>
      <p:sp>
        <p:nvSpPr>
          <p:cNvPr id="9265" name="AutoShape 49"/>
          <p:cNvSpPr>
            <a:spLocks noChangeArrowheads="1"/>
          </p:cNvSpPr>
          <p:nvPr/>
        </p:nvSpPr>
        <p:spPr bwMode="auto">
          <a:xfrm>
            <a:off x="2627313" y="2852738"/>
            <a:ext cx="431800" cy="288925"/>
          </a:xfrm>
          <a:prstGeom prst="star4">
            <a:avLst>
              <a:gd name="adj" fmla="val 12500"/>
            </a:avLst>
          </a:prstGeom>
          <a:solidFill>
            <a:srgbClr val="FE0067"/>
          </a:solidFill>
          <a:ln w="9525">
            <a:solidFill>
              <a:schemeClr val="tx1"/>
            </a:solidFill>
            <a:miter lim="800000"/>
            <a:headEnd/>
            <a:tailEnd/>
          </a:ln>
        </p:spPr>
        <p:txBody>
          <a:bodyPr wrap="none" anchor="ctr"/>
          <a:lstStyle/>
          <a:p>
            <a:endParaRPr lang="ru-RU">
              <a:latin typeface="Calibri" pitchFamily="34" charset="0"/>
            </a:endParaRPr>
          </a:p>
        </p:txBody>
      </p:sp>
      <p:sp>
        <p:nvSpPr>
          <p:cNvPr id="9266" name="AutoShape 50"/>
          <p:cNvSpPr>
            <a:spLocks noChangeArrowheads="1"/>
          </p:cNvSpPr>
          <p:nvPr/>
        </p:nvSpPr>
        <p:spPr bwMode="auto">
          <a:xfrm>
            <a:off x="3132138" y="4221163"/>
            <a:ext cx="431800" cy="288925"/>
          </a:xfrm>
          <a:prstGeom prst="star4">
            <a:avLst>
              <a:gd name="adj" fmla="val 12500"/>
            </a:avLst>
          </a:prstGeom>
          <a:solidFill>
            <a:srgbClr val="0000FF"/>
          </a:solidFill>
          <a:ln w="9525">
            <a:solidFill>
              <a:schemeClr val="tx1"/>
            </a:solidFill>
            <a:miter lim="800000"/>
            <a:headEnd/>
            <a:tailEnd/>
          </a:ln>
        </p:spPr>
        <p:txBody>
          <a:bodyPr wrap="none" anchor="ctr"/>
          <a:lstStyle/>
          <a:p>
            <a:endParaRPr lang="ru-RU">
              <a:latin typeface="Calibri" pitchFamily="34" charset="0"/>
            </a:endParaRPr>
          </a:p>
        </p:txBody>
      </p:sp>
      <p:sp>
        <p:nvSpPr>
          <p:cNvPr id="11303" name="Text Box 51"/>
          <p:cNvSpPr txBox="1">
            <a:spLocks noChangeArrowheads="1"/>
          </p:cNvSpPr>
          <p:nvPr/>
        </p:nvSpPr>
        <p:spPr bwMode="auto">
          <a:xfrm rot="-1076462">
            <a:off x="3059113" y="2492375"/>
            <a:ext cx="1296987" cy="366713"/>
          </a:xfrm>
          <a:prstGeom prst="rect">
            <a:avLst/>
          </a:prstGeom>
          <a:noFill/>
          <a:ln w="9525">
            <a:noFill/>
            <a:miter lim="800000"/>
            <a:headEnd/>
            <a:tailEnd/>
          </a:ln>
        </p:spPr>
        <p:txBody>
          <a:bodyPr>
            <a:spAutoFit/>
          </a:bodyPr>
          <a:lstStyle/>
          <a:p>
            <a:pPr>
              <a:spcBef>
                <a:spcPct val="50000"/>
              </a:spcBef>
            </a:pPr>
            <a:r>
              <a:rPr lang="ru-RU">
                <a:latin typeface="Calibri" pitchFamily="34" charset="0"/>
              </a:rPr>
              <a:t>Пересвет</a:t>
            </a:r>
          </a:p>
        </p:txBody>
      </p:sp>
      <p:sp>
        <p:nvSpPr>
          <p:cNvPr id="11304" name="Text Box 52"/>
          <p:cNvSpPr txBox="1">
            <a:spLocks noChangeArrowheads="1"/>
          </p:cNvSpPr>
          <p:nvPr/>
        </p:nvSpPr>
        <p:spPr bwMode="auto">
          <a:xfrm rot="-1076462">
            <a:off x="3563938" y="3860800"/>
            <a:ext cx="1223962" cy="366713"/>
          </a:xfrm>
          <a:prstGeom prst="rect">
            <a:avLst/>
          </a:prstGeom>
          <a:noFill/>
          <a:ln w="9525">
            <a:noFill/>
            <a:miter lim="800000"/>
            <a:headEnd/>
            <a:tailEnd/>
          </a:ln>
        </p:spPr>
        <p:txBody>
          <a:bodyPr>
            <a:spAutoFit/>
          </a:bodyPr>
          <a:lstStyle/>
          <a:p>
            <a:pPr>
              <a:spcBef>
                <a:spcPct val="50000"/>
              </a:spcBef>
            </a:pPr>
            <a:r>
              <a:rPr lang="ru-RU">
                <a:latin typeface="Calibri" pitchFamily="34" charset="0"/>
              </a:rPr>
              <a:t>Челубей</a:t>
            </a:r>
          </a:p>
        </p:txBody>
      </p:sp>
      <p:sp>
        <p:nvSpPr>
          <p:cNvPr id="9269" name="AutoShape 53"/>
          <p:cNvSpPr>
            <a:spLocks noChangeArrowheads="1"/>
          </p:cNvSpPr>
          <p:nvPr/>
        </p:nvSpPr>
        <p:spPr bwMode="auto">
          <a:xfrm>
            <a:off x="3276600" y="3357563"/>
            <a:ext cx="287338" cy="431800"/>
          </a:xfrm>
          <a:prstGeom prst="irregularSeal1">
            <a:avLst/>
          </a:prstGeom>
          <a:solidFill>
            <a:srgbClr val="FE0067"/>
          </a:solidFill>
          <a:ln w="9525">
            <a:solidFill>
              <a:schemeClr val="tx1"/>
            </a:solidFill>
            <a:miter lim="800000"/>
            <a:headEnd/>
            <a:tailEnd/>
          </a:ln>
        </p:spPr>
        <p:txBody>
          <a:bodyPr wrap="none" anchor="ctr"/>
          <a:lstStyle/>
          <a:p>
            <a:endParaRPr lang="ru-RU">
              <a:latin typeface="Calibri" pitchFamily="34" charset="0"/>
            </a:endParaRPr>
          </a:p>
        </p:txBody>
      </p:sp>
      <p:sp>
        <p:nvSpPr>
          <p:cNvPr id="11306" name="Rectangle 54"/>
          <p:cNvSpPr>
            <a:spLocks noChangeArrowheads="1"/>
          </p:cNvSpPr>
          <p:nvPr/>
        </p:nvSpPr>
        <p:spPr bwMode="auto">
          <a:xfrm rot="-1361761">
            <a:off x="827088" y="476250"/>
            <a:ext cx="720725" cy="360363"/>
          </a:xfrm>
          <a:prstGeom prst="rect">
            <a:avLst/>
          </a:prstGeom>
          <a:solidFill>
            <a:srgbClr val="FE0067"/>
          </a:solidFill>
          <a:ln w="9525">
            <a:solidFill>
              <a:schemeClr val="tx1"/>
            </a:solidFill>
            <a:miter lim="800000"/>
            <a:headEnd/>
            <a:tailEnd/>
          </a:ln>
        </p:spPr>
        <p:txBody>
          <a:bodyPr wrap="none" anchor="ctr"/>
          <a:lstStyle/>
          <a:p>
            <a:endParaRPr lang="ru-RU">
              <a:latin typeface="Calibri" pitchFamily="34" charset="0"/>
            </a:endParaRPr>
          </a:p>
        </p:txBody>
      </p:sp>
      <p:sp>
        <p:nvSpPr>
          <p:cNvPr id="11307" name="Text Box 55"/>
          <p:cNvSpPr txBox="1">
            <a:spLocks noChangeArrowheads="1"/>
          </p:cNvSpPr>
          <p:nvPr/>
        </p:nvSpPr>
        <p:spPr bwMode="auto">
          <a:xfrm rot="-1656446">
            <a:off x="1547813" y="260350"/>
            <a:ext cx="1008062" cy="366713"/>
          </a:xfrm>
          <a:prstGeom prst="rect">
            <a:avLst/>
          </a:prstGeom>
          <a:noFill/>
          <a:ln w="9525">
            <a:noFill/>
            <a:miter lim="800000"/>
            <a:headEnd/>
            <a:tailEnd/>
          </a:ln>
        </p:spPr>
        <p:txBody>
          <a:bodyPr>
            <a:spAutoFit/>
          </a:bodyPr>
          <a:lstStyle/>
          <a:p>
            <a:pPr>
              <a:spcBef>
                <a:spcPct val="50000"/>
              </a:spcBef>
            </a:pPr>
            <a:r>
              <a:rPr lang="ru-RU">
                <a:latin typeface="Calibri" pitchFamily="34" charset="0"/>
              </a:rPr>
              <a:t>резерв</a:t>
            </a:r>
          </a:p>
        </p:txBody>
      </p:sp>
      <p:sp>
        <p:nvSpPr>
          <p:cNvPr id="11308" name="AutoShape 56"/>
          <p:cNvSpPr>
            <a:spLocks noChangeArrowheads="1"/>
          </p:cNvSpPr>
          <p:nvPr/>
        </p:nvSpPr>
        <p:spPr bwMode="auto">
          <a:xfrm rot="5039052">
            <a:off x="7462838" y="5930900"/>
            <a:ext cx="504825" cy="682625"/>
          </a:xfrm>
          <a:prstGeom prst="moon">
            <a:avLst>
              <a:gd name="adj" fmla="val 50000"/>
            </a:avLst>
          </a:prstGeom>
          <a:solidFill>
            <a:srgbClr val="0000FF"/>
          </a:solidFill>
          <a:ln w="9525">
            <a:solidFill>
              <a:schemeClr val="tx1"/>
            </a:solidFill>
            <a:miter lim="800000"/>
            <a:headEnd/>
            <a:tailEnd/>
          </a:ln>
        </p:spPr>
        <p:txBody>
          <a:bodyPr wrap="none" anchor="ctr"/>
          <a:lstStyle/>
          <a:p>
            <a:endParaRPr lang="ru-RU">
              <a:latin typeface="Calibri" pitchFamily="34" charset="0"/>
            </a:endParaRPr>
          </a:p>
        </p:txBody>
      </p:sp>
      <p:sp>
        <p:nvSpPr>
          <p:cNvPr id="11309" name="AutoShape 57"/>
          <p:cNvSpPr>
            <a:spLocks noChangeArrowheads="1"/>
          </p:cNvSpPr>
          <p:nvPr/>
        </p:nvSpPr>
        <p:spPr bwMode="auto">
          <a:xfrm flipH="1" flipV="1">
            <a:off x="7667625" y="5589588"/>
            <a:ext cx="684213" cy="431800"/>
          </a:xfrm>
          <a:prstGeom prst="triangle">
            <a:avLst>
              <a:gd name="adj" fmla="val 100000"/>
            </a:avLst>
          </a:prstGeom>
          <a:solidFill>
            <a:srgbClr val="0000FF"/>
          </a:solidFill>
          <a:ln w="9525">
            <a:solidFill>
              <a:schemeClr val="tx1"/>
            </a:solidFill>
            <a:miter lim="800000"/>
            <a:headEnd/>
            <a:tailEnd/>
          </a:ln>
        </p:spPr>
        <p:txBody>
          <a:bodyPr wrap="none" anchor="ctr"/>
          <a:lstStyle/>
          <a:p>
            <a:endParaRPr lang="ru-RU">
              <a:latin typeface="Calibri" pitchFamily="34" charset="0"/>
            </a:endParaRPr>
          </a:p>
        </p:txBody>
      </p:sp>
      <p:sp>
        <p:nvSpPr>
          <p:cNvPr id="11310" name="Rectangle 58"/>
          <p:cNvSpPr>
            <a:spLocks noChangeArrowheads="1"/>
          </p:cNvSpPr>
          <p:nvPr/>
        </p:nvSpPr>
        <p:spPr bwMode="auto">
          <a:xfrm>
            <a:off x="7956550" y="5876925"/>
            <a:ext cx="912813" cy="366713"/>
          </a:xfrm>
          <a:prstGeom prst="rect">
            <a:avLst/>
          </a:prstGeom>
          <a:noFill/>
          <a:ln w="9525">
            <a:noFill/>
            <a:miter lim="800000"/>
            <a:headEnd/>
            <a:tailEnd/>
          </a:ln>
        </p:spPr>
        <p:txBody>
          <a:bodyPr wrap="none">
            <a:spAutoFit/>
          </a:bodyPr>
          <a:lstStyle/>
          <a:p>
            <a:pPr>
              <a:spcBef>
                <a:spcPct val="50000"/>
              </a:spcBef>
            </a:pPr>
            <a:r>
              <a:rPr lang="ru-RU">
                <a:latin typeface="Calibri" pitchFamily="34" charset="0"/>
              </a:rPr>
              <a:t>Мамай</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5E-6 -8.83033E-7 L 0.03159 0.10472 " pathEditMode="relative" rAng="0" ptsTypes="AA">
                                      <p:cBhvr>
                                        <p:cTn id="6" dur="2000" fill="hold"/>
                                        <p:tgtEl>
                                          <p:spTgt spid="9265"/>
                                        </p:tgtEl>
                                        <p:attrNameLst>
                                          <p:attrName>ppt_x</p:attrName>
                                          <p:attrName>ppt_y</p:attrName>
                                        </p:attrNameLst>
                                      </p:cBhvr>
                                      <p:rCtr x="0" y="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4.16667E-6 3.37957E-6 L -0.02362 -0.09432 " pathEditMode="relative" rAng="0" ptsTypes="AA">
                                      <p:cBhvr>
                                        <p:cTn id="10" dur="2000" fill="hold"/>
                                        <p:tgtEl>
                                          <p:spTgt spid="9266"/>
                                        </p:tgtEl>
                                        <p:attrNameLst>
                                          <p:attrName>ppt_x</p:attrName>
                                          <p:attrName>ppt_y</p:attrName>
                                        </p:attrNameLst>
                                      </p:cBhvr>
                                      <p:rCtr x="0" y="0"/>
                                    </p:animMotion>
                                  </p:childTnLst>
                                </p:cTn>
                              </p:par>
                            </p:childTnLst>
                          </p:cTn>
                        </p:par>
                      </p:childTnLst>
                    </p:cTn>
                  </p:par>
                  <p:par>
                    <p:cTn id="11" fill="hold">
                      <p:stCondLst>
                        <p:cond delay="indefinite"/>
                      </p:stCondLst>
                      <p:childTnLst>
                        <p:par>
                          <p:cTn id="12" fill="hold">
                            <p:stCondLst>
                              <p:cond delay="0"/>
                            </p:stCondLst>
                            <p:childTnLst>
                              <p:par>
                                <p:cTn id="13" presetID="14" presetClass="emph" presetSubtype="0" fill="hold" grpId="0" nodeType="clickEffect">
                                  <p:stCondLst>
                                    <p:cond delay="0"/>
                                  </p:stCondLst>
                                  <p:childTnLst>
                                    <p:animClr clrSpc="rgb" dir="cw">
                                      <p:cBhvr override="childStyle">
                                        <p:cTn id="14" dur="1900" fill="hold">
                                          <p:stCondLst>
                                            <p:cond delay="100"/>
                                          </p:stCondLst>
                                        </p:cTn>
                                        <p:tgtEl>
                                          <p:spTgt spid="9269"/>
                                        </p:tgtEl>
                                        <p:attrNameLst>
                                          <p:attrName>style.color</p:attrName>
                                        </p:attrNameLst>
                                      </p:cBhvr>
                                      <p:to>
                                        <a:schemeClr val="accent2"/>
                                      </p:to>
                                    </p:animClr>
                                    <p:animClr clrSpc="rgb" dir="cw">
                                      <p:cBhvr>
                                        <p:cTn id="15" dur="1900" fill="hold">
                                          <p:stCondLst>
                                            <p:cond delay="100"/>
                                          </p:stCondLst>
                                        </p:cTn>
                                        <p:tgtEl>
                                          <p:spTgt spid="9269"/>
                                        </p:tgtEl>
                                        <p:attrNameLst>
                                          <p:attrName>fillColor</p:attrName>
                                        </p:attrNameLst>
                                      </p:cBhvr>
                                      <p:to>
                                        <a:schemeClr val="accent2"/>
                                      </p:to>
                                    </p:animClr>
                                    <p:set>
                                      <p:cBhvr>
                                        <p:cTn id="16" dur="1900" fill="hold">
                                          <p:stCondLst>
                                            <p:cond delay="100"/>
                                          </p:stCondLst>
                                        </p:cTn>
                                        <p:tgtEl>
                                          <p:spTgt spid="9269"/>
                                        </p:tgtEl>
                                        <p:attrNameLst>
                                          <p:attrName>fill.type</p:attrName>
                                        </p:attrNameLst>
                                      </p:cBhvr>
                                      <p:to>
                                        <p:strVal val="solid"/>
                                      </p:to>
                                    </p:set>
                                    <p:set>
                                      <p:cBhvr>
                                        <p:cTn id="17" dur="1900" fill="hold">
                                          <p:stCondLst>
                                            <p:cond delay="100"/>
                                          </p:stCondLst>
                                        </p:cTn>
                                        <p:tgtEl>
                                          <p:spTgt spid="9269"/>
                                        </p:tgtEl>
                                        <p:attrNameLst>
                                          <p:attrName>fill.on</p:attrName>
                                        </p:attrNameLst>
                                      </p:cBhvr>
                                      <p:to>
                                        <p:strVal val="true"/>
                                      </p:to>
                                    </p:set>
                                    <p:animScale>
                                      <p:cBhvr>
                                        <p:cTn id="18" dur="200" fill="hold">
                                          <p:stCondLst>
                                            <p:cond delay="0"/>
                                          </p:stCondLst>
                                        </p:cTn>
                                        <p:tgtEl>
                                          <p:spTgt spid="9269"/>
                                        </p:tgtEl>
                                      </p:cBhvr>
                                      <p:from x="100000" y="100000"/>
                                      <p:to x="100000" y="5000"/>
                                    </p:animScale>
                                    <p:animScale>
                                      <p:cBhvr>
                                        <p:cTn id="19" dur="200" fill="hold">
                                          <p:stCondLst>
                                            <p:cond delay="200"/>
                                          </p:stCondLst>
                                        </p:cTn>
                                        <p:tgtEl>
                                          <p:spTgt spid="9269"/>
                                        </p:tgtEl>
                                      </p:cBhvr>
                                      <p:from x="100000" y="5000"/>
                                      <p:to x="120000" y="150000"/>
                                    </p:animScale>
                                    <p:animScale>
                                      <p:cBhvr>
                                        <p:cTn id="20" dur="600" fill="hold">
                                          <p:stCondLst>
                                            <p:cond delay="1400"/>
                                          </p:stCondLst>
                                        </p:cTn>
                                        <p:tgtEl>
                                          <p:spTgt spid="9269"/>
                                        </p:tgtEl>
                                      </p:cBhvr>
                                      <p:to x="120000" y="150000"/>
                                    </p:animScale>
                                  </p:childTnLst>
                                </p:cTn>
                              </p:par>
                            </p:childTnLst>
                          </p:cTn>
                        </p:par>
                      </p:childTnLst>
                    </p:cTn>
                  </p:par>
                  <p:par>
                    <p:cTn id="21" fill="hold">
                      <p:stCondLst>
                        <p:cond delay="indefinite"/>
                      </p:stCondLst>
                      <p:childTnLst>
                        <p:par>
                          <p:cTn id="22" fill="hold">
                            <p:stCondLst>
                              <p:cond delay="0"/>
                            </p:stCondLst>
                            <p:childTnLst>
                              <p:par>
                                <p:cTn id="23" presetID="35" presetClass="emph" presetSubtype="0" fill="hold" grpId="1" nodeType="clickEffect">
                                  <p:stCondLst>
                                    <p:cond delay="0"/>
                                  </p:stCondLst>
                                  <p:childTnLst>
                                    <p:anim calcmode="discrete" valueType="str">
                                      <p:cBhvr>
                                        <p:cTn id="24" dur="1000" fill="hold"/>
                                        <p:tgtEl>
                                          <p:spTgt spid="926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65" grpId="0" animBg="1"/>
      <p:bldP spid="9266" grpId="0" animBg="1"/>
      <p:bldP spid="9269" grpId="0" animBg="1"/>
      <p:bldP spid="926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p:txBody>
          <a:bodyPr/>
          <a:lstStyle/>
          <a:p>
            <a:pPr eaLnBrk="1" hangingPunct="1"/>
            <a:r>
              <a:rPr lang="ru-RU" sz="3200" smtClean="0"/>
              <a:t>Начало битвы.</a:t>
            </a:r>
            <a:br>
              <a:rPr lang="ru-RU" sz="3200" smtClean="0"/>
            </a:br>
            <a:r>
              <a:rPr lang="ru-RU" sz="3200" smtClean="0"/>
              <a:t>Поединок  Александра Пересвета и Челубея</a:t>
            </a:r>
          </a:p>
        </p:txBody>
      </p:sp>
      <p:pic>
        <p:nvPicPr>
          <p:cNvPr id="6146" name="Picture 2"/>
          <p:cNvPicPr>
            <a:picLocks noChangeAspect="1" noChangeArrowheads="1"/>
          </p:cNvPicPr>
          <p:nvPr/>
        </p:nvPicPr>
        <p:blipFill>
          <a:blip r:embed="rId2" cstate="email"/>
          <a:srcRect/>
          <a:stretch>
            <a:fillRect/>
          </a:stretch>
        </p:blipFill>
        <p:spPr bwMode="auto">
          <a:xfrm>
            <a:off x="571472" y="1428736"/>
            <a:ext cx="8274628" cy="492922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5795963" y="1341438"/>
            <a:ext cx="314325" cy="495300"/>
          </a:xfrm>
          <a:prstGeom prst="rect">
            <a:avLst/>
          </a:prstGeom>
          <a:noFill/>
          <a:ln w="9525">
            <a:noFill/>
            <a:miter lim="800000"/>
            <a:headEnd/>
            <a:tailEnd/>
          </a:ln>
        </p:spPr>
      </p:pic>
      <p:pic>
        <p:nvPicPr>
          <p:cNvPr id="13315" name="Picture 3"/>
          <p:cNvPicPr>
            <a:picLocks noChangeAspect="1" noChangeArrowheads="1"/>
          </p:cNvPicPr>
          <p:nvPr/>
        </p:nvPicPr>
        <p:blipFill>
          <a:blip r:embed="rId2"/>
          <a:srcRect/>
          <a:stretch>
            <a:fillRect/>
          </a:stretch>
        </p:blipFill>
        <p:spPr bwMode="auto">
          <a:xfrm>
            <a:off x="6443663" y="1196975"/>
            <a:ext cx="314325" cy="495300"/>
          </a:xfrm>
          <a:prstGeom prst="rect">
            <a:avLst/>
          </a:prstGeom>
          <a:noFill/>
          <a:ln w="9525">
            <a:noFill/>
            <a:miter lim="800000"/>
            <a:headEnd/>
            <a:tailEnd/>
          </a:ln>
        </p:spPr>
      </p:pic>
      <p:pic>
        <p:nvPicPr>
          <p:cNvPr id="13316" name="Picture 4"/>
          <p:cNvPicPr>
            <a:picLocks noChangeAspect="1" noChangeArrowheads="1"/>
          </p:cNvPicPr>
          <p:nvPr/>
        </p:nvPicPr>
        <p:blipFill>
          <a:blip r:embed="rId2"/>
          <a:srcRect/>
          <a:stretch>
            <a:fillRect/>
          </a:stretch>
        </p:blipFill>
        <p:spPr bwMode="auto">
          <a:xfrm>
            <a:off x="7019925" y="1484313"/>
            <a:ext cx="314325" cy="495300"/>
          </a:xfrm>
          <a:prstGeom prst="rect">
            <a:avLst/>
          </a:prstGeom>
          <a:noFill/>
          <a:ln w="9525">
            <a:noFill/>
            <a:miter lim="800000"/>
            <a:headEnd/>
            <a:tailEnd/>
          </a:ln>
        </p:spPr>
      </p:pic>
      <p:sp>
        <p:nvSpPr>
          <p:cNvPr id="13317" name="Text Box 5"/>
          <p:cNvSpPr txBox="1">
            <a:spLocks noChangeArrowheads="1"/>
          </p:cNvSpPr>
          <p:nvPr/>
        </p:nvSpPr>
        <p:spPr bwMode="auto">
          <a:xfrm>
            <a:off x="6443663" y="333375"/>
            <a:ext cx="2413000" cy="779463"/>
          </a:xfrm>
          <a:prstGeom prst="rect">
            <a:avLst/>
          </a:prstGeom>
          <a:noFill/>
          <a:ln w="9525">
            <a:noFill/>
            <a:miter lim="800000"/>
            <a:headEnd/>
            <a:tailEnd/>
          </a:ln>
        </p:spPr>
        <p:txBody>
          <a:bodyPr>
            <a:spAutoFit/>
          </a:bodyPr>
          <a:lstStyle/>
          <a:p>
            <a:pPr>
              <a:spcBef>
                <a:spcPct val="50000"/>
              </a:spcBef>
            </a:pPr>
            <a:r>
              <a:rPr lang="ru-RU" b="1">
                <a:latin typeface="Times New Roman" pitchFamily="18" charset="0"/>
                <a:cs typeface="Times New Roman" pitchFamily="18" charset="0"/>
              </a:rPr>
              <a:t>Куликовская битва</a:t>
            </a:r>
          </a:p>
          <a:p>
            <a:pPr>
              <a:spcBef>
                <a:spcPct val="50000"/>
              </a:spcBef>
            </a:pPr>
            <a:r>
              <a:rPr lang="ru-RU" b="1">
                <a:latin typeface="Times New Roman" pitchFamily="18" charset="0"/>
                <a:cs typeface="Times New Roman" pitchFamily="18" charset="0"/>
              </a:rPr>
              <a:t>8 сентября 1380 г.</a:t>
            </a:r>
          </a:p>
        </p:txBody>
      </p:sp>
      <p:sp>
        <p:nvSpPr>
          <p:cNvPr id="13318" name="Rectangle 6"/>
          <p:cNvSpPr>
            <a:spLocks noChangeArrowheads="1"/>
          </p:cNvSpPr>
          <p:nvPr/>
        </p:nvSpPr>
        <p:spPr bwMode="auto">
          <a:xfrm rot="-1361761">
            <a:off x="250825" y="1773238"/>
            <a:ext cx="720725" cy="360362"/>
          </a:xfrm>
          <a:prstGeom prst="rect">
            <a:avLst/>
          </a:prstGeom>
          <a:solidFill>
            <a:srgbClr val="FE0067"/>
          </a:solidFill>
          <a:ln w="9525">
            <a:solidFill>
              <a:schemeClr val="tx1"/>
            </a:solidFill>
            <a:miter lim="800000"/>
            <a:headEnd/>
            <a:tailEnd/>
          </a:ln>
        </p:spPr>
        <p:txBody>
          <a:bodyPr wrap="none" anchor="ctr"/>
          <a:lstStyle/>
          <a:p>
            <a:endParaRPr lang="ru-RU">
              <a:latin typeface="Calibri" pitchFamily="34" charset="0"/>
            </a:endParaRPr>
          </a:p>
        </p:txBody>
      </p:sp>
      <p:sp>
        <p:nvSpPr>
          <p:cNvPr id="13319" name="Rectangle 7"/>
          <p:cNvSpPr>
            <a:spLocks noChangeArrowheads="1"/>
          </p:cNvSpPr>
          <p:nvPr/>
        </p:nvSpPr>
        <p:spPr bwMode="auto">
          <a:xfrm rot="-1361761">
            <a:off x="2987675" y="692150"/>
            <a:ext cx="720725" cy="360363"/>
          </a:xfrm>
          <a:prstGeom prst="rect">
            <a:avLst/>
          </a:prstGeom>
          <a:solidFill>
            <a:srgbClr val="FE0067"/>
          </a:solidFill>
          <a:ln w="9525">
            <a:solidFill>
              <a:schemeClr val="tx1"/>
            </a:solidFill>
            <a:miter lim="800000"/>
            <a:headEnd/>
            <a:tailEnd/>
          </a:ln>
        </p:spPr>
        <p:txBody>
          <a:bodyPr wrap="none" anchor="ctr"/>
          <a:lstStyle/>
          <a:p>
            <a:endParaRPr lang="ru-RU">
              <a:latin typeface="Calibri" pitchFamily="34" charset="0"/>
            </a:endParaRPr>
          </a:p>
        </p:txBody>
      </p:sp>
      <p:sp>
        <p:nvSpPr>
          <p:cNvPr id="13320" name="Rectangle 8"/>
          <p:cNvSpPr>
            <a:spLocks noChangeArrowheads="1"/>
          </p:cNvSpPr>
          <p:nvPr/>
        </p:nvSpPr>
        <p:spPr bwMode="auto">
          <a:xfrm rot="-1361761">
            <a:off x="1258888" y="1125538"/>
            <a:ext cx="1441450" cy="504825"/>
          </a:xfrm>
          <a:prstGeom prst="rect">
            <a:avLst/>
          </a:prstGeom>
          <a:solidFill>
            <a:srgbClr val="FE0067"/>
          </a:solidFill>
          <a:ln w="9525">
            <a:solidFill>
              <a:schemeClr val="tx1"/>
            </a:solidFill>
            <a:miter lim="800000"/>
            <a:headEnd/>
            <a:tailEnd/>
          </a:ln>
        </p:spPr>
        <p:txBody>
          <a:bodyPr wrap="none" anchor="ctr"/>
          <a:lstStyle/>
          <a:p>
            <a:endParaRPr lang="ru-RU">
              <a:latin typeface="Calibri" pitchFamily="34" charset="0"/>
            </a:endParaRPr>
          </a:p>
        </p:txBody>
      </p:sp>
      <p:sp>
        <p:nvSpPr>
          <p:cNvPr id="13321" name="Rectangle 9"/>
          <p:cNvSpPr>
            <a:spLocks noChangeArrowheads="1"/>
          </p:cNvSpPr>
          <p:nvPr/>
        </p:nvSpPr>
        <p:spPr bwMode="auto">
          <a:xfrm rot="-1361761">
            <a:off x="1979613" y="1916113"/>
            <a:ext cx="720725" cy="360362"/>
          </a:xfrm>
          <a:prstGeom prst="rect">
            <a:avLst/>
          </a:prstGeom>
          <a:solidFill>
            <a:srgbClr val="FE0067"/>
          </a:solidFill>
          <a:ln w="9525">
            <a:solidFill>
              <a:schemeClr val="tx1"/>
            </a:solidFill>
            <a:miter lim="800000"/>
            <a:headEnd/>
            <a:tailEnd/>
          </a:ln>
        </p:spPr>
        <p:txBody>
          <a:bodyPr wrap="none" anchor="ctr"/>
          <a:lstStyle/>
          <a:p>
            <a:endParaRPr lang="ru-RU">
              <a:latin typeface="Calibri" pitchFamily="34" charset="0"/>
            </a:endParaRPr>
          </a:p>
        </p:txBody>
      </p:sp>
      <p:sp>
        <p:nvSpPr>
          <p:cNvPr id="13322" name="Rectangle 10"/>
          <p:cNvSpPr>
            <a:spLocks noChangeArrowheads="1"/>
          </p:cNvSpPr>
          <p:nvPr/>
        </p:nvSpPr>
        <p:spPr bwMode="auto">
          <a:xfrm rot="-1361761">
            <a:off x="2195513" y="2349500"/>
            <a:ext cx="720725" cy="360363"/>
          </a:xfrm>
          <a:prstGeom prst="rect">
            <a:avLst/>
          </a:prstGeom>
          <a:solidFill>
            <a:srgbClr val="FE0067"/>
          </a:solidFill>
          <a:ln w="9525">
            <a:solidFill>
              <a:schemeClr val="tx1"/>
            </a:solidFill>
            <a:miter lim="800000"/>
            <a:headEnd/>
            <a:tailEnd/>
          </a:ln>
        </p:spPr>
        <p:txBody>
          <a:bodyPr wrap="none" anchor="ctr"/>
          <a:lstStyle/>
          <a:p>
            <a:endParaRPr lang="ru-RU">
              <a:latin typeface="Calibri" pitchFamily="34" charset="0"/>
            </a:endParaRPr>
          </a:p>
        </p:txBody>
      </p:sp>
      <p:sp>
        <p:nvSpPr>
          <p:cNvPr id="13323" name="Rectangle 11"/>
          <p:cNvSpPr>
            <a:spLocks noChangeArrowheads="1"/>
          </p:cNvSpPr>
          <p:nvPr/>
        </p:nvSpPr>
        <p:spPr bwMode="auto">
          <a:xfrm rot="-1361761">
            <a:off x="2987675" y="4868863"/>
            <a:ext cx="1441450" cy="504825"/>
          </a:xfrm>
          <a:prstGeom prst="rect">
            <a:avLst/>
          </a:prstGeom>
          <a:solidFill>
            <a:srgbClr val="0000FF"/>
          </a:solidFill>
          <a:ln w="9525">
            <a:solidFill>
              <a:schemeClr val="tx1"/>
            </a:solidFill>
            <a:miter lim="800000"/>
            <a:headEnd/>
            <a:tailEnd/>
          </a:ln>
        </p:spPr>
        <p:txBody>
          <a:bodyPr wrap="none" anchor="ctr"/>
          <a:lstStyle/>
          <a:p>
            <a:endParaRPr lang="ru-RU">
              <a:latin typeface="Calibri" pitchFamily="34" charset="0"/>
            </a:endParaRPr>
          </a:p>
        </p:txBody>
      </p:sp>
      <p:sp>
        <p:nvSpPr>
          <p:cNvPr id="13324" name="Rectangle 12"/>
          <p:cNvSpPr>
            <a:spLocks noChangeArrowheads="1"/>
          </p:cNvSpPr>
          <p:nvPr/>
        </p:nvSpPr>
        <p:spPr bwMode="auto">
          <a:xfrm rot="-1361761">
            <a:off x="1908175" y="5516563"/>
            <a:ext cx="720725" cy="360362"/>
          </a:xfrm>
          <a:prstGeom prst="rect">
            <a:avLst/>
          </a:prstGeom>
          <a:solidFill>
            <a:srgbClr val="0000FF"/>
          </a:solidFill>
          <a:ln w="9525">
            <a:solidFill>
              <a:schemeClr val="tx1"/>
            </a:solidFill>
            <a:miter lim="800000"/>
            <a:headEnd/>
            <a:tailEnd/>
          </a:ln>
        </p:spPr>
        <p:txBody>
          <a:bodyPr wrap="none" anchor="ctr"/>
          <a:lstStyle/>
          <a:p>
            <a:endParaRPr lang="ru-RU">
              <a:latin typeface="Calibri" pitchFamily="34" charset="0"/>
            </a:endParaRPr>
          </a:p>
        </p:txBody>
      </p:sp>
      <p:sp>
        <p:nvSpPr>
          <p:cNvPr id="13325" name="Rectangle 13"/>
          <p:cNvSpPr>
            <a:spLocks noChangeArrowheads="1"/>
          </p:cNvSpPr>
          <p:nvPr/>
        </p:nvSpPr>
        <p:spPr bwMode="auto">
          <a:xfrm rot="-1361761">
            <a:off x="4716463" y="4437063"/>
            <a:ext cx="720725" cy="360362"/>
          </a:xfrm>
          <a:prstGeom prst="rect">
            <a:avLst/>
          </a:prstGeom>
          <a:solidFill>
            <a:srgbClr val="0000FF"/>
          </a:solidFill>
          <a:ln w="9525">
            <a:solidFill>
              <a:schemeClr val="tx1"/>
            </a:solidFill>
            <a:miter lim="800000"/>
            <a:headEnd/>
            <a:tailEnd/>
          </a:ln>
        </p:spPr>
        <p:txBody>
          <a:bodyPr wrap="none" anchor="ctr"/>
          <a:lstStyle/>
          <a:p>
            <a:endParaRPr lang="ru-RU">
              <a:latin typeface="Calibri" pitchFamily="34" charset="0"/>
            </a:endParaRPr>
          </a:p>
        </p:txBody>
      </p:sp>
      <p:sp>
        <p:nvSpPr>
          <p:cNvPr id="13326" name="Rectangle 14"/>
          <p:cNvSpPr>
            <a:spLocks noChangeArrowheads="1"/>
          </p:cNvSpPr>
          <p:nvPr/>
        </p:nvSpPr>
        <p:spPr bwMode="auto">
          <a:xfrm rot="-1361761">
            <a:off x="5076825" y="5013325"/>
            <a:ext cx="720725" cy="360363"/>
          </a:xfrm>
          <a:prstGeom prst="rect">
            <a:avLst/>
          </a:prstGeom>
          <a:solidFill>
            <a:srgbClr val="0000FF"/>
          </a:solidFill>
          <a:ln w="9525">
            <a:solidFill>
              <a:schemeClr val="tx1"/>
            </a:solidFill>
            <a:miter lim="800000"/>
            <a:headEnd/>
            <a:tailEnd/>
          </a:ln>
        </p:spPr>
        <p:txBody>
          <a:bodyPr wrap="none" anchor="ctr"/>
          <a:lstStyle/>
          <a:p>
            <a:endParaRPr lang="ru-RU">
              <a:latin typeface="Calibri" pitchFamily="34" charset="0"/>
            </a:endParaRPr>
          </a:p>
        </p:txBody>
      </p:sp>
      <p:sp>
        <p:nvSpPr>
          <p:cNvPr id="13327" name="Rectangle 15"/>
          <p:cNvSpPr>
            <a:spLocks noChangeArrowheads="1"/>
          </p:cNvSpPr>
          <p:nvPr/>
        </p:nvSpPr>
        <p:spPr bwMode="auto">
          <a:xfrm rot="-1361761">
            <a:off x="2195513" y="6092825"/>
            <a:ext cx="720725" cy="360363"/>
          </a:xfrm>
          <a:prstGeom prst="rect">
            <a:avLst/>
          </a:prstGeom>
          <a:solidFill>
            <a:srgbClr val="0000FF"/>
          </a:solidFill>
          <a:ln w="9525">
            <a:solidFill>
              <a:schemeClr val="tx1"/>
            </a:solidFill>
            <a:miter lim="800000"/>
            <a:headEnd/>
            <a:tailEnd/>
          </a:ln>
        </p:spPr>
        <p:txBody>
          <a:bodyPr wrap="none" anchor="ctr"/>
          <a:lstStyle/>
          <a:p>
            <a:endParaRPr lang="ru-RU">
              <a:latin typeface="Calibri" pitchFamily="34" charset="0"/>
            </a:endParaRPr>
          </a:p>
        </p:txBody>
      </p:sp>
      <p:sp>
        <p:nvSpPr>
          <p:cNvPr id="13328" name="Rectangle 16"/>
          <p:cNvSpPr>
            <a:spLocks noChangeArrowheads="1"/>
          </p:cNvSpPr>
          <p:nvPr/>
        </p:nvSpPr>
        <p:spPr bwMode="auto">
          <a:xfrm rot="-1361761">
            <a:off x="3276600" y="5445125"/>
            <a:ext cx="1441450" cy="504825"/>
          </a:xfrm>
          <a:prstGeom prst="rect">
            <a:avLst/>
          </a:prstGeom>
          <a:solidFill>
            <a:srgbClr val="0000FF"/>
          </a:solidFill>
          <a:ln w="9525">
            <a:solidFill>
              <a:schemeClr val="tx1"/>
            </a:solidFill>
            <a:miter lim="800000"/>
            <a:headEnd/>
            <a:tailEnd/>
          </a:ln>
        </p:spPr>
        <p:txBody>
          <a:bodyPr wrap="none" anchor="ctr"/>
          <a:lstStyle/>
          <a:p>
            <a:endParaRPr lang="ru-RU">
              <a:latin typeface="Calibri" pitchFamily="34" charset="0"/>
            </a:endParaRPr>
          </a:p>
        </p:txBody>
      </p:sp>
      <p:sp>
        <p:nvSpPr>
          <p:cNvPr id="13329" name="Rectangle 17"/>
          <p:cNvSpPr>
            <a:spLocks noChangeArrowheads="1"/>
          </p:cNvSpPr>
          <p:nvPr/>
        </p:nvSpPr>
        <p:spPr bwMode="auto">
          <a:xfrm rot="-5693649">
            <a:off x="6047581" y="1953420"/>
            <a:ext cx="720725" cy="360362"/>
          </a:xfrm>
          <a:prstGeom prst="rect">
            <a:avLst/>
          </a:prstGeom>
          <a:solidFill>
            <a:srgbClr val="FE0067"/>
          </a:solidFill>
          <a:ln w="9525">
            <a:solidFill>
              <a:schemeClr val="tx1"/>
            </a:solidFill>
            <a:miter lim="800000"/>
            <a:headEnd/>
            <a:tailEnd/>
          </a:ln>
        </p:spPr>
        <p:txBody>
          <a:bodyPr wrap="none" anchor="ctr"/>
          <a:lstStyle/>
          <a:p>
            <a:endParaRPr lang="ru-RU">
              <a:latin typeface="Calibri" pitchFamily="34" charset="0"/>
            </a:endParaRPr>
          </a:p>
        </p:txBody>
      </p:sp>
      <p:sp>
        <p:nvSpPr>
          <p:cNvPr id="13330" name="Text Box 18"/>
          <p:cNvSpPr txBox="1">
            <a:spLocks noChangeArrowheads="1"/>
          </p:cNvSpPr>
          <p:nvPr/>
        </p:nvSpPr>
        <p:spPr bwMode="auto">
          <a:xfrm rot="-1369196">
            <a:off x="395288" y="2852738"/>
            <a:ext cx="2239962" cy="336550"/>
          </a:xfrm>
          <a:prstGeom prst="rect">
            <a:avLst/>
          </a:prstGeom>
          <a:noFill/>
          <a:ln w="9525">
            <a:noFill/>
            <a:miter lim="800000"/>
            <a:headEnd/>
            <a:tailEnd/>
          </a:ln>
        </p:spPr>
        <p:txBody>
          <a:bodyPr>
            <a:spAutoFit/>
          </a:bodyPr>
          <a:lstStyle/>
          <a:p>
            <a:pPr>
              <a:spcBef>
                <a:spcPct val="50000"/>
              </a:spcBef>
            </a:pPr>
            <a:r>
              <a:rPr lang="ru-RU" sz="1600">
                <a:latin typeface="Calibri" pitchFamily="34" charset="0"/>
              </a:rPr>
              <a:t>Сторожевой полк</a:t>
            </a:r>
          </a:p>
        </p:txBody>
      </p:sp>
      <p:sp>
        <p:nvSpPr>
          <p:cNvPr id="13331" name="Text Box 19"/>
          <p:cNvSpPr txBox="1">
            <a:spLocks noChangeArrowheads="1"/>
          </p:cNvSpPr>
          <p:nvPr/>
        </p:nvSpPr>
        <p:spPr bwMode="auto">
          <a:xfrm rot="-1173382">
            <a:off x="2771775" y="1412875"/>
            <a:ext cx="1873250" cy="336550"/>
          </a:xfrm>
          <a:prstGeom prst="rect">
            <a:avLst/>
          </a:prstGeom>
          <a:noFill/>
          <a:ln w="9525">
            <a:noFill/>
            <a:miter lim="800000"/>
            <a:headEnd/>
            <a:tailEnd/>
          </a:ln>
        </p:spPr>
        <p:txBody>
          <a:bodyPr>
            <a:spAutoFit/>
          </a:bodyPr>
          <a:lstStyle/>
          <a:p>
            <a:pPr>
              <a:spcBef>
                <a:spcPct val="50000"/>
              </a:spcBef>
            </a:pPr>
            <a:r>
              <a:rPr lang="ru-RU" sz="1600">
                <a:latin typeface="Calibri" pitchFamily="34" charset="0"/>
              </a:rPr>
              <a:t>Передовой полк</a:t>
            </a:r>
          </a:p>
        </p:txBody>
      </p:sp>
      <p:sp>
        <p:nvSpPr>
          <p:cNvPr id="13332" name="Text Box 20"/>
          <p:cNvSpPr txBox="1">
            <a:spLocks noChangeArrowheads="1"/>
          </p:cNvSpPr>
          <p:nvPr/>
        </p:nvSpPr>
        <p:spPr bwMode="auto">
          <a:xfrm rot="-1236818">
            <a:off x="468313" y="836613"/>
            <a:ext cx="1873250" cy="366712"/>
          </a:xfrm>
          <a:prstGeom prst="rect">
            <a:avLst/>
          </a:prstGeom>
          <a:noFill/>
          <a:ln w="9525">
            <a:noFill/>
            <a:miter lim="800000"/>
            <a:headEnd/>
            <a:tailEnd/>
          </a:ln>
        </p:spPr>
        <p:txBody>
          <a:bodyPr>
            <a:spAutoFit/>
          </a:bodyPr>
          <a:lstStyle/>
          <a:p>
            <a:pPr>
              <a:spcBef>
                <a:spcPct val="50000"/>
              </a:spcBef>
            </a:pPr>
            <a:r>
              <a:rPr lang="ru-RU">
                <a:latin typeface="Calibri" pitchFamily="34" charset="0"/>
              </a:rPr>
              <a:t>Большой полк</a:t>
            </a:r>
          </a:p>
        </p:txBody>
      </p:sp>
      <p:sp>
        <p:nvSpPr>
          <p:cNvPr id="13333" name="Text Box 21"/>
          <p:cNvSpPr txBox="1">
            <a:spLocks noChangeArrowheads="1"/>
          </p:cNvSpPr>
          <p:nvPr/>
        </p:nvSpPr>
        <p:spPr bwMode="auto">
          <a:xfrm rot="-1368582">
            <a:off x="2987675" y="908050"/>
            <a:ext cx="2089150" cy="366713"/>
          </a:xfrm>
          <a:prstGeom prst="rect">
            <a:avLst/>
          </a:prstGeom>
          <a:noFill/>
          <a:ln w="9525">
            <a:noFill/>
            <a:miter lim="800000"/>
            <a:headEnd/>
            <a:tailEnd/>
          </a:ln>
        </p:spPr>
        <p:txBody>
          <a:bodyPr>
            <a:spAutoFit/>
          </a:bodyPr>
          <a:lstStyle/>
          <a:p>
            <a:pPr>
              <a:spcBef>
                <a:spcPct val="50000"/>
              </a:spcBef>
            </a:pPr>
            <a:r>
              <a:rPr lang="ru-RU">
                <a:latin typeface="Calibri" pitchFamily="34" charset="0"/>
              </a:rPr>
              <a:t>Полк левой руки</a:t>
            </a:r>
          </a:p>
        </p:txBody>
      </p:sp>
      <p:sp>
        <p:nvSpPr>
          <p:cNvPr id="13334" name="Text Box 22"/>
          <p:cNvSpPr txBox="1">
            <a:spLocks noChangeArrowheads="1"/>
          </p:cNvSpPr>
          <p:nvPr/>
        </p:nvSpPr>
        <p:spPr bwMode="auto">
          <a:xfrm rot="-1141669">
            <a:off x="0" y="2060575"/>
            <a:ext cx="2268538" cy="366713"/>
          </a:xfrm>
          <a:prstGeom prst="rect">
            <a:avLst/>
          </a:prstGeom>
          <a:noFill/>
          <a:ln w="9525">
            <a:noFill/>
            <a:miter lim="800000"/>
            <a:headEnd/>
            <a:tailEnd/>
          </a:ln>
        </p:spPr>
        <p:txBody>
          <a:bodyPr>
            <a:spAutoFit/>
          </a:bodyPr>
          <a:lstStyle/>
          <a:p>
            <a:pPr>
              <a:spcBef>
                <a:spcPct val="50000"/>
              </a:spcBef>
            </a:pPr>
            <a:r>
              <a:rPr lang="ru-RU">
                <a:latin typeface="Calibri" pitchFamily="34" charset="0"/>
              </a:rPr>
              <a:t>Полк правой руки</a:t>
            </a:r>
          </a:p>
        </p:txBody>
      </p:sp>
      <p:sp>
        <p:nvSpPr>
          <p:cNvPr id="13335" name="Text Box 23"/>
          <p:cNvSpPr txBox="1">
            <a:spLocks noChangeArrowheads="1"/>
          </p:cNvSpPr>
          <p:nvPr/>
        </p:nvSpPr>
        <p:spPr bwMode="auto">
          <a:xfrm>
            <a:off x="5867400" y="2565400"/>
            <a:ext cx="1944688" cy="366713"/>
          </a:xfrm>
          <a:prstGeom prst="rect">
            <a:avLst/>
          </a:prstGeom>
          <a:noFill/>
          <a:ln w="9525">
            <a:noFill/>
            <a:miter lim="800000"/>
            <a:headEnd/>
            <a:tailEnd/>
          </a:ln>
        </p:spPr>
        <p:txBody>
          <a:bodyPr>
            <a:spAutoFit/>
          </a:bodyPr>
          <a:lstStyle/>
          <a:p>
            <a:pPr>
              <a:spcBef>
                <a:spcPct val="50000"/>
              </a:spcBef>
            </a:pPr>
            <a:r>
              <a:rPr lang="ru-RU">
                <a:latin typeface="Calibri" pitchFamily="34" charset="0"/>
              </a:rPr>
              <a:t>Резервный полк</a:t>
            </a:r>
          </a:p>
        </p:txBody>
      </p:sp>
      <p:sp>
        <p:nvSpPr>
          <p:cNvPr id="13336" name="Text Box 24"/>
          <p:cNvSpPr txBox="1">
            <a:spLocks noChangeArrowheads="1"/>
          </p:cNvSpPr>
          <p:nvPr/>
        </p:nvSpPr>
        <p:spPr bwMode="auto">
          <a:xfrm rot="-1236703">
            <a:off x="1403350" y="5157788"/>
            <a:ext cx="1368425" cy="366712"/>
          </a:xfrm>
          <a:prstGeom prst="rect">
            <a:avLst/>
          </a:prstGeom>
          <a:noFill/>
          <a:ln w="9525">
            <a:noFill/>
            <a:miter lim="800000"/>
            <a:headEnd/>
            <a:tailEnd/>
          </a:ln>
        </p:spPr>
        <p:txBody>
          <a:bodyPr>
            <a:spAutoFit/>
          </a:bodyPr>
          <a:lstStyle/>
          <a:p>
            <a:pPr>
              <a:spcBef>
                <a:spcPct val="50000"/>
              </a:spcBef>
            </a:pPr>
            <a:r>
              <a:rPr lang="ru-RU">
                <a:latin typeface="Calibri" pitchFamily="34" charset="0"/>
              </a:rPr>
              <a:t>Конница</a:t>
            </a:r>
          </a:p>
        </p:txBody>
      </p:sp>
      <p:sp>
        <p:nvSpPr>
          <p:cNvPr id="13337" name="Text Box 25"/>
          <p:cNvSpPr txBox="1">
            <a:spLocks noChangeArrowheads="1"/>
          </p:cNvSpPr>
          <p:nvPr/>
        </p:nvSpPr>
        <p:spPr bwMode="auto">
          <a:xfrm rot="-1294485">
            <a:off x="4356100" y="4076700"/>
            <a:ext cx="1152525" cy="366713"/>
          </a:xfrm>
          <a:prstGeom prst="rect">
            <a:avLst/>
          </a:prstGeom>
          <a:noFill/>
          <a:ln w="9525">
            <a:noFill/>
            <a:miter lim="800000"/>
            <a:headEnd/>
            <a:tailEnd/>
          </a:ln>
        </p:spPr>
        <p:txBody>
          <a:bodyPr>
            <a:spAutoFit/>
          </a:bodyPr>
          <a:lstStyle/>
          <a:p>
            <a:pPr>
              <a:spcBef>
                <a:spcPct val="50000"/>
              </a:spcBef>
            </a:pPr>
            <a:r>
              <a:rPr lang="ru-RU">
                <a:latin typeface="Calibri" pitchFamily="34" charset="0"/>
              </a:rPr>
              <a:t>Конница</a:t>
            </a:r>
          </a:p>
        </p:txBody>
      </p:sp>
      <p:sp>
        <p:nvSpPr>
          <p:cNvPr id="13338" name="Text Box 26"/>
          <p:cNvSpPr txBox="1">
            <a:spLocks noChangeArrowheads="1"/>
          </p:cNvSpPr>
          <p:nvPr/>
        </p:nvSpPr>
        <p:spPr bwMode="auto">
          <a:xfrm rot="-1450681">
            <a:off x="2555875" y="4508500"/>
            <a:ext cx="2016125" cy="366713"/>
          </a:xfrm>
          <a:prstGeom prst="rect">
            <a:avLst/>
          </a:prstGeom>
          <a:noFill/>
          <a:ln w="9525">
            <a:noFill/>
            <a:miter lim="800000"/>
            <a:headEnd/>
            <a:tailEnd/>
          </a:ln>
        </p:spPr>
        <p:txBody>
          <a:bodyPr>
            <a:spAutoFit/>
          </a:bodyPr>
          <a:lstStyle/>
          <a:p>
            <a:pPr>
              <a:spcBef>
                <a:spcPct val="50000"/>
              </a:spcBef>
            </a:pPr>
            <a:r>
              <a:rPr lang="ru-RU">
                <a:latin typeface="Calibri" pitchFamily="34" charset="0"/>
              </a:rPr>
              <a:t>Главные силы</a:t>
            </a:r>
          </a:p>
        </p:txBody>
      </p:sp>
      <p:pic>
        <p:nvPicPr>
          <p:cNvPr id="13339" name="Picture 27"/>
          <p:cNvPicPr>
            <a:picLocks noChangeAspect="1" noChangeArrowheads="1"/>
          </p:cNvPicPr>
          <p:nvPr/>
        </p:nvPicPr>
        <p:blipFill>
          <a:blip r:embed="rId3"/>
          <a:srcRect/>
          <a:stretch>
            <a:fillRect/>
          </a:stretch>
        </p:blipFill>
        <p:spPr bwMode="auto">
          <a:xfrm rot="-1286864">
            <a:off x="3708400" y="6021388"/>
            <a:ext cx="1219200" cy="476250"/>
          </a:xfrm>
          <a:prstGeom prst="rect">
            <a:avLst/>
          </a:prstGeom>
          <a:noFill/>
          <a:ln w="9525">
            <a:noFill/>
            <a:miter lim="800000"/>
            <a:headEnd/>
            <a:tailEnd/>
          </a:ln>
        </p:spPr>
      </p:pic>
      <p:sp>
        <p:nvSpPr>
          <p:cNvPr id="13340" name="Text Box 28"/>
          <p:cNvSpPr txBox="1">
            <a:spLocks noChangeArrowheads="1"/>
          </p:cNvSpPr>
          <p:nvPr/>
        </p:nvSpPr>
        <p:spPr bwMode="auto">
          <a:xfrm rot="-1281324">
            <a:off x="4932363" y="5734050"/>
            <a:ext cx="2493962" cy="641350"/>
          </a:xfrm>
          <a:prstGeom prst="rect">
            <a:avLst/>
          </a:prstGeom>
          <a:noFill/>
          <a:ln w="9525">
            <a:noFill/>
            <a:miter lim="800000"/>
            <a:headEnd/>
            <a:tailEnd/>
          </a:ln>
        </p:spPr>
        <p:txBody>
          <a:bodyPr>
            <a:spAutoFit/>
          </a:bodyPr>
          <a:lstStyle/>
          <a:p>
            <a:pPr>
              <a:spcBef>
                <a:spcPct val="50000"/>
              </a:spcBef>
            </a:pPr>
            <a:r>
              <a:rPr lang="ru-RU">
                <a:latin typeface="Calibri" pitchFamily="34" charset="0"/>
              </a:rPr>
              <a:t>Тяжёловооруженная генуэзская пехота</a:t>
            </a:r>
          </a:p>
        </p:txBody>
      </p:sp>
      <p:pic>
        <p:nvPicPr>
          <p:cNvPr id="13341" name="Picture 29"/>
          <p:cNvPicPr>
            <a:picLocks noChangeAspect="1" noChangeArrowheads="1"/>
          </p:cNvPicPr>
          <p:nvPr/>
        </p:nvPicPr>
        <p:blipFill>
          <a:blip r:embed="rId2"/>
          <a:srcRect/>
          <a:stretch>
            <a:fillRect/>
          </a:stretch>
        </p:blipFill>
        <p:spPr bwMode="auto">
          <a:xfrm>
            <a:off x="7164388" y="2060575"/>
            <a:ext cx="314325" cy="495300"/>
          </a:xfrm>
          <a:prstGeom prst="rect">
            <a:avLst/>
          </a:prstGeom>
          <a:noFill/>
          <a:ln w="9525">
            <a:noFill/>
            <a:miter lim="800000"/>
            <a:headEnd/>
            <a:tailEnd/>
          </a:ln>
        </p:spPr>
      </p:pic>
      <p:pic>
        <p:nvPicPr>
          <p:cNvPr id="13342" name="Picture 30"/>
          <p:cNvPicPr>
            <a:picLocks noChangeAspect="1" noChangeArrowheads="1"/>
          </p:cNvPicPr>
          <p:nvPr/>
        </p:nvPicPr>
        <p:blipFill>
          <a:blip r:embed="rId2"/>
          <a:srcRect/>
          <a:stretch>
            <a:fillRect/>
          </a:stretch>
        </p:blipFill>
        <p:spPr bwMode="auto">
          <a:xfrm>
            <a:off x="5795963" y="1989138"/>
            <a:ext cx="314325" cy="495300"/>
          </a:xfrm>
          <a:prstGeom prst="rect">
            <a:avLst/>
          </a:prstGeom>
          <a:noFill/>
          <a:ln w="9525">
            <a:noFill/>
            <a:miter lim="800000"/>
            <a:headEnd/>
            <a:tailEnd/>
          </a:ln>
        </p:spPr>
      </p:pic>
      <p:pic>
        <p:nvPicPr>
          <p:cNvPr id="13343" name="Picture 31"/>
          <p:cNvPicPr>
            <a:picLocks noChangeAspect="1" noChangeArrowheads="1"/>
          </p:cNvPicPr>
          <p:nvPr/>
        </p:nvPicPr>
        <p:blipFill>
          <a:blip r:embed="rId2"/>
          <a:srcRect/>
          <a:stretch>
            <a:fillRect/>
          </a:stretch>
        </p:blipFill>
        <p:spPr bwMode="auto">
          <a:xfrm>
            <a:off x="8027988" y="1916113"/>
            <a:ext cx="314325" cy="495300"/>
          </a:xfrm>
          <a:prstGeom prst="rect">
            <a:avLst/>
          </a:prstGeom>
          <a:noFill/>
          <a:ln w="9525">
            <a:noFill/>
            <a:miter lim="800000"/>
            <a:headEnd/>
            <a:tailEnd/>
          </a:ln>
        </p:spPr>
      </p:pic>
      <p:pic>
        <p:nvPicPr>
          <p:cNvPr id="13344" name="Picture 32"/>
          <p:cNvPicPr>
            <a:picLocks noChangeAspect="1" noChangeArrowheads="1"/>
          </p:cNvPicPr>
          <p:nvPr/>
        </p:nvPicPr>
        <p:blipFill>
          <a:blip r:embed="rId2"/>
          <a:srcRect/>
          <a:stretch>
            <a:fillRect/>
          </a:stretch>
        </p:blipFill>
        <p:spPr bwMode="auto">
          <a:xfrm>
            <a:off x="6659563" y="1844675"/>
            <a:ext cx="314325" cy="495300"/>
          </a:xfrm>
          <a:prstGeom prst="rect">
            <a:avLst/>
          </a:prstGeom>
          <a:noFill/>
          <a:ln w="9525">
            <a:noFill/>
            <a:miter lim="800000"/>
            <a:headEnd/>
            <a:tailEnd/>
          </a:ln>
        </p:spPr>
      </p:pic>
      <p:pic>
        <p:nvPicPr>
          <p:cNvPr id="13345" name="Picture 33"/>
          <p:cNvPicPr>
            <a:picLocks noChangeAspect="1" noChangeArrowheads="1"/>
          </p:cNvPicPr>
          <p:nvPr/>
        </p:nvPicPr>
        <p:blipFill>
          <a:blip r:embed="rId2"/>
          <a:srcRect/>
          <a:stretch>
            <a:fillRect/>
          </a:stretch>
        </p:blipFill>
        <p:spPr bwMode="auto">
          <a:xfrm>
            <a:off x="7524750" y="1412875"/>
            <a:ext cx="314325" cy="495300"/>
          </a:xfrm>
          <a:prstGeom prst="rect">
            <a:avLst/>
          </a:prstGeom>
          <a:noFill/>
          <a:ln w="9525">
            <a:noFill/>
            <a:miter lim="800000"/>
            <a:headEnd/>
            <a:tailEnd/>
          </a:ln>
        </p:spPr>
      </p:pic>
      <p:pic>
        <p:nvPicPr>
          <p:cNvPr id="13346" name="Picture 34"/>
          <p:cNvPicPr>
            <a:picLocks noChangeAspect="1" noChangeArrowheads="1"/>
          </p:cNvPicPr>
          <p:nvPr/>
        </p:nvPicPr>
        <p:blipFill>
          <a:blip r:embed="rId2"/>
          <a:srcRect/>
          <a:stretch>
            <a:fillRect/>
          </a:stretch>
        </p:blipFill>
        <p:spPr bwMode="auto">
          <a:xfrm>
            <a:off x="8172450" y="2636838"/>
            <a:ext cx="314325" cy="495300"/>
          </a:xfrm>
          <a:prstGeom prst="rect">
            <a:avLst/>
          </a:prstGeom>
          <a:noFill/>
          <a:ln w="9525">
            <a:noFill/>
            <a:miter lim="800000"/>
            <a:headEnd/>
            <a:tailEnd/>
          </a:ln>
        </p:spPr>
      </p:pic>
      <p:pic>
        <p:nvPicPr>
          <p:cNvPr id="13347" name="Picture 35"/>
          <p:cNvPicPr>
            <a:picLocks noChangeAspect="1" noChangeArrowheads="1"/>
          </p:cNvPicPr>
          <p:nvPr/>
        </p:nvPicPr>
        <p:blipFill>
          <a:blip r:embed="rId2"/>
          <a:srcRect/>
          <a:stretch>
            <a:fillRect/>
          </a:stretch>
        </p:blipFill>
        <p:spPr bwMode="auto">
          <a:xfrm>
            <a:off x="7669213" y="2133600"/>
            <a:ext cx="314325" cy="495300"/>
          </a:xfrm>
          <a:prstGeom prst="rect">
            <a:avLst/>
          </a:prstGeom>
          <a:noFill/>
          <a:ln w="9525">
            <a:noFill/>
            <a:miter lim="800000"/>
            <a:headEnd/>
            <a:tailEnd/>
          </a:ln>
        </p:spPr>
      </p:pic>
      <p:pic>
        <p:nvPicPr>
          <p:cNvPr id="13348" name="Picture 36"/>
          <p:cNvPicPr>
            <a:picLocks noChangeAspect="1" noChangeArrowheads="1"/>
          </p:cNvPicPr>
          <p:nvPr/>
        </p:nvPicPr>
        <p:blipFill>
          <a:blip r:embed="rId2"/>
          <a:srcRect/>
          <a:stretch>
            <a:fillRect/>
          </a:stretch>
        </p:blipFill>
        <p:spPr bwMode="auto">
          <a:xfrm>
            <a:off x="8101013" y="1268413"/>
            <a:ext cx="314325" cy="495300"/>
          </a:xfrm>
          <a:prstGeom prst="rect">
            <a:avLst/>
          </a:prstGeom>
          <a:noFill/>
          <a:ln w="9525">
            <a:noFill/>
            <a:miter lim="800000"/>
            <a:headEnd/>
            <a:tailEnd/>
          </a:ln>
        </p:spPr>
      </p:pic>
      <p:sp>
        <p:nvSpPr>
          <p:cNvPr id="13349" name="Text Box 39"/>
          <p:cNvSpPr txBox="1">
            <a:spLocks noChangeArrowheads="1"/>
          </p:cNvSpPr>
          <p:nvPr/>
        </p:nvSpPr>
        <p:spPr bwMode="auto">
          <a:xfrm rot="-1076462">
            <a:off x="3059113" y="2492375"/>
            <a:ext cx="1296987" cy="366713"/>
          </a:xfrm>
          <a:prstGeom prst="rect">
            <a:avLst/>
          </a:prstGeom>
          <a:noFill/>
          <a:ln w="9525">
            <a:noFill/>
            <a:miter lim="800000"/>
            <a:headEnd/>
            <a:tailEnd/>
          </a:ln>
        </p:spPr>
        <p:txBody>
          <a:bodyPr>
            <a:spAutoFit/>
          </a:bodyPr>
          <a:lstStyle/>
          <a:p>
            <a:pPr>
              <a:spcBef>
                <a:spcPct val="50000"/>
              </a:spcBef>
            </a:pPr>
            <a:endParaRPr lang="ru-RU">
              <a:latin typeface="Calibri" pitchFamily="34" charset="0"/>
            </a:endParaRPr>
          </a:p>
        </p:txBody>
      </p:sp>
      <p:sp>
        <p:nvSpPr>
          <p:cNvPr id="13350" name="Rectangle 42"/>
          <p:cNvSpPr>
            <a:spLocks noChangeArrowheads="1"/>
          </p:cNvSpPr>
          <p:nvPr/>
        </p:nvSpPr>
        <p:spPr bwMode="auto">
          <a:xfrm rot="-1361761">
            <a:off x="755650" y="476250"/>
            <a:ext cx="720725" cy="360363"/>
          </a:xfrm>
          <a:prstGeom prst="rect">
            <a:avLst/>
          </a:prstGeom>
          <a:solidFill>
            <a:srgbClr val="FE0067"/>
          </a:solidFill>
          <a:ln w="9525">
            <a:solidFill>
              <a:schemeClr val="tx1"/>
            </a:solidFill>
            <a:miter lim="800000"/>
            <a:headEnd/>
            <a:tailEnd/>
          </a:ln>
        </p:spPr>
        <p:txBody>
          <a:bodyPr wrap="none" anchor="ctr"/>
          <a:lstStyle/>
          <a:p>
            <a:endParaRPr lang="ru-RU">
              <a:latin typeface="Calibri" pitchFamily="34" charset="0"/>
            </a:endParaRPr>
          </a:p>
        </p:txBody>
      </p:sp>
      <p:sp>
        <p:nvSpPr>
          <p:cNvPr id="13351" name="Text Box 43"/>
          <p:cNvSpPr txBox="1">
            <a:spLocks noChangeArrowheads="1"/>
          </p:cNvSpPr>
          <p:nvPr/>
        </p:nvSpPr>
        <p:spPr bwMode="auto">
          <a:xfrm rot="-1554391">
            <a:off x="1476375" y="260350"/>
            <a:ext cx="936625" cy="366713"/>
          </a:xfrm>
          <a:prstGeom prst="rect">
            <a:avLst/>
          </a:prstGeom>
          <a:noFill/>
          <a:ln w="9525">
            <a:noFill/>
            <a:miter lim="800000"/>
            <a:headEnd/>
            <a:tailEnd/>
          </a:ln>
        </p:spPr>
        <p:txBody>
          <a:bodyPr>
            <a:spAutoFit/>
          </a:bodyPr>
          <a:lstStyle/>
          <a:p>
            <a:pPr>
              <a:spcBef>
                <a:spcPct val="50000"/>
              </a:spcBef>
            </a:pPr>
            <a:r>
              <a:rPr lang="ru-RU">
                <a:latin typeface="Calibri" pitchFamily="34" charset="0"/>
              </a:rPr>
              <a:t>резерв</a:t>
            </a:r>
          </a:p>
        </p:txBody>
      </p:sp>
      <p:sp>
        <p:nvSpPr>
          <p:cNvPr id="13352" name="AutoShape 52"/>
          <p:cNvSpPr>
            <a:spLocks noChangeArrowheads="1"/>
          </p:cNvSpPr>
          <p:nvPr/>
        </p:nvSpPr>
        <p:spPr bwMode="auto">
          <a:xfrm rot="5039052">
            <a:off x="7462838" y="5930900"/>
            <a:ext cx="504825" cy="682625"/>
          </a:xfrm>
          <a:prstGeom prst="moon">
            <a:avLst>
              <a:gd name="adj" fmla="val 50000"/>
            </a:avLst>
          </a:prstGeom>
          <a:solidFill>
            <a:srgbClr val="0000FF"/>
          </a:solidFill>
          <a:ln w="9525">
            <a:solidFill>
              <a:schemeClr val="tx1"/>
            </a:solidFill>
            <a:miter lim="800000"/>
            <a:headEnd/>
            <a:tailEnd/>
          </a:ln>
        </p:spPr>
        <p:txBody>
          <a:bodyPr wrap="none" anchor="ctr"/>
          <a:lstStyle/>
          <a:p>
            <a:endParaRPr lang="ru-RU">
              <a:latin typeface="Calibri" pitchFamily="34" charset="0"/>
            </a:endParaRPr>
          </a:p>
        </p:txBody>
      </p:sp>
      <p:sp>
        <p:nvSpPr>
          <p:cNvPr id="13353" name="AutoShape 53"/>
          <p:cNvSpPr>
            <a:spLocks noChangeArrowheads="1"/>
          </p:cNvSpPr>
          <p:nvPr/>
        </p:nvSpPr>
        <p:spPr bwMode="auto">
          <a:xfrm flipH="1" flipV="1">
            <a:off x="7667625" y="5589588"/>
            <a:ext cx="684213" cy="431800"/>
          </a:xfrm>
          <a:prstGeom prst="triangle">
            <a:avLst>
              <a:gd name="adj" fmla="val 100000"/>
            </a:avLst>
          </a:prstGeom>
          <a:solidFill>
            <a:srgbClr val="0000FF"/>
          </a:solidFill>
          <a:ln w="9525">
            <a:solidFill>
              <a:schemeClr val="tx1"/>
            </a:solidFill>
            <a:miter lim="800000"/>
            <a:headEnd/>
            <a:tailEnd/>
          </a:ln>
        </p:spPr>
        <p:txBody>
          <a:bodyPr wrap="none" anchor="ctr"/>
          <a:lstStyle/>
          <a:p>
            <a:endParaRPr lang="ru-RU">
              <a:latin typeface="Calibri" pitchFamily="34" charset="0"/>
            </a:endParaRPr>
          </a:p>
        </p:txBody>
      </p:sp>
      <p:sp>
        <p:nvSpPr>
          <p:cNvPr id="13354" name="Rectangle 54"/>
          <p:cNvSpPr>
            <a:spLocks noChangeArrowheads="1"/>
          </p:cNvSpPr>
          <p:nvPr/>
        </p:nvSpPr>
        <p:spPr bwMode="auto">
          <a:xfrm>
            <a:off x="8231188" y="5949950"/>
            <a:ext cx="912812" cy="366713"/>
          </a:xfrm>
          <a:prstGeom prst="rect">
            <a:avLst/>
          </a:prstGeom>
          <a:noFill/>
          <a:ln w="9525">
            <a:noFill/>
            <a:miter lim="800000"/>
            <a:headEnd/>
            <a:tailEnd/>
          </a:ln>
        </p:spPr>
        <p:txBody>
          <a:bodyPr wrap="none">
            <a:spAutoFit/>
          </a:bodyPr>
          <a:lstStyle/>
          <a:p>
            <a:pPr>
              <a:spcBef>
                <a:spcPct val="50000"/>
              </a:spcBef>
            </a:pPr>
            <a:r>
              <a:rPr lang="ru-RU">
                <a:latin typeface="Calibri" pitchFamily="34" charset="0"/>
              </a:rPr>
              <a:t>Мамай</a:t>
            </a:r>
          </a:p>
        </p:txBody>
      </p:sp>
      <p:sp>
        <p:nvSpPr>
          <p:cNvPr id="13355" name="AutoShape 55"/>
          <p:cNvSpPr>
            <a:spLocks noChangeArrowheads="1"/>
          </p:cNvSpPr>
          <p:nvPr/>
        </p:nvSpPr>
        <p:spPr bwMode="auto">
          <a:xfrm rot="-6682156">
            <a:off x="1583531" y="4761707"/>
            <a:ext cx="792163" cy="431800"/>
          </a:xfrm>
          <a:prstGeom prst="notchedRightArrow">
            <a:avLst>
              <a:gd name="adj1" fmla="val 50000"/>
              <a:gd name="adj2" fmla="val 45864"/>
            </a:avLst>
          </a:prstGeom>
          <a:solidFill>
            <a:srgbClr val="0000FF"/>
          </a:solidFill>
          <a:ln w="9525">
            <a:solidFill>
              <a:schemeClr val="tx1"/>
            </a:solidFill>
            <a:miter lim="800000"/>
            <a:headEnd/>
            <a:tailEnd/>
          </a:ln>
        </p:spPr>
        <p:txBody>
          <a:bodyPr wrap="none" anchor="ctr"/>
          <a:lstStyle/>
          <a:p>
            <a:endParaRPr lang="ru-RU">
              <a:latin typeface="Calibri" pitchFamily="34" charset="0"/>
            </a:endParaRPr>
          </a:p>
        </p:txBody>
      </p:sp>
      <p:sp>
        <p:nvSpPr>
          <p:cNvPr id="10296" name="AutoShape 56"/>
          <p:cNvSpPr>
            <a:spLocks noChangeArrowheads="1"/>
          </p:cNvSpPr>
          <p:nvPr/>
        </p:nvSpPr>
        <p:spPr bwMode="auto">
          <a:xfrm rot="-6682156">
            <a:off x="2878931" y="4114007"/>
            <a:ext cx="792163" cy="431800"/>
          </a:xfrm>
          <a:prstGeom prst="notchedRightArrow">
            <a:avLst>
              <a:gd name="adj1" fmla="val 50000"/>
              <a:gd name="adj2" fmla="val 45864"/>
            </a:avLst>
          </a:prstGeom>
          <a:solidFill>
            <a:srgbClr val="0000FF"/>
          </a:solidFill>
          <a:ln w="9525">
            <a:solidFill>
              <a:schemeClr val="tx1"/>
            </a:solidFill>
            <a:miter lim="800000"/>
            <a:headEnd/>
            <a:tailEnd/>
          </a:ln>
        </p:spPr>
        <p:txBody>
          <a:bodyPr wrap="none" anchor="ctr"/>
          <a:lstStyle/>
          <a:p>
            <a:endParaRPr lang="ru-RU">
              <a:latin typeface="Calibri" pitchFamily="34" charset="0"/>
            </a:endParaRPr>
          </a:p>
        </p:txBody>
      </p:sp>
      <p:sp>
        <p:nvSpPr>
          <p:cNvPr id="10297" name="AutoShape 57"/>
          <p:cNvSpPr>
            <a:spLocks noChangeArrowheads="1"/>
          </p:cNvSpPr>
          <p:nvPr/>
        </p:nvSpPr>
        <p:spPr bwMode="auto">
          <a:xfrm rot="-6682156">
            <a:off x="4247356" y="3609182"/>
            <a:ext cx="792163" cy="431800"/>
          </a:xfrm>
          <a:prstGeom prst="notchedRightArrow">
            <a:avLst>
              <a:gd name="adj1" fmla="val 50000"/>
              <a:gd name="adj2" fmla="val 45864"/>
            </a:avLst>
          </a:prstGeom>
          <a:solidFill>
            <a:srgbClr val="0000FF"/>
          </a:solidFill>
          <a:ln w="9525">
            <a:solidFill>
              <a:schemeClr val="tx1"/>
            </a:solidFill>
            <a:miter lim="800000"/>
            <a:headEnd/>
            <a:tailEnd/>
          </a:ln>
        </p:spPr>
        <p:txBody>
          <a:bodyPr wrap="none" anchor="ctr"/>
          <a:lstStyle/>
          <a:p>
            <a:endParaRPr lang="ru-RU">
              <a:latin typeface="Calibri" pitchFamily="34" charset="0"/>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5E-6 6.72677E-6 L -0.11025 -0.325 " pathEditMode="relative" ptsTypes="AA">
                                      <p:cBhvr>
                                        <p:cTn id="6" dur="2000" fill="hold"/>
                                        <p:tgtEl>
                                          <p:spTgt spid="1029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5E-6 -1.05409E-6 L -0.12604 -0.34605 " pathEditMode="relative" ptsTypes="AA">
                                      <p:cBhvr>
                                        <p:cTn id="10" dur="2000" fill="hold"/>
                                        <p:tgtEl>
                                          <p:spTgt spid="1029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6" grpId="0" animBg="1"/>
      <p:bldP spid="10297"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6804025" y="2852738"/>
            <a:ext cx="314325" cy="495300"/>
          </a:xfrm>
          <a:prstGeom prst="rect">
            <a:avLst/>
          </a:prstGeom>
          <a:noFill/>
          <a:ln w="9525">
            <a:noFill/>
            <a:miter lim="800000"/>
            <a:headEnd/>
            <a:tailEnd/>
          </a:ln>
        </p:spPr>
      </p:pic>
      <p:pic>
        <p:nvPicPr>
          <p:cNvPr id="14339" name="Picture 3"/>
          <p:cNvPicPr>
            <a:picLocks noChangeAspect="1" noChangeArrowheads="1"/>
          </p:cNvPicPr>
          <p:nvPr/>
        </p:nvPicPr>
        <p:blipFill>
          <a:blip r:embed="rId2"/>
          <a:srcRect/>
          <a:stretch>
            <a:fillRect/>
          </a:stretch>
        </p:blipFill>
        <p:spPr bwMode="auto">
          <a:xfrm>
            <a:off x="6443663" y="1196975"/>
            <a:ext cx="314325" cy="495300"/>
          </a:xfrm>
          <a:prstGeom prst="rect">
            <a:avLst/>
          </a:prstGeom>
          <a:noFill/>
          <a:ln w="9525">
            <a:noFill/>
            <a:miter lim="800000"/>
            <a:headEnd/>
            <a:tailEnd/>
          </a:ln>
        </p:spPr>
      </p:pic>
      <p:pic>
        <p:nvPicPr>
          <p:cNvPr id="14340" name="Picture 4"/>
          <p:cNvPicPr>
            <a:picLocks noChangeAspect="1" noChangeArrowheads="1"/>
          </p:cNvPicPr>
          <p:nvPr/>
        </p:nvPicPr>
        <p:blipFill>
          <a:blip r:embed="rId2"/>
          <a:srcRect/>
          <a:stretch>
            <a:fillRect/>
          </a:stretch>
        </p:blipFill>
        <p:spPr bwMode="auto">
          <a:xfrm>
            <a:off x="7019925" y="1484313"/>
            <a:ext cx="314325" cy="495300"/>
          </a:xfrm>
          <a:prstGeom prst="rect">
            <a:avLst/>
          </a:prstGeom>
          <a:noFill/>
          <a:ln w="9525">
            <a:noFill/>
            <a:miter lim="800000"/>
            <a:headEnd/>
            <a:tailEnd/>
          </a:ln>
        </p:spPr>
      </p:pic>
      <p:sp>
        <p:nvSpPr>
          <p:cNvPr id="14341" name="Text Box 5"/>
          <p:cNvSpPr txBox="1">
            <a:spLocks noChangeArrowheads="1"/>
          </p:cNvSpPr>
          <p:nvPr/>
        </p:nvSpPr>
        <p:spPr bwMode="auto">
          <a:xfrm>
            <a:off x="6443663" y="333375"/>
            <a:ext cx="2413000" cy="779463"/>
          </a:xfrm>
          <a:prstGeom prst="rect">
            <a:avLst/>
          </a:prstGeom>
          <a:noFill/>
          <a:ln w="9525">
            <a:noFill/>
            <a:miter lim="800000"/>
            <a:headEnd/>
            <a:tailEnd/>
          </a:ln>
        </p:spPr>
        <p:txBody>
          <a:bodyPr>
            <a:spAutoFit/>
          </a:bodyPr>
          <a:lstStyle/>
          <a:p>
            <a:pPr>
              <a:spcBef>
                <a:spcPct val="50000"/>
              </a:spcBef>
            </a:pPr>
            <a:r>
              <a:rPr lang="ru-RU" b="1">
                <a:latin typeface="Times New Roman" pitchFamily="18" charset="0"/>
                <a:cs typeface="Times New Roman" pitchFamily="18" charset="0"/>
              </a:rPr>
              <a:t>Куликовская битва</a:t>
            </a:r>
          </a:p>
          <a:p>
            <a:pPr>
              <a:spcBef>
                <a:spcPct val="50000"/>
              </a:spcBef>
            </a:pPr>
            <a:r>
              <a:rPr lang="ru-RU" b="1">
                <a:latin typeface="Times New Roman" pitchFamily="18" charset="0"/>
                <a:cs typeface="Times New Roman" pitchFamily="18" charset="0"/>
              </a:rPr>
              <a:t>8 сентября 1380 г.</a:t>
            </a:r>
          </a:p>
        </p:txBody>
      </p:sp>
      <p:sp>
        <p:nvSpPr>
          <p:cNvPr id="14342" name="Rectangle 6"/>
          <p:cNvSpPr>
            <a:spLocks noChangeArrowheads="1"/>
          </p:cNvSpPr>
          <p:nvPr/>
        </p:nvSpPr>
        <p:spPr bwMode="auto">
          <a:xfrm rot="-1361761">
            <a:off x="250825" y="1773238"/>
            <a:ext cx="720725" cy="360362"/>
          </a:xfrm>
          <a:prstGeom prst="rect">
            <a:avLst/>
          </a:prstGeom>
          <a:solidFill>
            <a:srgbClr val="FE0067"/>
          </a:solidFill>
          <a:ln w="9525">
            <a:solidFill>
              <a:schemeClr val="tx1"/>
            </a:solidFill>
            <a:miter lim="800000"/>
            <a:headEnd/>
            <a:tailEnd/>
          </a:ln>
        </p:spPr>
        <p:txBody>
          <a:bodyPr wrap="none" anchor="ctr"/>
          <a:lstStyle/>
          <a:p>
            <a:endParaRPr lang="ru-RU">
              <a:latin typeface="Calibri" pitchFamily="34" charset="0"/>
            </a:endParaRPr>
          </a:p>
        </p:txBody>
      </p:sp>
      <p:sp>
        <p:nvSpPr>
          <p:cNvPr id="14343" name="Rectangle 7"/>
          <p:cNvSpPr>
            <a:spLocks noChangeArrowheads="1"/>
          </p:cNvSpPr>
          <p:nvPr/>
        </p:nvSpPr>
        <p:spPr bwMode="auto">
          <a:xfrm rot="-1361761">
            <a:off x="2987675" y="692150"/>
            <a:ext cx="720725" cy="360363"/>
          </a:xfrm>
          <a:prstGeom prst="rect">
            <a:avLst/>
          </a:prstGeom>
          <a:solidFill>
            <a:srgbClr val="FE0067"/>
          </a:solidFill>
          <a:ln w="9525">
            <a:solidFill>
              <a:schemeClr val="tx1"/>
            </a:solidFill>
            <a:miter lim="800000"/>
            <a:headEnd/>
            <a:tailEnd/>
          </a:ln>
        </p:spPr>
        <p:txBody>
          <a:bodyPr wrap="none" anchor="ctr"/>
          <a:lstStyle/>
          <a:p>
            <a:endParaRPr lang="ru-RU">
              <a:latin typeface="Calibri" pitchFamily="34" charset="0"/>
            </a:endParaRPr>
          </a:p>
        </p:txBody>
      </p:sp>
      <p:sp>
        <p:nvSpPr>
          <p:cNvPr id="14344" name="Rectangle 8"/>
          <p:cNvSpPr>
            <a:spLocks noChangeArrowheads="1"/>
          </p:cNvSpPr>
          <p:nvPr/>
        </p:nvSpPr>
        <p:spPr bwMode="auto">
          <a:xfrm rot="-1361761">
            <a:off x="1258888" y="1125538"/>
            <a:ext cx="1441450" cy="504825"/>
          </a:xfrm>
          <a:prstGeom prst="rect">
            <a:avLst/>
          </a:prstGeom>
          <a:solidFill>
            <a:srgbClr val="FE0067"/>
          </a:solidFill>
          <a:ln w="9525">
            <a:solidFill>
              <a:schemeClr val="tx1"/>
            </a:solidFill>
            <a:miter lim="800000"/>
            <a:headEnd/>
            <a:tailEnd/>
          </a:ln>
        </p:spPr>
        <p:txBody>
          <a:bodyPr wrap="none" anchor="ctr"/>
          <a:lstStyle/>
          <a:p>
            <a:endParaRPr lang="ru-RU">
              <a:latin typeface="Calibri" pitchFamily="34" charset="0"/>
            </a:endParaRPr>
          </a:p>
        </p:txBody>
      </p:sp>
      <p:sp>
        <p:nvSpPr>
          <p:cNvPr id="14345" name="Rectangle 9"/>
          <p:cNvSpPr>
            <a:spLocks noChangeArrowheads="1"/>
          </p:cNvSpPr>
          <p:nvPr/>
        </p:nvSpPr>
        <p:spPr bwMode="auto">
          <a:xfrm rot="-1361761">
            <a:off x="2987675" y="4868863"/>
            <a:ext cx="1441450" cy="504825"/>
          </a:xfrm>
          <a:prstGeom prst="rect">
            <a:avLst/>
          </a:prstGeom>
          <a:solidFill>
            <a:srgbClr val="0000FF"/>
          </a:solidFill>
          <a:ln w="9525">
            <a:solidFill>
              <a:schemeClr val="tx1"/>
            </a:solidFill>
            <a:miter lim="800000"/>
            <a:headEnd/>
            <a:tailEnd/>
          </a:ln>
        </p:spPr>
        <p:txBody>
          <a:bodyPr wrap="none" anchor="ctr"/>
          <a:lstStyle/>
          <a:p>
            <a:endParaRPr lang="ru-RU">
              <a:latin typeface="Calibri" pitchFamily="34" charset="0"/>
            </a:endParaRPr>
          </a:p>
        </p:txBody>
      </p:sp>
      <p:sp>
        <p:nvSpPr>
          <p:cNvPr id="14346" name="Rectangle 10"/>
          <p:cNvSpPr>
            <a:spLocks noChangeArrowheads="1"/>
          </p:cNvSpPr>
          <p:nvPr/>
        </p:nvSpPr>
        <p:spPr bwMode="auto">
          <a:xfrm rot="-1361761">
            <a:off x="1908175" y="5516563"/>
            <a:ext cx="720725" cy="360362"/>
          </a:xfrm>
          <a:prstGeom prst="rect">
            <a:avLst/>
          </a:prstGeom>
          <a:solidFill>
            <a:srgbClr val="0000FF"/>
          </a:solidFill>
          <a:ln w="9525">
            <a:solidFill>
              <a:schemeClr val="tx1"/>
            </a:solidFill>
            <a:miter lim="800000"/>
            <a:headEnd/>
            <a:tailEnd/>
          </a:ln>
        </p:spPr>
        <p:txBody>
          <a:bodyPr wrap="none" anchor="ctr"/>
          <a:lstStyle/>
          <a:p>
            <a:endParaRPr lang="ru-RU">
              <a:latin typeface="Calibri" pitchFamily="34" charset="0"/>
            </a:endParaRPr>
          </a:p>
        </p:txBody>
      </p:sp>
      <p:sp>
        <p:nvSpPr>
          <p:cNvPr id="14347" name="Rectangle 11"/>
          <p:cNvSpPr>
            <a:spLocks noChangeArrowheads="1"/>
          </p:cNvSpPr>
          <p:nvPr/>
        </p:nvSpPr>
        <p:spPr bwMode="auto">
          <a:xfrm rot="-1361761">
            <a:off x="4716463" y="4437063"/>
            <a:ext cx="720725" cy="360362"/>
          </a:xfrm>
          <a:prstGeom prst="rect">
            <a:avLst/>
          </a:prstGeom>
          <a:solidFill>
            <a:srgbClr val="0000FF"/>
          </a:solidFill>
          <a:ln w="9525">
            <a:solidFill>
              <a:schemeClr val="tx1"/>
            </a:solidFill>
            <a:miter lim="800000"/>
            <a:headEnd/>
            <a:tailEnd/>
          </a:ln>
        </p:spPr>
        <p:txBody>
          <a:bodyPr wrap="none" anchor="ctr"/>
          <a:lstStyle/>
          <a:p>
            <a:endParaRPr lang="ru-RU">
              <a:latin typeface="Calibri" pitchFamily="34" charset="0"/>
            </a:endParaRPr>
          </a:p>
        </p:txBody>
      </p:sp>
      <p:sp>
        <p:nvSpPr>
          <p:cNvPr id="14348" name="Rectangle 12"/>
          <p:cNvSpPr>
            <a:spLocks noChangeArrowheads="1"/>
          </p:cNvSpPr>
          <p:nvPr/>
        </p:nvSpPr>
        <p:spPr bwMode="auto">
          <a:xfrm rot="-1361761">
            <a:off x="5076825" y="5013325"/>
            <a:ext cx="720725" cy="360363"/>
          </a:xfrm>
          <a:prstGeom prst="rect">
            <a:avLst/>
          </a:prstGeom>
          <a:solidFill>
            <a:srgbClr val="0000FF"/>
          </a:solidFill>
          <a:ln w="9525">
            <a:solidFill>
              <a:schemeClr val="tx1"/>
            </a:solidFill>
            <a:miter lim="800000"/>
            <a:headEnd/>
            <a:tailEnd/>
          </a:ln>
        </p:spPr>
        <p:txBody>
          <a:bodyPr wrap="none" anchor="ctr"/>
          <a:lstStyle/>
          <a:p>
            <a:endParaRPr lang="ru-RU">
              <a:latin typeface="Calibri" pitchFamily="34" charset="0"/>
            </a:endParaRPr>
          </a:p>
        </p:txBody>
      </p:sp>
      <p:sp>
        <p:nvSpPr>
          <p:cNvPr id="14349" name="Rectangle 13"/>
          <p:cNvSpPr>
            <a:spLocks noChangeArrowheads="1"/>
          </p:cNvSpPr>
          <p:nvPr/>
        </p:nvSpPr>
        <p:spPr bwMode="auto">
          <a:xfrm rot="-1361761">
            <a:off x="2195513" y="6092825"/>
            <a:ext cx="720725" cy="360363"/>
          </a:xfrm>
          <a:prstGeom prst="rect">
            <a:avLst/>
          </a:prstGeom>
          <a:solidFill>
            <a:srgbClr val="0000FF"/>
          </a:solidFill>
          <a:ln w="9525">
            <a:solidFill>
              <a:schemeClr val="tx1"/>
            </a:solidFill>
            <a:miter lim="800000"/>
            <a:headEnd/>
            <a:tailEnd/>
          </a:ln>
        </p:spPr>
        <p:txBody>
          <a:bodyPr wrap="none" anchor="ctr"/>
          <a:lstStyle/>
          <a:p>
            <a:endParaRPr lang="ru-RU">
              <a:latin typeface="Calibri" pitchFamily="34" charset="0"/>
            </a:endParaRPr>
          </a:p>
        </p:txBody>
      </p:sp>
      <p:sp>
        <p:nvSpPr>
          <p:cNvPr id="14350" name="Rectangle 14"/>
          <p:cNvSpPr>
            <a:spLocks noChangeArrowheads="1"/>
          </p:cNvSpPr>
          <p:nvPr/>
        </p:nvSpPr>
        <p:spPr bwMode="auto">
          <a:xfrm rot="-1361761">
            <a:off x="3276600" y="5445125"/>
            <a:ext cx="1441450" cy="504825"/>
          </a:xfrm>
          <a:prstGeom prst="rect">
            <a:avLst/>
          </a:prstGeom>
          <a:solidFill>
            <a:srgbClr val="0000FF"/>
          </a:solidFill>
          <a:ln w="9525">
            <a:solidFill>
              <a:schemeClr val="tx1"/>
            </a:solidFill>
            <a:miter lim="800000"/>
            <a:headEnd/>
            <a:tailEnd/>
          </a:ln>
        </p:spPr>
        <p:txBody>
          <a:bodyPr wrap="none" anchor="ctr"/>
          <a:lstStyle/>
          <a:p>
            <a:endParaRPr lang="ru-RU">
              <a:latin typeface="Calibri" pitchFamily="34" charset="0"/>
            </a:endParaRPr>
          </a:p>
        </p:txBody>
      </p:sp>
      <p:sp>
        <p:nvSpPr>
          <p:cNvPr id="14351" name="Rectangle 15"/>
          <p:cNvSpPr>
            <a:spLocks noChangeArrowheads="1"/>
          </p:cNvSpPr>
          <p:nvPr/>
        </p:nvSpPr>
        <p:spPr bwMode="auto">
          <a:xfrm rot="-4720437">
            <a:off x="6047581" y="1953420"/>
            <a:ext cx="720725" cy="360362"/>
          </a:xfrm>
          <a:prstGeom prst="rect">
            <a:avLst/>
          </a:prstGeom>
          <a:solidFill>
            <a:srgbClr val="FE0067"/>
          </a:solidFill>
          <a:ln w="9525">
            <a:solidFill>
              <a:schemeClr val="tx1"/>
            </a:solidFill>
            <a:miter lim="800000"/>
            <a:headEnd/>
            <a:tailEnd/>
          </a:ln>
        </p:spPr>
        <p:txBody>
          <a:bodyPr wrap="none" anchor="ctr"/>
          <a:lstStyle/>
          <a:p>
            <a:endParaRPr lang="ru-RU">
              <a:latin typeface="Calibri" pitchFamily="34" charset="0"/>
            </a:endParaRPr>
          </a:p>
        </p:txBody>
      </p:sp>
      <p:sp>
        <p:nvSpPr>
          <p:cNvPr id="14352" name="Text Box 16"/>
          <p:cNvSpPr txBox="1">
            <a:spLocks noChangeArrowheads="1"/>
          </p:cNvSpPr>
          <p:nvPr/>
        </p:nvSpPr>
        <p:spPr bwMode="auto">
          <a:xfrm rot="-1236818">
            <a:off x="468313" y="836613"/>
            <a:ext cx="1873250" cy="366712"/>
          </a:xfrm>
          <a:prstGeom prst="rect">
            <a:avLst/>
          </a:prstGeom>
          <a:noFill/>
          <a:ln w="9525">
            <a:noFill/>
            <a:miter lim="800000"/>
            <a:headEnd/>
            <a:tailEnd/>
          </a:ln>
        </p:spPr>
        <p:txBody>
          <a:bodyPr>
            <a:spAutoFit/>
          </a:bodyPr>
          <a:lstStyle/>
          <a:p>
            <a:pPr>
              <a:spcBef>
                <a:spcPct val="50000"/>
              </a:spcBef>
            </a:pPr>
            <a:r>
              <a:rPr lang="ru-RU">
                <a:latin typeface="Calibri" pitchFamily="34" charset="0"/>
              </a:rPr>
              <a:t>Большой полк</a:t>
            </a:r>
          </a:p>
        </p:txBody>
      </p:sp>
      <p:sp>
        <p:nvSpPr>
          <p:cNvPr id="14353" name="Text Box 17"/>
          <p:cNvSpPr txBox="1">
            <a:spLocks noChangeArrowheads="1"/>
          </p:cNvSpPr>
          <p:nvPr/>
        </p:nvSpPr>
        <p:spPr bwMode="auto">
          <a:xfrm rot="-1368582">
            <a:off x="2987675" y="908050"/>
            <a:ext cx="2089150" cy="366713"/>
          </a:xfrm>
          <a:prstGeom prst="rect">
            <a:avLst/>
          </a:prstGeom>
          <a:noFill/>
          <a:ln w="9525">
            <a:noFill/>
            <a:miter lim="800000"/>
            <a:headEnd/>
            <a:tailEnd/>
          </a:ln>
        </p:spPr>
        <p:txBody>
          <a:bodyPr>
            <a:spAutoFit/>
          </a:bodyPr>
          <a:lstStyle/>
          <a:p>
            <a:pPr>
              <a:spcBef>
                <a:spcPct val="50000"/>
              </a:spcBef>
            </a:pPr>
            <a:r>
              <a:rPr lang="ru-RU">
                <a:latin typeface="Calibri" pitchFamily="34" charset="0"/>
              </a:rPr>
              <a:t>Полк левой руки</a:t>
            </a:r>
          </a:p>
        </p:txBody>
      </p:sp>
      <p:sp>
        <p:nvSpPr>
          <p:cNvPr id="14354" name="Text Box 18"/>
          <p:cNvSpPr txBox="1">
            <a:spLocks noChangeArrowheads="1"/>
          </p:cNvSpPr>
          <p:nvPr/>
        </p:nvSpPr>
        <p:spPr bwMode="auto">
          <a:xfrm rot="-1141669">
            <a:off x="0" y="2060575"/>
            <a:ext cx="2268538" cy="366713"/>
          </a:xfrm>
          <a:prstGeom prst="rect">
            <a:avLst/>
          </a:prstGeom>
          <a:noFill/>
          <a:ln w="9525">
            <a:noFill/>
            <a:miter lim="800000"/>
            <a:headEnd/>
            <a:tailEnd/>
          </a:ln>
        </p:spPr>
        <p:txBody>
          <a:bodyPr>
            <a:spAutoFit/>
          </a:bodyPr>
          <a:lstStyle/>
          <a:p>
            <a:pPr>
              <a:spcBef>
                <a:spcPct val="50000"/>
              </a:spcBef>
            </a:pPr>
            <a:r>
              <a:rPr lang="ru-RU">
                <a:latin typeface="Calibri" pitchFamily="34" charset="0"/>
              </a:rPr>
              <a:t>Полк правой руки</a:t>
            </a:r>
          </a:p>
        </p:txBody>
      </p:sp>
      <p:sp>
        <p:nvSpPr>
          <p:cNvPr id="14355" name="Text Box 19"/>
          <p:cNvSpPr txBox="1">
            <a:spLocks noChangeArrowheads="1"/>
          </p:cNvSpPr>
          <p:nvPr/>
        </p:nvSpPr>
        <p:spPr bwMode="auto">
          <a:xfrm>
            <a:off x="5867400" y="2565400"/>
            <a:ext cx="1944688" cy="366713"/>
          </a:xfrm>
          <a:prstGeom prst="rect">
            <a:avLst/>
          </a:prstGeom>
          <a:noFill/>
          <a:ln w="9525">
            <a:noFill/>
            <a:miter lim="800000"/>
            <a:headEnd/>
            <a:tailEnd/>
          </a:ln>
        </p:spPr>
        <p:txBody>
          <a:bodyPr>
            <a:spAutoFit/>
          </a:bodyPr>
          <a:lstStyle/>
          <a:p>
            <a:pPr>
              <a:spcBef>
                <a:spcPct val="50000"/>
              </a:spcBef>
            </a:pPr>
            <a:r>
              <a:rPr lang="ru-RU">
                <a:latin typeface="Calibri" pitchFamily="34" charset="0"/>
              </a:rPr>
              <a:t>Резервный полк</a:t>
            </a:r>
          </a:p>
        </p:txBody>
      </p:sp>
      <p:sp>
        <p:nvSpPr>
          <p:cNvPr id="14356" name="Text Box 20"/>
          <p:cNvSpPr txBox="1">
            <a:spLocks noChangeArrowheads="1"/>
          </p:cNvSpPr>
          <p:nvPr/>
        </p:nvSpPr>
        <p:spPr bwMode="auto">
          <a:xfrm rot="-1236703">
            <a:off x="1403350" y="5157788"/>
            <a:ext cx="1368425" cy="366712"/>
          </a:xfrm>
          <a:prstGeom prst="rect">
            <a:avLst/>
          </a:prstGeom>
          <a:noFill/>
          <a:ln w="9525">
            <a:noFill/>
            <a:miter lim="800000"/>
            <a:headEnd/>
            <a:tailEnd/>
          </a:ln>
        </p:spPr>
        <p:txBody>
          <a:bodyPr>
            <a:spAutoFit/>
          </a:bodyPr>
          <a:lstStyle/>
          <a:p>
            <a:pPr>
              <a:spcBef>
                <a:spcPct val="50000"/>
              </a:spcBef>
            </a:pPr>
            <a:r>
              <a:rPr lang="ru-RU">
                <a:latin typeface="Calibri" pitchFamily="34" charset="0"/>
              </a:rPr>
              <a:t>Конница</a:t>
            </a:r>
          </a:p>
        </p:txBody>
      </p:sp>
      <p:sp>
        <p:nvSpPr>
          <p:cNvPr id="14357" name="Text Box 21"/>
          <p:cNvSpPr txBox="1">
            <a:spLocks noChangeArrowheads="1"/>
          </p:cNvSpPr>
          <p:nvPr/>
        </p:nvSpPr>
        <p:spPr bwMode="auto">
          <a:xfrm rot="-1294485">
            <a:off x="4356100" y="4076700"/>
            <a:ext cx="1152525" cy="366713"/>
          </a:xfrm>
          <a:prstGeom prst="rect">
            <a:avLst/>
          </a:prstGeom>
          <a:noFill/>
          <a:ln w="9525">
            <a:noFill/>
            <a:miter lim="800000"/>
            <a:headEnd/>
            <a:tailEnd/>
          </a:ln>
        </p:spPr>
        <p:txBody>
          <a:bodyPr>
            <a:spAutoFit/>
          </a:bodyPr>
          <a:lstStyle/>
          <a:p>
            <a:pPr>
              <a:spcBef>
                <a:spcPct val="50000"/>
              </a:spcBef>
            </a:pPr>
            <a:r>
              <a:rPr lang="ru-RU">
                <a:latin typeface="Calibri" pitchFamily="34" charset="0"/>
              </a:rPr>
              <a:t>Конница</a:t>
            </a:r>
          </a:p>
        </p:txBody>
      </p:sp>
      <p:sp>
        <p:nvSpPr>
          <p:cNvPr id="14358" name="Text Box 22"/>
          <p:cNvSpPr txBox="1">
            <a:spLocks noChangeArrowheads="1"/>
          </p:cNvSpPr>
          <p:nvPr/>
        </p:nvSpPr>
        <p:spPr bwMode="auto">
          <a:xfrm rot="-1450681">
            <a:off x="2555875" y="4508500"/>
            <a:ext cx="2016125" cy="366713"/>
          </a:xfrm>
          <a:prstGeom prst="rect">
            <a:avLst/>
          </a:prstGeom>
          <a:noFill/>
          <a:ln w="9525">
            <a:noFill/>
            <a:miter lim="800000"/>
            <a:headEnd/>
            <a:tailEnd/>
          </a:ln>
        </p:spPr>
        <p:txBody>
          <a:bodyPr>
            <a:spAutoFit/>
          </a:bodyPr>
          <a:lstStyle/>
          <a:p>
            <a:pPr>
              <a:spcBef>
                <a:spcPct val="50000"/>
              </a:spcBef>
            </a:pPr>
            <a:r>
              <a:rPr lang="ru-RU">
                <a:latin typeface="Calibri" pitchFamily="34" charset="0"/>
              </a:rPr>
              <a:t>Главные силы</a:t>
            </a:r>
          </a:p>
        </p:txBody>
      </p:sp>
      <p:pic>
        <p:nvPicPr>
          <p:cNvPr id="14359" name="Picture 23"/>
          <p:cNvPicPr>
            <a:picLocks noChangeAspect="1" noChangeArrowheads="1"/>
          </p:cNvPicPr>
          <p:nvPr/>
        </p:nvPicPr>
        <p:blipFill>
          <a:blip r:embed="rId3"/>
          <a:srcRect/>
          <a:stretch>
            <a:fillRect/>
          </a:stretch>
        </p:blipFill>
        <p:spPr bwMode="auto">
          <a:xfrm rot="-1286864">
            <a:off x="3708400" y="6021388"/>
            <a:ext cx="1219200" cy="476250"/>
          </a:xfrm>
          <a:prstGeom prst="rect">
            <a:avLst/>
          </a:prstGeom>
          <a:noFill/>
          <a:ln w="9525">
            <a:noFill/>
            <a:miter lim="800000"/>
            <a:headEnd/>
            <a:tailEnd/>
          </a:ln>
        </p:spPr>
      </p:pic>
      <p:sp>
        <p:nvSpPr>
          <p:cNvPr id="14360" name="Text Box 24"/>
          <p:cNvSpPr txBox="1">
            <a:spLocks noChangeArrowheads="1"/>
          </p:cNvSpPr>
          <p:nvPr/>
        </p:nvSpPr>
        <p:spPr bwMode="auto">
          <a:xfrm rot="-1281324">
            <a:off x="4932363" y="5734050"/>
            <a:ext cx="2493962" cy="641350"/>
          </a:xfrm>
          <a:prstGeom prst="rect">
            <a:avLst/>
          </a:prstGeom>
          <a:noFill/>
          <a:ln w="9525">
            <a:noFill/>
            <a:miter lim="800000"/>
            <a:headEnd/>
            <a:tailEnd/>
          </a:ln>
        </p:spPr>
        <p:txBody>
          <a:bodyPr>
            <a:spAutoFit/>
          </a:bodyPr>
          <a:lstStyle/>
          <a:p>
            <a:pPr>
              <a:spcBef>
                <a:spcPct val="50000"/>
              </a:spcBef>
            </a:pPr>
            <a:r>
              <a:rPr lang="ru-RU">
                <a:latin typeface="Calibri" pitchFamily="34" charset="0"/>
              </a:rPr>
              <a:t>Тяжёловооруженная генуэзская пехота</a:t>
            </a:r>
          </a:p>
        </p:txBody>
      </p:sp>
      <p:pic>
        <p:nvPicPr>
          <p:cNvPr id="14361" name="Picture 25"/>
          <p:cNvPicPr>
            <a:picLocks noChangeAspect="1" noChangeArrowheads="1"/>
          </p:cNvPicPr>
          <p:nvPr/>
        </p:nvPicPr>
        <p:blipFill>
          <a:blip r:embed="rId2"/>
          <a:srcRect/>
          <a:stretch>
            <a:fillRect/>
          </a:stretch>
        </p:blipFill>
        <p:spPr bwMode="auto">
          <a:xfrm>
            <a:off x="7164388" y="2060575"/>
            <a:ext cx="314325" cy="495300"/>
          </a:xfrm>
          <a:prstGeom prst="rect">
            <a:avLst/>
          </a:prstGeom>
          <a:noFill/>
          <a:ln w="9525">
            <a:noFill/>
            <a:miter lim="800000"/>
            <a:headEnd/>
            <a:tailEnd/>
          </a:ln>
        </p:spPr>
      </p:pic>
      <p:pic>
        <p:nvPicPr>
          <p:cNvPr id="14362" name="Picture 26"/>
          <p:cNvPicPr>
            <a:picLocks noChangeAspect="1" noChangeArrowheads="1"/>
          </p:cNvPicPr>
          <p:nvPr/>
        </p:nvPicPr>
        <p:blipFill>
          <a:blip r:embed="rId2"/>
          <a:srcRect/>
          <a:stretch>
            <a:fillRect/>
          </a:stretch>
        </p:blipFill>
        <p:spPr bwMode="auto">
          <a:xfrm>
            <a:off x="6084888" y="981075"/>
            <a:ext cx="314325" cy="495300"/>
          </a:xfrm>
          <a:prstGeom prst="rect">
            <a:avLst/>
          </a:prstGeom>
          <a:noFill/>
          <a:ln w="9525">
            <a:noFill/>
            <a:miter lim="800000"/>
            <a:headEnd/>
            <a:tailEnd/>
          </a:ln>
        </p:spPr>
      </p:pic>
      <p:pic>
        <p:nvPicPr>
          <p:cNvPr id="14363" name="Picture 27"/>
          <p:cNvPicPr>
            <a:picLocks noChangeAspect="1" noChangeArrowheads="1"/>
          </p:cNvPicPr>
          <p:nvPr/>
        </p:nvPicPr>
        <p:blipFill>
          <a:blip r:embed="rId2"/>
          <a:srcRect/>
          <a:stretch>
            <a:fillRect/>
          </a:stretch>
        </p:blipFill>
        <p:spPr bwMode="auto">
          <a:xfrm>
            <a:off x="8027988" y="1916113"/>
            <a:ext cx="314325" cy="495300"/>
          </a:xfrm>
          <a:prstGeom prst="rect">
            <a:avLst/>
          </a:prstGeom>
          <a:noFill/>
          <a:ln w="9525">
            <a:noFill/>
            <a:miter lim="800000"/>
            <a:headEnd/>
            <a:tailEnd/>
          </a:ln>
        </p:spPr>
      </p:pic>
      <p:pic>
        <p:nvPicPr>
          <p:cNvPr id="14364" name="Picture 28"/>
          <p:cNvPicPr>
            <a:picLocks noChangeAspect="1" noChangeArrowheads="1"/>
          </p:cNvPicPr>
          <p:nvPr/>
        </p:nvPicPr>
        <p:blipFill>
          <a:blip r:embed="rId2"/>
          <a:srcRect/>
          <a:stretch>
            <a:fillRect/>
          </a:stretch>
        </p:blipFill>
        <p:spPr bwMode="auto">
          <a:xfrm>
            <a:off x="6659563" y="1844675"/>
            <a:ext cx="314325" cy="495300"/>
          </a:xfrm>
          <a:prstGeom prst="rect">
            <a:avLst/>
          </a:prstGeom>
          <a:noFill/>
          <a:ln w="9525">
            <a:noFill/>
            <a:miter lim="800000"/>
            <a:headEnd/>
            <a:tailEnd/>
          </a:ln>
        </p:spPr>
      </p:pic>
      <p:pic>
        <p:nvPicPr>
          <p:cNvPr id="14365" name="Picture 29"/>
          <p:cNvPicPr>
            <a:picLocks noChangeAspect="1" noChangeArrowheads="1"/>
          </p:cNvPicPr>
          <p:nvPr/>
        </p:nvPicPr>
        <p:blipFill>
          <a:blip r:embed="rId2"/>
          <a:srcRect/>
          <a:stretch>
            <a:fillRect/>
          </a:stretch>
        </p:blipFill>
        <p:spPr bwMode="auto">
          <a:xfrm>
            <a:off x="7524750" y="1412875"/>
            <a:ext cx="314325" cy="495300"/>
          </a:xfrm>
          <a:prstGeom prst="rect">
            <a:avLst/>
          </a:prstGeom>
          <a:noFill/>
          <a:ln w="9525">
            <a:noFill/>
            <a:miter lim="800000"/>
            <a:headEnd/>
            <a:tailEnd/>
          </a:ln>
        </p:spPr>
      </p:pic>
      <p:pic>
        <p:nvPicPr>
          <p:cNvPr id="14366" name="Picture 30"/>
          <p:cNvPicPr>
            <a:picLocks noChangeAspect="1" noChangeArrowheads="1"/>
          </p:cNvPicPr>
          <p:nvPr/>
        </p:nvPicPr>
        <p:blipFill>
          <a:blip r:embed="rId2"/>
          <a:srcRect/>
          <a:stretch>
            <a:fillRect/>
          </a:stretch>
        </p:blipFill>
        <p:spPr bwMode="auto">
          <a:xfrm>
            <a:off x="8172450" y="2636838"/>
            <a:ext cx="314325" cy="495300"/>
          </a:xfrm>
          <a:prstGeom prst="rect">
            <a:avLst/>
          </a:prstGeom>
          <a:noFill/>
          <a:ln w="9525">
            <a:noFill/>
            <a:miter lim="800000"/>
            <a:headEnd/>
            <a:tailEnd/>
          </a:ln>
        </p:spPr>
      </p:pic>
      <p:pic>
        <p:nvPicPr>
          <p:cNvPr id="14367" name="Picture 31"/>
          <p:cNvPicPr>
            <a:picLocks noChangeAspect="1" noChangeArrowheads="1"/>
          </p:cNvPicPr>
          <p:nvPr/>
        </p:nvPicPr>
        <p:blipFill>
          <a:blip r:embed="rId2"/>
          <a:srcRect/>
          <a:stretch>
            <a:fillRect/>
          </a:stretch>
        </p:blipFill>
        <p:spPr bwMode="auto">
          <a:xfrm>
            <a:off x="7669213" y="2133600"/>
            <a:ext cx="314325" cy="495300"/>
          </a:xfrm>
          <a:prstGeom prst="rect">
            <a:avLst/>
          </a:prstGeom>
          <a:noFill/>
          <a:ln w="9525">
            <a:noFill/>
            <a:miter lim="800000"/>
            <a:headEnd/>
            <a:tailEnd/>
          </a:ln>
        </p:spPr>
      </p:pic>
      <p:pic>
        <p:nvPicPr>
          <p:cNvPr id="14368" name="Picture 32"/>
          <p:cNvPicPr>
            <a:picLocks noChangeAspect="1" noChangeArrowheads="1"/>
          </p:cNvPicPr>
          <p:nvPr/>
        </p:nvPicPr>
        <p:blipFill>
          <a:blip r:embed="rId2"/>
          <a:srcRect/>
          <a:stretch>
            <a:fillRect/>
          </a:stretch>
        </p:blipFill>
        <p:spPr bwMode="auto">
          <a:xfrm>
            <a:off x="8101013" y="1268413"/>
            <a:ext cx="314325" cy="495300"/>
          </a:xfrm>
          <a:prstGeom prst="rect">
            <a:avLst/>
          </a:prstGeom>
          <a:noFill/>
          <a:ln w="9525">
            <a:noFill/>
            <a:miter lim="800000"/>
            <a:headEnd/>
            <a:tailEnd/>
          </a:ln>
        </p:spPr>
      </p:pic>
      <p:sp>
        <p:nvSpPr>
          <p:cNvPr id="14369" name="Text Box 33"/>
          <p:cNvSpPr txBox="1">
            <a:spLocks noChangeArrowheads="1"/>
          </p:cNvSpPr>
          <p:nvPr/>
        </p:nvSpPr>
        <p:spPr bwMode="auto">
          <a:xfrm rot="-1076462">
            <a:off x="3059113" y="2492375"/>
            <a:ext cx="1296987" cy="366713"/>
          </a:xfrm>
          <a:prstGeom prst="rect">
            <a:avLst/>
          </a:prstGeom>
          <a:noFill/>
          <a:ln w="9525">
            <a:noFill/>
            <a:miter lim="800000"/>
            <a:headEnd/>
            <a:tailEnd/>
          </a:ln>
        </p:spPr>
        <p:txBody>
          <a:bodyPr>
            <a:spAutoFit/>
          </a:bodyPr>
          <a:lstStyle/>
          <a:p>
            <a:pPr>
              <a:spcBef>
                <a:spcPct val="50000"/>
              </a:spcBef>
            </a:pPr>
            <a:endParaRPr lang="ru-RU">
              <a:latin typeface="Calibri" pitchFamily="34" charset="0"/>
            </a:endParaRPr>
          </a:p>
        </p:txBody>
      </p:sp>
      <p:sp>
        <p:nvSpPr>
          <p:cNvPr id="14370" name="Rectangle 34"/>
          <p:cNvSpPr>
            <a:spLocks noChangeArrowheads="1"/>
          </p:cNvSpPr>
          <p:nvPr/>
        </p:nvSpPr>
        <p:spPr bwMode="auto">
          <a:xfrm rot="-1361761">
            <a:off x="755650" y="476250"/>
            <a:ext cx="720725" cy="360363"/>
          </a:xfrm>
          <a:prstGeom prst="rect">
            <a:avLst/>
          </a:prstGeom>
          <a:solidFill>
            <a:srgbClr val="FE0067"/>
          </a:solidFill>
          <a:ln w="9525">
            <a:solidFill>
              <a:schemeClr val="tx1"/>
            </a:solidFill>
            <a:miter lim="800000"/>
            <a:headEnd/>
            <a:tailEnd/>
          </a:ln>
        </p:spPr>
        <p:txBody>
          <a:bodyPr wrap="none" anchor="ctr"/>
          <a:lstStyle/>
          <a:p>
            <a:endParaRPr lang="ru-RU">
              <a:latin typeface="Calibri" pitchFamily="34" charset="0"/>
            </a:endParaRPr>
          </a:p>
        </p:txBody>
      </p:sp>
      <p:sp>
        <p:nvSpPr>
          <p:cNvPr id="14371" name="Text Box 35"/>
          <p:cNvSpPr txBox="1">
            <a:spLocks noChangeArrowheads="1"/>
          </p:cNvSpPr>
          <p:nvPr/>
        </p:nvSpPr>
        <p:spPr bwMode="auto">
          <a:xfrm rot="-1554391">
            <a:off x="1476375" y="260350"/>
            <a:ext cx="936625" cy="366713"/>
          </a:xfrm>
          <a:prstGeom prst="rect">
            <a:avLst/>
          </a:prstGeom>
          <a:noFill/>
          <a:ln w="9525">
            <a:noFill/>
            <a:miter lim="800000"/>
            <a:headEnd/>
            <a:tailEnd/>
          </a:ln>
        </p:spPr>
        <p:txBody>
          <a:bodyPr>
            <a:spAutoFit/>
          </a:bodyPr>
          <a:lstStyle/>
          <a:p>
            <a:pPr>
              <a:spcBef>
                <a:spcPct val="50000"/>
              </a:spcBef>
            </a:pPr>
            <a:r>
              <a:rPr lang="ru-RU">
                <a:latin typeface="Calibri" pitchFamily="34" charset="0"/>
              </a:rPr>
              <a:t>резерв</a:t>
            </a:r>
          </a:p>
        </p:txBody>
      </p:sp>
      <p:sp>
        <p:nvSpPr>
          <p:cNvPr id="12324" name="AutoShape 36"/>
          <p:cNvSpPr>
            <a:spLocks noChangeArrowheads="1"/>
          </p:cNvSpPr>
          <p:nvPr/>
        </p:nvSpPr>
        <p:spPr bwMode="auto">
          <a:xfrm>
            <a:off x="900113" y="2492375"/>
            <a:ext cx="358775" cy="360363"/>
          </a:xfrm>
          <a:prstGeom prst="sun">
            <a:avLst>
              <a:gd name="adj" fmla="val 25000"/>
            </a:avLst>
          </a:prstGeom>
          <a:solidFill>
            <a:srgbClr val="0000FF"/>
          </a:solidFill>
          <a:ln w="9525">
            <a:solidFill>
              <a:schemeClr val="tx1"/>
            </a:solidFill>
            <a:miter lim="800000"/>
            <a:headEnd/>
            <a:tailEnd/>
          </a:ln>
        </p:spPr>
        <p:txBody>
          <a:bodyPr wrap="none" anchor="ctr"/>
          <a:lstStyle/>
          <a:p>
            <a:endParaRPr lang="ru-RU">
              <a:latin typeface="Calibri" pitchFamily="34" charset="0"/>
            </a:endParaRPr>
          </a:p>
        </p:txBody>
      </p:sp>
      <p:sp>
        <p:nvSpPr>
          <p:cNvPr id="12325" name="AutoShape 37"/>
          <p:cNvSpPr>
            <a:spLocks noChangeArrowheads="1"/>
          </p:cNvSpPr>
          <p:nvPr/>
        </p:nvSpPr>
        <p:spPr bwMode="auto">
          <a:xfrm>
            <a:off x="2124075" y="1628775"/>
            <a:ext cx="358775" cy="360363"/>
          </a:xfrm>
          <a:prstGeom prst="sun">
            <a:avLst>
              <a:gd name="adj" fmla="val 25000"/>
            </a:avLst>
          </a:prstGeom>
          <a:solidFill>
            <a:srgbClr val="0000FF"/>
          </a:solidFill>
          <a:ln w="9525">
            <a:solidFill>
              <a:schemeClr val="tx1"/>
            </a:solidFill>
            <a:miter lim="800000"/>
            <a:headEnd/>
            <a:tailEnd/>
          </a:ln>
        </p:spPr>
        <p:txBody>
          <a:bodyPr wrap="none" anchor="ctr"/>
          <a:lstStyle/>
          <a:p>
            <a:endParaRPr lang="ru-RU">
              <a:latin typeface="Calibri" pitchFamily="34" charset="0"/>
            </a:endParaRPr>
          </a:p>
        </p:txBody>
      </p:sp>
      <p:sp>
        <p:nvSpPr>
          <p:cNvPr id="14374" name="AutoShape 39"/>
          <p:cNvSpPr>
            <a:spLocks noChangeArrowheads="1"/>
          </p:cNvSpPr>
          <p:nvPr/>
        </p:nvSpPr>
        <p:spPr bwMode="auto">
          <a:xfrm rot="-6837157">
            <a:off x="2033588" y="2335212"/>
            <a:ext cx="1296988" cy="404813"/>
          </a:xfrm>
          <a:prstGeom prst="notchedRightArrow">
            <a:avLst>
              <a:gd name="adj1" fmla="val 50000"/>
              <a:gd name="adj2" fmla="val 80098"/>
            </a:avLst>
          </a:prstGeom>
          <a:solidFill>
            <a:srgbClr val="0000FF"/>
          </a:solidFill>
          <a:ln w="9525">
            <a:solidFill>
              <a:schemeClr val="tx1"/>
            </a:solidFill>
            <a:miter lim="800000"/>
            <a:headEnd/>
            <a:tailEnd/>
          </a:ln>
        </p:spPr>
        <p:txBody>
          <a:bodyPr wrap="none" anchor="ctr"/>
          <a:lstStyle/>
          <a:p>
            <a:endParaRPr lang="ru-RU">
              <a:latin typeface="Calibri" pitchFamily="34" charset="0"/>
            </a:endParaRPr>
          </a:p>
        </p:txBody>
      </p:sp>
      <p:sp>
        <p:nvSpPr>
          <p:cNvPr id="14375" name="AutoShape 40"/>
          <p:cNvSpPr>
            <a:spLocks noChangeArrowheads="1"/>
          </p:cNvSpPr>
          <p:nvPr/>
        </p:nvSpPr>
        <p:spPr bwMode="auto">
          <a:xfrm rot="-6837157">
            <a:off x="673101" y="3189287"/>
            <a:ext cx="1274762" cy="398463"/>
          </a:xfrm>
          <a:prstGeom prst="notchedRightArrow">
            <a:avLst>
              <a:gd name="adj1" fmla="val 50000"/>
              <a:gd name="adj2" fmla="val 79980"/>
            </a:avLst>
          </a:prstGeom>
          <a:solidFill>
            <a:srgbClr val="0000FF"/>
          </a:solidFill>
          <a:ln w="9525">
            <a:solidFill>
              <a:schemeClr val="tx1"/>
            </a:solidFill>
            <a:miter lim="800000"/>
            <a:headEnd/>
            <a:tailEnd/>
          </a:ln>
        </p:spPr>
        <p:txBody>
          <a:bodyPr wrap="none" anchor="ctr"/>
          <a:lstStyle/>
          <a:p>
            <a:endParaRPr lang="ru-RU">
              <a:latin typeface="Calibri" pitchFamily="34" charset="0"/>
            </a:endParaRPr>
          </a:p>
        </p:txBody>
      </p:sp>
      <p:sp>
        <p:nvSpPr>
          <p:cNvPr id="14376" name="AutoShape 42"/>
          <p:cNvSpPr>
            <a:spLocks noChangeArrowheads="1"/>
          </p:cNvSpPr>
          <p:nvPr/>
        </p:nvSpPr>
        <p:spPr bwMode="auto">
          <a:xfrm rot="5039052">
            <a:off x="7462838" y="5930900"/>
            <a:ext cx="504825" cy="682625"/>
          </a:xfrm>
          <a:prstGeom prst="moon">
            <a:avLst>
              <a:gd name="adj" fmla="val 50000"/>
            </a:avLst>
          </a:prstGeom>
          <a:solidFill>
            <a:srgbClr val="0000FF"/>
          </a:solidFill>
          <a:ln w="9525">
            <a:solidFill>
              <a:schemeClr val="tx1"/>
            </a:solidFill>
            <a:miter lim="800000"/>
            <a:headEnd/>
            <a:tailEnd/>
          </a:ln>
        </p:spPr>
        <p:txBody>
          <a:bodyPr wrap="none" anchor="ctr"/>
          <a:lstStyle/>
          <a:p>
            <a:endParaRPr lang="ru-RU">
              <a:latin typeface="Calibri" pitchFamily="34" charset="0"/>
            </a:endParaRPr>
          </a:p>
        </p:txBody>
      </p:sp>
      <p:sp>
        <p:nvSpPr>
          <p:cNvPr id="14377" name="AutoShape 43"/>
          <p:cNvSpPr>
            <a:spLocks noChangeArrowheads="1"/>
          </p:cNvSpPr>
          <p:nvPr/>
        </p:nvSpPr>
        <p:spPr bwMode="auto">
          <a:xfrm flipH="1" flipV="1">
            <a:off x="7596188" y="5589588"/>
            <a:ext cx="684212" cy="431800"/>
          </a:xfrm>
          <a:prstGeom prst="triangle">
            <a:avLst>
              <a:gd name="adj" fmla="val 100000"/>
            </a:avLst>
          </a:prstGeom>
          <a:solidFill>
            <a:srgbClr val="0000FF"/>
          </a:solidFill>
          <a:ln w="9525">
            <a:solidFill>
              <a:schemeClr val="tx1"/>
            </a:solidFill>
            <a:miter lim="800000"/>
            <a:headEnd/>
            <a:tailEnd/>
          </a:ln>
        </p:spPr>
        <p:txBody>
          <a:bodyPr wrap="none" anchor="ctr"/>
          <a:lstStyle/>
          <a:p>
            <a:endParaRPr lang="ru-RU">
              <a:latin typeface="Calibri" pitchFamily="34" charset="0"/>
            </a:endParaRPr>
          </a:p>
        </p:txBody>
      </p:sp>
      <p:sp>
        <p:nvSpPr>
          <p:cNvPr id="14378" name="Rectangle 44"/>
          <p:cNvSpPr>
            <a:spLocks noChangeArrowheads="1"/>
          </p:cNvSpPr>
          <p:nvPr/>
        </p:nvSpPr>
        <p:spPr bwMode="auto">
          <a:xfrm>
            <a:off x="7956550" y="5949950"/>
            <a:ext cx="912813" cy="366713"/>
          </a:xfrm>
          <a:prstGeom prst="rect">
            <a:avLst/>
          </a:prstGeom>
          <a:noFill/>
          <a:ln w="9525">
            <a:noFill/>
            <a:miter lim="800000"/>
            <a:headEnd/>
            <a:tailEnd/>
          </a:ln>
        </p:spPr>
        <p:txBody>
          <a:bodyPr wrap="none">
            <a:spAutoFit/>
          </a:bodyPr>
          <a:lstStyle/>
          <a:p>
            <a:pPr>
              <a:spcBef>
                <a:spcPct val="50000"/>
              </a:spcBef>
            </a:pPr>
            <a:r>
              <a:rPr lang="ru-RU">
                <a:latin typeface="Calibri" pitchFamily="34" charset="0"/>
              </a:rPr>
              <a:t>Мамай</a:t>
            </a:r>
          </a:p>
        </p:txBody>
      </p:sp>
      <p:sp>
        <p:nvSpPr>
          <p:cNvPr id="12333" name="AutoShape 45"/>
          <p:cNvSpPr>
            <a:spLocks noChangeArrowheads="1"/>
          </p:cNvSpPr>
          <p:nvPr/>
        </p:nvSpPr>
        <p:spPr bwMode="auto">
          <a:xfrm>
            <a:off x="3059113" y="260350"/>
            <a:ext cx="358775" cy="360363"/>
          </a:xfrm>
          <a:prstGeom prst="sun">
            <a:avLst>
              <a:gd name="adj" fmla="val 25000"/>
            </a:avLst>
          </a:prstGeom>
          <a:solidFill>
            <a:srgbClr val="0000FF"/>
          </a:solidFill>
          <a:ln w="9525">
            <a:solidFill>
              <a:schemeClr val="tx1"/>
            </a:solidFill>
            <a:miter lim="800000"/>
            <a:headEnd/>
            <a:tailEnd/>
          </a:ln>
        </p:spPr>
        <p:txBody>
          <a:bodyPr wrap="none" anchor="ctr"/>
          <a:lstStyle/>
          <a:p>
            <a:endParaRPr lang="ru-RU">
              <a:latin typeface="Calibri" pitchFamily="34" charset="0"/>
            </a:endParaRPr>
          </a:p>
        </p:txBody>
      </p:sp>
      <p:sp>
        <p:nvSpPr>
          <p:cNvPr id="12335" name="Line 47"/>
          <p:cNvSpPr>
            <a:spLocks noChangeShapeType="1"/>
          </p:cNvSpPr>
          <p:nvPr/>
        </p:nvSpPr>
        <p:spPr bwMode="auto">
          <a:xfrm flipH="1" flipV="1">
            <a:off x="5508625" y="2205038"/>
            <a:ext cx="576263" cy="71437"/>
          </a:xfrm>
          <a:prstGeom prst="line">
            <a:avLst/>
          </a:prstGeom>
          <a:noFill/>
          <a:ln w="9525">
            <a:solidFill>
              <a:srgbClr val="FE0067"/>
            </a:solidFill>
            <a:round/>
            <a:headEnd/>
            <a:tailEnd type="triangle" w="med" len="med"/>
          </a:ln>
        </p:spPr>
        <p:txBody>
          <a:bodyPr/>
          <a:lstStyle/>
          <a:p>
            <a:endParaRPr lang="ru-RU"/>
          </a:p>
        </p:txBody>
      </p:sp>
      <p:sp>
        <p:nvSpPr>
          <p:cNvPr id="14381" name="AutoShape 48"/>
          <p:cNvSpPr>
            <a:spLocks noChangeArrowheads="1"/>
          </p:cNvSpPr>
          <p:nvPr/>
        </p:nvSpPr>
        <p:spPr bwMode="auto">
          <a:xfrm rot="-6117964">
            <a:off x="3305175" y="1887538"/>
            <a:ext cx="877888" cy="360362"/>
          </a:xfrm>
          <a:prstGeom prst="notchedRightArrow">
            <a:avLst>
              <a:gd name="adj1" fmla="val 50000"/>
              <a:gd name="adj2" fmla="val 60903"/>
            </a:avLst>
          </a:prstGeom>
          <a:solidFill>
            <a:srgbClr val="0000FF"/>
          </a:solidFill>
          <a:ln w="9525">
            <a:solidFill>
              <a:schemeClr val="tx1"/>
            </a:solidFill>
            <a:miter lim="800000"/>
            <a:headEnd/>
            <a:tailEnd/>
          </a:ln>
        </p:spPr>
        <p:txBody>
          <a:bodyPr wrap="none" anchor="ctr"/>
          <a:lstStyle/>
          <a:p>
            <a:endParaRPr lang="ru-RU">
              <a:latin typeface="Calibri" pitchFamily="34" charset="0"/>
            </a:endParaRPr>
          </a:p>
        </p:txBody>
      </p:sp>
      <p:sp>
        <p:nvSpPr>
          <p:cNvPr id="14382" name="AutoShape 49"/>
          <p:cNvSpPr>
            <a:spLocks noChangeArrowheads="1"/>
          </p:cNvSpPr>
          <p:nvPr/>
        </p:nvSpPr>
        <p:spPr bwMode="auto">
          <a:xfrm rot="-2493483">
            <a:off x="3924300" y="1916113"/>
            <a:ext cx="877888" cy="360362"/>
          </a:xfrm>
          <a:prstGeom prst="notchedRightArrow">
            <a:avLst>
              <a:gd name="adj1" fmla="val 50000"/>
              <a:gd name="adj2" fmla="val 60903"/>
            </a:avLst>
          </a:prstGeom>
          <a:solidFill>
            <a:srgbClr val="0000FF"/>
          </a:solidFill>
          <a:ln w="9525">
            <a:solidFill>
              <a:schemeClr val="tx1"/>
            </a:solidFill>
            <a:miter lim="800000"/>
            <a:headEnd/>
            <a:tailEnd/>
          </a:ln>
        </p:spPr>
        <p:txBody>
          <a:bodyPr wrap="none" anchor="ctr"/>
          <a:lstStyle/>
          <a:p>
            <a:endParaRPr lang="ru-RU">
              <a:latin typeface="Calibri" pitchFamily="34" charset="0"/>
            </a:endParaRPr>
          </a:p>
        </p:txBody>
      </p:sp>
      <p:sp>
        <p:nvSpPr>
          <p:cNvPr id="14383" name="AutoShape 50"/>
          <p:cNvSpPr>
            <a:spLocks noChangeArrowheads="1"/>
          </p:cNvSpPr>
          <p:nvPr/>
        </p:nvSpPr>
        <p:spPr bwMode="auto">
          <a:xfrm rot="-2810504">
            <a:off x="4600575" y="1239838"/>
            <a:ext cx="877888" cy="360362"/>
          </a:xfrm>
          <a:prstGeom prst="notchedRightArrow">
            <a:avLst>
              <a:gd name="adj1" fmla="val 50000"/>
              <a:gd name="adj2" fmla="val 60903"/>
            </a:avLst>
          </a:prstGeom>
          <a:solidFill>
            <a:srgbClr val="0000FF"/>
          </a:solidFill>
          <a:ln w="9525">
            <a:solidFill>
              <a:schemeClr val="tx1"/>
            </a:solidFill>
            <a:miter lim="800000"/>
            <a:headEnd/>
            <a:tailEnd/>
          </a:ln>
        </p:spPr>
        <p:txBody>
          <a:bodyPr wrap="none" anchor="ctr"/>
          <a:lstStyle/>
          <a:p>
            <a:endParaRPr lang="ru-RU">
              <a:latin typeface="Calibri" pitchFamily="34" charset="0"/>
            </a:endParaRPr>
          </a:p>
        </p:txBody>
      </p:sp>
      <p:sp>
        <p:nvSpPr>
          <p:cNvPr id="14384" name="AutoShape 51"/>
          <p:cNvSpPr>
            <a:spLocks noChangeArrowheads="1"/>
          </p:cNvSpPr>
          <p:nvPr/>
        </p:nvSpPr>
        <p:spPr bwMode="auto">
          <a:xfrm rot="-7958175">
            <a:off x="4718050" y="334963"/>
            <a:ext cx="877887" cy="350838"/>
          </a:xfrm>
          <a:prstGeom prst="notchedRightArrow">
            <a:avLst>
              <a:gd name="adj1" fmla="val 50000"/>
              <a:gd name="adj2" fmla="val 62556"/>
            </a:avLst>
          </a:prstGeom>
          <a:solidFill>
            <a:srgbClr val="0000FF"/>
          </a:solidFill>
          <a:ln w="9525">
            <a:solidFill>
              <a:schemeClr val="tx1"/>
            </a:solidFill>
            <a:miter lim="800000"/>
            <a:headEnd/>
            <a:tailEnd/>
          </a:ln>
        </p:spPr>
        <p:txBody>
          <a:bodyPr wrap="none" anchor="ctr"/>
          <a:lstStyle/>
          <a:p>
            <a:endParaRPr lang="ru-RU">
              <a:latin typeface="Calibri" pitchFamily="34" charset="0"/>
            </a:endParaRPr>
          </a:p>
        </p:txBody>
      </p:sp>
      <p:sp>
        <p:nvSpPr>
          <p:cNvPr id="14385" name="AutoShape 52"/>
          <p:cNvSpPr>
            <a:spLocks noChangeArrowheads="1"/>
          </p:cNvSpPr>
          <p:nvPr/>
        </p:nvSpPr>
        <p:spPr bwMode="auto">
          <a:xfrm rot="10401615">
            <a:off x="3708400" y="0"/>
            <a:ext cx="877888" cy="404813"/>
          </a:xfrm>
          <a:prstGeom prst="notchedRightArrow">
            <a:avLst>
              <a:gd name="adj1" fmla="val 50000"/>
              <a:gd name="adj2" fmla="val 54216"/>
            </a:avLst>
          </a:prstGeom>
          <a:solidFill>
            <a:srgbClr val="0000FF"/>
          </a:solidFill>
          <a:ln w="9525">
            <a:solidFill>
              <a:schemeClr val="tx1"/>
            </a:solidFill>
            <a:miter lim="800000"/>
            <a:headEnd/>
            <a:tailEnd/>
          </a:ln>
        </p:spPr>
        <p:txBody>
          <a:bodyPr wrap="none" anchor="ctr"/>
          <a:lstStyle/>
          <a:p>
            <a:endParaRPr lang="ru-RU">
              <a:latin typeface="Calibri" pitchFamily="34" charset="0"/>
            </a:endParaRPr>
          </a:p>
        </p:txBody>
      </p:sp>
      <p:sp>
        <p:nvSpPr>
          <p:cNvPr id="12342" name="Line 54"/>
          <p:cNvSpPr>
            <a:spLocks noChangeShapeType="1"/>
          </p:cNvSpPr>
          <p:nvPr/>
        </p:nvSpPr>
        <p:spPr bwMode="auto">
          <a:xfrm flipH="1" flipV="1">
            <a:off x="5580063" y="1700213"/>
            <a:ext cx="576262" cy="215900"/>
          </a:xfrm>
          <a:prstGeom prst="line">
            <a:avLst/>
          </a:prstGeom>
          <a:noFill/>
          <a:ln w="9525">
            <a:solidFill>
              <a:srgbClr val="FE0067"/>
            </a:solidFill>
            <a:round/>
            <a:headEnd/>
            <a:tailEnd type="triangle" w="med" len="med"/>
          </a:ln>
        </p:spPr>
        <p:txBody>
          <a:bodyPr/>
          <a:lstStyle/>
          <a:p>
            <a:endParaRPr lang="ru-RU"/>
          </a:p>
        </p:txBody>
      </p:sp>
      <p:sp>
        <p:nvSpPr>
          <p:cNvPr id="12343" name="Line 55"/>
          <p:cNvSpPr>
            <a:spLocks noChangeShapeType="1"/>
          </p:cNvSpPr>
          <p:nvPr/>
        </p:nvSpPr>
        <p:spPr bwMode="auto">
          <a:xfrm flipH="1" flipV="1">
            <a:off x="5795963" y="1341438"/>
            <a:ext cx="360362" cy="287337"/>
          </a:xfrm>
          <a:prstGeom prst="line">
            <a:avLst/>
          </a:prstGeom>
          <a:noFill/>
          <a:ln w="9525">
            <a:solidFill>
              <a:srgbClr val="FE0067"/>
            </a:solidFill>
            <a:round/>
            <a:headEnd/>
            <a:tailEnd type="triangle" w="med" len="med"/>
          </a:ln>
        </p:spPr>
        <p:txBody>
          <a:bodyPr/>
          <a:lstStyle/>
          <a:p>
            <a:endParaRPr lang="ru-RU"/>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grpId="0" nodeType="clickEffect">
                                  <p:stCondLst>
                                    <p:cond delay="0"/>
                                  </p:stCondLst>
                                  <p:childTnLst>
                                    <p:anim calcmode="discrete" valueType="str">
                                      <p:cBhvr>
                                        <p:cTn id="6" dur="1000" fill="hold"/>
                                        <p:tgtEl>
                                          <p:spTgt spid="12324"/>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35" presetClass="emph" presetSubtype="0" fill="hold" grpId="0" nodeType="clickEffect">
                                  <p:stCondLst>
                                    <p:cond delay="0"/>
                                  </p:stCondLst>
                                  <p:childTnLst>
                                    <p:anim calcmode="discrete" valueType="str">
                                      <p:cBhvr>
                                        <p:cTn id="10" dur="1000" fill="hold"/>
                                        <p:tgtEl>
                                          <p:spTgt spid="12325"/>
                                        </p:tgtEl>
                                        <p:attrNameLst>
                                          <p:attrName>style.visibility</p:attrName>
                                        </p:attrNameLst>
                                      </p:cBhvr>
                                      <p:tavLst>
                                        <p:tav tm="0">
                                          <p:val>
                                            <p:strVal val="hidden"/>
                                          </p:val>
                                        </p:tav>
                                        <p:tav tm="50000">
                                          <p:val>
                                            <p:strVal val="visible"/>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mph" presetSubtype="0" fill="hold" grpId="0" nodeType="clickEffect">
                                  <p:stCondLst>
                                    <p:cond delay="0"/>
                                  </p:stCondLst>
                                  <p:childTnLst>
                                    <p:anim calcmode="discrete" valueType="str">
                                      <p:cBhvr>
                                        <p:cTn id="14" dur="1000" fill="hold"/>
                                        <p:tgtEl>
                                          <p:spTgt spid="12333"/>
                                        </p:tgtEl>
                                        <p:attrNameLst>
                                          <p:attrName>style.visibility</p:attrName>
                                        </p:attrNameLst>
                                      </p:cBhvr>
                                      <p:tavLst>
                                        <p:tav tm="0">
                                          <p:val>
                                            <p:strVal val="hidden"/>
                                          </p:val>
                                        </p:tav>
                                        <p:tav tm="50000">
                                          <p:val>
                                            <p:strVal val="visible"/>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mph" presetSubtype="0" fill="hold" grpId="1" nodeType="clickEffect">
                                  <p:stCondLst>
                                    <p:cond delay="0"/>
                                  </p:stCondLst>
                                  <p:childTnLst>
                                    <p:animClr clrSpc="rgb" dir="cw">
                                      <p:cBhvr override="childStyle">
                                        <p:cTn id="18" dur="1900" fill="hold">
                                          <p:stCondLst>
                                            <p:cond delay="100"/>
                                          </p:stCondLst>
                                        </p:cTn>
                                        <p:tgtEl>
                                          <p:spTgt spid="12333"/>
                                        </p:tgtEl>
                                        <p:attrNameLst>
                                          <p:attrName>style.color</p:attrName>
                                        </p:attrNameLst>
                                      </p:cBhvr>
                                      <p:to>
                                        <a:schemeClr val="accent2"/>
                                      </p:to>
                                    </p:animClr>
                                    <p:animClr clrSpc="rgb" dir="cw">
                                      <p:cBhvr>
                                        <p:cTn id="19" dur="1900" fill="hold">
                                          <p:stCondLst>
                                            <p:cond delay="100"/>
                                          </p:stCondLst>
                                        </p:cTn>
                                        <p:tgtEl>
                                          <p:spTgt spid="12333"/>
                                        </p:tgtEl>
                                        <p:attrNameLst>
                                          <p:attrName>fillColor</p:attrName>
                                        </p:attrNameLst>
                                      </p:cBhvr>
                                      <p:to>
                                        <a:schemeClr val="accent2"/>
                                      </p:to>
                                    </p:animClr>
                                    <p:set>
                                      <p:cBhvr>
                                        <p:cTn id="20" dur="1900" fill="hold">
                                          <p:stCondLst>
                                            <p:cond delay="100"/>
                                          </p:stCondLst>
                                        </p:cTn>
                                        <p:tgtEl>
                                          <p:spTgt spid="12333"/>
                                        </p:tgtEl>
                                        <p:attrNameLst>
                                          <p:attrName>fill.type</p:attrName>
                                        </p:attrNameLst>
                                      </p:cBhvr>
                                      <p:to>
                                        <p:strVal val="solid"/>
                                      </p:to>
                                    </p:set>
                                    <p:set>
                                      <p:cBhvr>
                                        <p:cTn id="21" dur="1900" fill="hold">
                                          <p:stCondLst>
                                            <p:cond delay="100"/>
                                          </p:stCondLst>
                                        </p:cTn>
                                        <p:tgtEl>
                                          <p:spTgt spid="12333"/>
                                        </p:tgtEl>
                                        <p:attrNameLst>
                                          <p:attrName>fill.on</p:attrName>
                                        </p:attrNameLst>
                                      </p:cBhvr>
                                      <p:to>
                                        <p:strVal val="true"/>
                                      </p:to>
                                    </p:set>
                                    <p:animScale>
                                      <p:cBhvr>
                                        <p:cTn id="22" dur="200" fill="hold">
                                          <p:stCondLst>
                                            <p:cond delay="0"/>
                                          </p:stCondLst>
                                        </p:cTn>
                                        <p:tgtEl>
                                          <p:spTgt spid="12333"/>
                                        </p:tgtEl>
                                      </p:cBhvr>
                                      <p:from x="100000" y="100000"/>
                                      <p:to x="100000" y="5000"/>
                                    </p:animScale>
                                    <p:animScale>
                                      <p:cBhvr>
                                        <p:cTn id="23" dur="200" fill="hold">
                                          <p:stCondLst>
                                            <p:cond delay="200"/>
                                          </p:stCondLst>
                                        </p:cTn>
                                        <p:tgtEl>
                                          <p:spTgt spid="12333"/>
                                        </p:tgtEl>
                                      </p:cBhvr>
                                      <p:from x="100000" y="5000"/>
                                      <p:to x="120000" y="150000"/>
                                    </p:animScale>
                                    <p:animScale>
                                      <p:cBhvr>
                                        <p:cTn id="24" dur="600" fill="hold">
                                          <p:stCondLst>
                                            <p:cond delay="1400"/>
                                          </p:stCondLst>
                                        </p:cTn>
                                        <p:tgtEl>
                                          <p:spTgt spid="12333"/>
                                        </p:tgtEl>
                                      </p:cBhvr>
                                      <p:to x="120000" y="150000"/>
                                    </p:animScale>
                                  </p:childTnLst>
                                </p:cTn>
                              </p:par>
                            </p:childTnLst>
                          </p:cTn>
                        </p:par>
                      </p:childTnLst>
                    </p:cTn>
                  </p:par>
                  <p:par>
                    <p:cTn id="25" fill="hold">
                      <p:stCondLst>
                        <p:cond delay="indefinite"/>
                      </p:stCondLst>
                      <p:childTnLst>
                        <p:par>
                          <p:cTn id="26" fill="hold">
                            <p:stCondLst>
                              <p:cond delay="0"/>
                            </p:stCondLst>
                            <p:childTnLst>
                              <p:par>
                                <p:cTn id="27" presetID="35" presetClass="emph" presetSubtype="0" fill="hold" grpId="2" nodeType="clickEffect">
                                  <p:stCondLst>
                                    <p:cond delay="0"/>
                                  </p:stCondLst>
                                  <p:childTnLst>
                                    <p:anim calcmode="discrete" valueType="str">
                                      <p:cBhvr>
                                        <p:cTn id="28" dur="1000" fill="hold"/>
                                        <p:tgtEl>
                                          <p:spTgt spid="12333"/>
                                        </p:tgtEl>
                                        <p:attrNameLst>
                                          <p:attrName>style.visibility</p:attrName>
                                        </p:attrNameLst>
                                      </p:cBhvr>
                                      <p:tavLst>
                                        <p:tav tm="0">
                                          <p:val>
                                            <p:strVal val="hidden"/>
                                          </p:val>
                                        </p:tav>
                                        <p:tav tm="50000">
                                          <p:val>
                                            <p:strVal val="visible"/>
                                          </p:val>
                                        </p:tav>
                                      </p:tavLst>
                                    </p:anim>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grpId="0" nodeType="clickEffect">
                                  <p:stCondLst>
                                    <p:cond delay="0"/>
                                  </p:stCondLst>
                                  <p:childTnLst>
                                    <p:animMotion origin="layout" path="M -1.94444E-6 4.43828E-6 C -0.01649 -0.03514 -0.03281 -0.07004 -0.03941 -0.08391 " pathEditMode="relative" ptsTypes="aA">
                                      <p:cBhvr>
                                        <p:cTn id="32" dur="2000" fill="hold"/>
                                        <p:tgtEl>
                                          <p:spTgt spid="12343"/>
                                        </p:tgtEl>
                                        <p:attrNameLst>
                                          <p:attrName>ppt_x</p:attrName>
                                          <p:attrName>ppt_y</p:attrName>
                                        </p:attrNameLst>
                                      </p:cBhvr>
                                    </p:animMotion>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grpId="0" nodeType="clickEffect">
                                  <p:stCondLst>
                                    <p:cond delay="0"/>
                                  </p:stCondLst>
                                  <p:childTnLst>
                                    <p:animMotion origin="layout" path="M -6.38889E-6 -1.09108E-6 L -0.05504 -0.03144 " pathEditMode="relative" ptsTypes="AA">
                                      <p:cBhvr>
                                        <p:cTn id="36" dur="2000" fill="hold"/>
                                        <p:tgtEl>
                                          <p:spTgt spid="12342"/>
                                        </p:tgtEl>
                                        <p:attrNameLst>
                                          <p:attrName>ppt_x</p:attrName>
                                          <p:attrName>ppt_y</p:attrName>
                                        </p:attrNameLst>
                                      </p:cBhvr>
                                    </p:animMotion>
                                  </p:childTnLst>
                                </p:cTn>
                              </p:par>
                            </p:childTnLst>
                          </p:cTn>
                        </p:par>
                      </p:childTnLst>
                    </p:cTn>
                  </p:par>
                  <p:par>
                    <p:cTn id="37" fill="hold">
                      <p:stCondLst>
                        <p:cond delay="indefinite"/>
                      </p:stCondLst>
                      <p:childTnLst>
                        <p:par>
                          <p:cTn id="38" fill="hold">
                            <p:stCondLst>
                              <p:cond delay="0"/>
                            </p:stCondLst>
                            <p:childTnLst>
                              <p:par>
                                <p:cTn id="39" presetID="0" presetClass="path" presetSubtype="0" accel="50000" decel="50000" fill="hold" grpId="0" nodeType="clickEffect">
                                  <p:stCondLst>
                                    <p:cond delay="0"/>
                                  </p:stCondLst>
                                  <p:childTnLst>
                                    <p:animMotion origin="layout" path="M 3.61111E-6 -4.47064E-6 L -0.11823 -0.0104 " pathEditMode="relative" ptsTypes="AA">
                                      <p:cBhvr>
                                        <p:cTn id="40" dur="2000" fill="hold"/>
                                        <p:tgtEl>
                                          <p:spTgt spid="1233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24" grpId="0" animBg="1"/>
      <p:bldP spid="12325" grpId="0" animBg="1"/>
      <p:bldP spid="12333" grpId="0" animBg="1"/>
      <p:bldP spid="12333" grpId="1" animBg="1"/>
      <p:bldP spid="12333" grpId="2" animBg="1"/>
      <p:bldP spid="12335" grpId="0" animBg="1"/>
      <p:bldP spid="12342" grpId="0" animBg="1"/>
      <p:bldP spid="123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Прямоугольник 1"/>
          <p:cNvSpPr>
            <a:spLocks noChangeArrowheads="1"/>
          </p:cNvSpPr>
          <p:nvPr/>
        </p:nvSpPr>
        <p:spPr bwMode="auto">
          <a:xfrm>
            <a:off x="642938" y="-357188"/>
            <a:ext cx="8143875" cy="5848351"/>
          </a:xfrm>
          <a:prstGeom prst="rect">
            <a:avLst/>
          </a:prstGeom>
          <a:noFill/>
          <a:ln w="9525">
            <a:noFill/>
            <a:miter lim="800000"/>
            <a:headEnd/>
            <a:tailEnd/>
          </a:ln>
        </p:spPr>
        <p:txBody>
          <a:bodyPr>
            <a:spAutoFit/>
          </a:bodyPr>
          <a:lstStyle/>
          <a:p>
            <a:endParaRPr lang="ru-RU">
              <a:latin typeface="Calibri" pitchFamily="34" charset="0"/>
            </a:endParaRPr>
          </a:p>
          <a:p>
            <a:endParaRPr lang="ru-RU">
              <a:latin typeface="Calibri" pitchFamily="34" charset="0"/>
            </a:endParaRPr>
          </a:p>
          <a:p>
            <a:endParaRPr lang="ru-RU">
              <a:latin typeface="Calibri" pitchFamily="34" charset="0"/>
            </a:endParaRPr>
          </a:p>
          <a:p>
            <a:r>
              <a:rPr lang="ru-RU" sz="2000">
                <a:latin typeface="Calibri" pitchFamily="34" charset="0"/>
              </a:rPr>
              <a:t>«И в шестой час появились поганые измаилтяне в поле, — а было поле открытое и обширное. И тут выстроились татарские полки против христиан, и встретились полки. И, увидев друг друга, двинулись великие силы, и земля гудела, горы и холмы сотрясались от великого множества воинов. И обнажили оружие — обоюдоострое в руках их. И орлы слетались, как и писано — «где будут трупы, там соберутся и орлы». В урочный час сперва начали съезжаться сторожевые полки русские с татарскими. Сам же князь великий напал первым в сторожевых полках на поганого царя Теляка, называемого воплощенным дьяволом Мамая. Однако вскоре после того отъехал князь в великий полк. И вот двинулась великая рать Мамаева, все силы татарские. А с нашей стороны — князь великий Дмитрий Иванович со всеми князьями русскими... И тотчас сошлись на многие часы обе силы великие, и покрыли полки поле верст на десять. И была сеча лютая и великая, и битва жестокая, и грохот страшный; от сотворения мира не было такой битвы у русских великих князей, как при этом великом князе всея Руси»</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50"/>
          </a:xfrm>
        </p:spPr>
        <p:txBody>
          <a:bodyPr rtlCol="0">
            <a:normAutofit fontScale="90000"/>
          </a:bodyPr>
          <a:lstStyle/>
          <a:p>
            <a:pPr eaLnBrk="1" fontAlgn="auto" hangingPunct="1">
              <a:spcAft>
                <a:spcPts val="0"/>
              </a:spcAft>
              <a:defRPr/>
            </a:pPr>
            <a:r>
              <a:rPr lang="ru-RU" dirty="0" smtClean="0"/>
              <a:t>На поле боя. </a:t>
            </a:r>
          </a:p>
        </p:txBody>
      </p:sp>
      <p:pic>
        <p:nvPicPr>
          <p:cNvPr id="16388" name="Picture 4"/>
          <p:cNvPicPr>
            <a:picLocks noChangeAspect="1" noChangeArrowheads="1"/>
          </p:cNvPicPr>
          <p:nvPr/>
        </p:nvPicPr>
        <p:blipFill>
          <a:blip r:embed="rId2" cstate="email"/>
          <a:srcRect/>
          <a:stretch>
            <a:fillRect/>
          </a:stretch>
        </p:blipFill>
        <p:spPr bwMode="auto">
          <a:xfrm>
            <a:off x="857224" y="857232"/>
            <a:ext cx="7802895" cy="585789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6804025" y="2852738"/>
            <a:ext cx="314325" cy="495300"/>
          </a:xfrm>
          <a:prstGeom prst="rect">
            <a:avLst/>
          </a:prstGeom>
          <a:noFill/>
          <a:ln w="9525">
            <a:noFill/>
            <a:miter lim="800000"/>
            <a:headEnd/>
            <a:tailEnd/>
          </a:ln>
        </p:spPr>
      </p:pic>
      <p:pic>
        <p:nvPicPr>
          <p:cNvPr id="17411" name="Picture 3"/>
          <p:cNvPicPr>
            <a:picLocks noChangeAspect="1" noChangeArrowheads="1"/>
          </p:cNvPicPr>
          <p:nvPr/>
        </p:nvPicPr>
        <p:blipFill>
          <a:blip r:embed="rId2"/>
          <a:srcRect/>
          <a:stretch>
            <a:fillRect/>
          </a:stretch>
        </p:blipFill>
        <p:spPr bwMode="auto">
          <a:xfrm>
            <a:off x="6443663" y="1196975"/>
            <a:ext cx="314325" cy="495300"/>
          </a:xfrm>
          <a:prstGeom prst="rect">
            <a:avLst/>
          </a:prstGeom>
          <a:noFill/>
          <a:ln w="9525">
            <a:noFill/>
            <a:miter lim="800000"/>
            <a:headEnd/>
            <a:tailEnd/>
          </a:ln>
        </p:spPr>
      </p:pic>
      <p:pic>
        <p:nvPicPr>
          <p:cNvPr id="17412" name="Picture 4"/>
          <p:cNvPicPr>
            <a:picLocks noChangeAspect="1" noChangeArrowheads="1"/>
          </p:cNvPicPr>
          <p:nvPr/>
        </p:nvPicPr>
        <p:blipFill>
          <a:blip r:embed="rId2"/>
          <a:srcRect/>
          <a:stretch>
            <a:fillRect/>
          </a:stretch>
        </p:blipFill>
        <p:spPr bwMode="auto">
          <a:xfrm>
            <a:off x="7019925" y="1484313"/>
            <a:ext cx="314325" cy="495300"/>
          </a:xfrm>
          <a:prstGeom prst="rect">
            <a:avLst/>
          </a:prstGeom>
          <a:noFill/>
          <a:ln w="9525">
            <a:noFill/>
            <a:miter lim="800000"/>
            <a:headEnd/>
            <a:tailEnd/>
          </a:ln>
        </p:spPr>
      </p:pic>
      <p:sp>
        <p:nvSpPr>
          <p:cNvPr id="17413" name="Text Box 5"/>
          <p:cNvSpPr txBox="1">
            <a:spLocks noChangeArrowheads="1"/>
          </p:cNvSpPr>
          <p:nvPr/>
        </p:nvSpPr>
        <p:spPr bwMode="auto">
          <a:xfrm>
            <a:off x="6443663" y="333375"/>
            <a:ext cx="2413000" cy="779463"/>
          </a:xfrm>
          <a:prstGeom prst="rect">
            <a:avLst/>
          </a:prstGeom>
          <a:noFill/>
          <a:ln w="9525">
            <a:noFill/>
            <a:miter lim="800000"/>
            <a:headEnd/>
            <a:tailEnd/>
          </a:ln>
        </p:spPr>
        <p:txBody>
          <a:bodyPr>
            <a:spAutoFit/>
          </a:bodyPr>
          <a:lstStyle/>
          <a:p>
            <a:pPr>
              <a:spcBef>
                <a:spcPct val="50000"/>
              </a:spcBef>
            </a:pPr>
            <a:r>
              <a:rPr lang="ru-RU" b="1">
                <a:latin typeface="Times New Roman" pitchFamily="18" charset="0"/>
                <a:cs typeface="Times New Roman" pitchFamily="18" charset="0"/>
              </a:rPr>
              <a:t>Куликовская битва</a:t>
            </a:r>
          </a:p>
          <a:p>
            <a:pPr>
              <a:spcBef>
                <a:spcPct val="50000"/>
              </a:spcBef>
            </a:pPr>
            <a:r>
              <a:rPr lang="ru-RU" b="1">
                <a:latin typeface="Times New Roman" pitchFamily="18" charset="0"/>
                <a:cs typeface="Times New Roman" pitchFamily="18" charset="0"/>
              </a:rPr>
              <a:t>8 сентября 1380 г.</a:t>
            </a:r>
          </a:p>
        </p:txBody>
      </p:sp>
      <p:sp>
        <p:nvSpPr>
          <p:cNvPr id="17414" name="Rectangle 6"/>
          <p:cNvSpPr>
            <a:spLocks noChangeArrowheads="1"/>
          </p:cNvSpPr>
          <p:nvPr/>
        </p:nvSpPr>
        <p:spPr bwMode="auto">
          <a:xfrm rot="-1361761">
            <a:off x="250825" y="1773238"/>
            <a:ext cx="720725" cy="360362"/>
          </a:xfrm>
          <a:prstGeom prst="rect">
            <a:avLst/>
          </a:prstGeom>
          <a:solidFill>
            <a:srgbClr val="FE0067"/>
          </a:solidFill>
          <a:ln w="9525">
            <a:solidFill>
              <a:schemeClr val="tx1"/>
            </a:solidFill>
            <a:miter lim="800000"/>
            <a:headEnd/>
            <a:tailEnd/>
          </a:ln>
        </p:spPr>
        <p:txBody>
          <a:bodyPr wrap="none" anchor="ctr"/>
          <a:lstStyle/>
          <a:p>
            <a:endParaRPr lang="ru-RU">
              <a:latin typeface="Calibri" pitchFamily="34" charset="0"/>
            </a:endParaRPr>
          </a:p>
        </p:txBody>
      </p:sp>
      <p:sp>
        <p:nvSpPr>
          <p:cNvPr id="17415" name="Rectangle 7"/>
          <p:cNvSpPr>
            <a:spLocks noChangeArrowheads="1"/>
          </p:cNvSpPr>
          <p:nvPr/>
        </p:nvSpPr>
        <p:spPr bwMode="auto">
          <a:xfrm rot="-1361761">
            <a:off x="2987675" y="692150"/>
            <a:ext cx="720725" cy="360363"/>
          </a:xfrm>
          <a:prstGeom prst="rect">
            <a:avLst/>
          </a:prstGeom>
          <a:solidFill>
            <a:srgbClr val="FE0067"/>
          </a:solidFill>
          <a:ln w="9525">
            <a:solidFill>
              <a:schemeClr val="tx1"/>
            </a:solidFill>
            <a:miter lim="800000"/>
            <a:headEnd/>
            <a:tailEnd/>
          </a:ln>
        </p:spPr>
        <p:txBody>
          <a:bodyPr wrap="none" anchor="ctr"/>
          <a:lstStyle/>
          <a:p>
            <a:endParaRPr lang="ru-RU">
              <a:latin typeface="Calibri" pitchFamily="34" charset="0"/>
            </a:endParaRPr>
          </a:p>
        </p:txBody>
      </p:sp>
      <p:sp>
        <p:nvSpPr>
          <p:cNvPr id="17416" name="Rectangle 8"/>
          <p:cNvSpPr>
            <a:spLocks noChangeArrowheads="1"/>
          </p:cNvSpPr>
          <p:nvPr/>
        </p:nvSpPr>
        <p:spPr bwMode="auto">
          <a:xfrm rot="-1361761">
            <a:off x="1258888" y="1125538"/>
            <a:ext cx="1441450" cy="504825"/>
          </a:xfrm>
          <a:prstGeom prst="rect">
            <a:avLst/>
          </a:prstGeom>
          <a:solidFill>
            <a:srgbClr val="FE0067"/>
          </a:solidFill>
          <a:ln w="9525">
            <a:solidFill>
              <a:schemeClr val="tx1"/>
            </a:solidFill>
            <a:miter lim="800000"/>
            <a:headEnd/>
            <a:tailEnd/>
          </a:ln>
        </p:spPr>
        <p:txBody>
          <a:bodyPr wrap="none" anchor="ctr"/>
          <a:lstStyle/>
          <a:p>
            <a:endParaRPr lang="ru-RU">
              <a:latin typeface="Calibri" pitchFamily="34" charset="0"/>
            </a:endParaRPr>
          </a:p>
        </p:txBody>
      </p:sp>
      <p:sp>
        <p:nvSpPr>
          <p:cNvPr id="17417" name="Rectangle 9"/>
          <p:cNvSpPr>
            <a:spLocks noChangeArrowheads="1"/>
          </p:cNvSpPr>
          <p:nvPr/>
        </p:nvSpPr>
        <p:spPr bwMode="auto">
          <a:xfrm rot="-1361761">
            <a:off x="2124075" y="2924175"/>
            <a:ext cx="1441450" cy="504825"/>
          </a:xfrm>
          <a:prstGeom prst="rect">
            <a:avLst/>
          </a:prstGeom>
          <a:solidFill>
            <a:srgbClr val="0000FF"/>
          </a:solidFill>
          <a:ln w="9525">
            <a:solidFill>
              <a:schemeClr val="tx1"/>
            </a:solidFill>
            <a:miter lim="800000"/>
            <a:headEnd/>
            <a:tailEnd/>
          </a:ln>
        </p:spPr>
        <p:txBody>
          <a:bodyPr wrap="none" anchor="ctr"/>
          <a:lstStyle/>
          <a:p>
            <a:endParaRPr lang="ru-RU">
              <a:latin typeface="Calibri" pitchFamily="34" charset="0"/>
            </a:endParaRPr>
          </a:p>
        </p:txBody>
      </p:sp>
      <p:sp>
        <p:nvSpPr>
          <p:cNvPr id="17418" name="Rectangle 10"/>
          <p:cNvSpPr>
            <a:spLocks noChangeArrowheads="1"/>
          </p:cNvSpPr>
          <p:nvPr/>
        </p:nvSpPr>
        <p:spPr bwMode="auto">
          <a:xfrm rot="-1361761">
            <a:off x="1116013" y="3500438"/>
            <a:ext cx="720725" cy="360362"/>
          </a:xfrm>
          <a:prstGeom prst="rect">
            <a:avLst/>
          </a:prstGeom>
          <a:solidFill>
            <a:srgbClr val="0000FF"/>
          </a:solidFill>
          <a:ln w="9525">
            <a:solidFill>
              <a:schemeClr val="tx1"/>
            </a:solidFill>
            <a:miter lim="800000"/>
            <a:headEnd/>
            <a:tailEnd/>
          </a:ln>
        </p:spPr>
        <p:txBody>
          <a:bodyPr wrap="none" anchor="ctr"/>
          <a:lstStyle/>
          <a:p>
            <a:endParaRPr lang="ru-RU">
              <a:latin typeface="Calibri" pitchFamily="34" charset="0"/>
            </a:endParaRPr>
          </a:p>
        </p:txBody>
      </p:sp>
      <p:sp>
        <p:nvSpPr>
          <p:cNvPr id="17419" name="Rectangle 11"/>
          <p:cNvSpPr>
            <a:spLocks noChangeArrowheads="1"/>
          </p:cNvSpPr>
          <p:nvPr/>
        </p:nvSpPr>
        <p:spPr bwMode="auto">
          <a:xfrm rot="-1361761">
            <a:off x="3851275" y="2420938"/>
            <a:ext cx="720725" cy="360362"/>
          </a:xfrm>
          <a:prstGeom prst="rect">
            <a:avLst/>
          </a:prstGeom>
          <a:solidFill>
            <a:srgbClr val="0000FF"/>
          </a:solidFill>
          <a:ln w="9525">
            <a:solidFill>
              <a:schemeClr val="tx1"/>
            </a:solidFill>
            <a:miter lim="800000"/>
            <a:headEnd/>
            <a:tailEnd/>
          </a:ln>
        </p:spPr>
        <p:txBody>
          <a:bodyPr wrap="none" anchor="ctr"/>
          <a:lstStyle/>
          <a:p>
            <a:endParaRPr lang="ru-RU">
              <a:latin typeface="Calibri" pitchFamily="34" charset="0"/>
            </a:endParaRPr>
          </a:p>
        </p:txBody>
      </p:sp>
      <p:sp>
        <p:nvSpPr>
          <p:cNvPr id="17420" name="Rectangle 12"/>
          <p:cNvSpPr>
            <a:spLocks noChangeArrowheads="1"/>
          </p:cNvSpPr>
          <p:nvPr/>
        </p:nvSpPr>
        <p:spPr bwMode="auto">
          <a:xfrm rot="-1361761">
            <a:off x="4211638" y="3213100"/>
            <a:ext cx="720725" cy="360363"/>
          </a:xfrm>
          <a:prstGeom prst="rect">
            <a:avLst/>
          </a:prstGeom>
          <a:solidFill>
            <a:srgbClr val="0000FF"/>
          </a:solidFill>
          <a:ln w="9525">
            <a:solidFill>
              <a:schemeClr val="tx1"/>
            </a:solidFill>
            <a:miter lim="800000"/>
            <a:headEnd/>
            <a:tailEnd/>
          </a:ln>
        </p:spPr>
        <p:txBody>
          <a:bodyPr wrap="none" anchor="ctr"/>
          <a:lstStyle/>
          <a:p>
            <a:endParaRPr lang="ru-RU">
              <a:latin typeface="Calibri" pitchFamily="34" charset="0"/>
            </a:endParaRPr>
          </a:p>
        </p:txBody>
      </p:sp>
      <p:sp>
        <p:nvSpPr>
          <p:cNvPr id="17421" name="Rectangle 13"/>
          <p:cNvSpPr>
            <a:spLocks noChangeArrowheads="1"/>
          </p:cNvSpPr>
          <p:nvPr/>
        </p:nvSpPr>
        <p:spPr bwMode="auto">
          <a:xfrm rot="-1361761">
            <a:off x="1476375" y="4437063"/>
            <a:ext cx="720725" cy="360362"/>
          </a:xfrm>
          <a:prstGeom prst="rect">
            <a:avLst/>
          </a:prstGeom>
          <a:solidFill>
            <a:srgbClr val="0000FF"/>
          </a:solidFill>
          <a:ln w="9525">
            <a:solidFill>
              <a:schemeClr val="tx1"/>
            </a:solidFill>
            <a:miter lim="800000"/>
            <a:headEnd/>
            <a:tailEnd/>
          </a:ln>
        </p:spPr>
        <p:txBody>
          <a:bodyPr wrap="none" anchor="ctr"/>
          <a:lstStyle/>
          <a:p>
            <a:endParaRPr lang="ru-RU">
              <a:latin typeface="Calibri" pitchFamily="34" charset="0"/>
            </a:endParaRPr>
          </a:p>
        </p:txBody>
      </p:sp>
      <p:sp>
        <p:nvSpPr>
          <p:cNvPr id="17422" name="Rectangle 14"/>
          <p:cNvSpPr>
            <a:spLocks noChangeArrowheads="1"/>
          </p:cNvSpPr>
          <p:nvPr/>
        </p:nvSpPr>
        <p:spPr bwMode="auto">
          <a:xfrm rot="-1361761">
            <a:off x="2484438" y="3789363"/>
            <a:ext cx="1441450" cy="504825"/>
          </a:xfrm>
          <a:prstGeom prst="rect">
            <a:avLst/>
          </a:prstGeom>
          <a:solidFill>
            <a:srgbClr val="0000FF"/>
          </a:solidFill>
          <a:ln w="9525">
            <a:solidFill>
              <a:schemeClr val="tx1"/>
            </a:solidFill>
            <a:miter lim="800000"/>
            <a:headEnd/>
            <a:tailEnd/>
          </a:ln>
        </p:spPr>
        <p:txBody>
          <a:bodyPr wrap="none" anchor="ctr"/>
          <a:lstStyle/>
          <a:p>
            <a:endParaRPr lang="ru-RU">
              <a:latin typeface="Calibri" pitchFamily="34" charset="0"/>
            </a:endParaRPr>
          </a:p>
        </p:txBody>
      </p:sp>
      <p:sp>
        <p:nvSpPr>
          <p:cNvPr id="17423" name="Rectangle 15"/>
          <p:cNvSpPr>
            <a:spLocks noChangeArrowheads="1"/>
          </p:cNvSpPr>
          <p:nvPr/>
        </p:nvSpPr>
        <p:spPr bwMode="auto">
          <a:xfrm rot="-4720437">
            <a:off x="6047581" y="1953420"/>
            <a:ext cx="720725" cy="360362"/>
          </a:xfrm>
          <a:prstGeom prst="rect">
            <a:avLst/>
          </a:prstGeom>
          <a:solidFill>
            <a:srgbClr val="FE0067"/>
          </a:solidFill>
          <a:ln w="9525">
            <a:solidFill>
              <a:schemeClr val="tx1"/>
            </a:solidFill>
            <a:miter lim="800000"/>
            <a:headEnd/>
            <a:tailEnd/>
          </a:ln>
        </p:spPr>
        <p:txBody>
          <a:bodyPr wrap="none" anchor="ctr"/>
          <a:lstStyle/>
          <a:p>
            <a:endParaRPr lang="ru-RU">
              <a:latin typeface="Calibri" pitchFamily="34" charset="0"/>
            </a:endParaRPr>
          </a:p>
        </p:txBody>
      </p:sp>
      <p:sp>
        <p:nvSpPr>
          <p:cNvPr id="17424" name="Text Box 16"/>
          <p:cNvSpPr txBox="1">
            <a:spLocks noChangeArrowheads="1"/>
          </p:cNvSpPr>
          <p:nvPr/>
        </p:nvSpPr>
        <p:spPr bwMode="auto">
          <a:xfrm rot="-1236818">
            <a:off x="468313" y="836613"/>
            <a:ext cx="1873250" cy="366712"/>
          </a:xfrm>
          <a:prstGeom prst="rect">
            <a:avLst/>
          </a:prstGeom>
          <a:noFill/>
          <a:ln w="9525">
            <a:noFill/>
            <a:miter lim="800000"/>
            <a:headEnd/>
            <a:tailEnd/>
          </a:ln>
        </p:spPr>
        <p:txBody>
          <a:bodyPr>
            <a:spAutoFit/>
          </a:bodyPr>
          <a:lstStyle/>
          <a:p>
            <a:pPr>
              <a:spcBef>
                <a:spcPct val="50000"/>
              </a:spcBef>
            </a:pPr>
            <a:r>
              <a:rPr lang="ru-RU">
                <a:latin typeface="Calibri" pitchFamily="34" charset="0"/>
              </a:rPr>
              <a:t>Большой полк</a:t>
            </a:r>
          </a:p>
        </p:txBody>
      </p:sp>
      <p:sp>
        <p:nvSpPr>
          <p:cNvPr id="17425" name="Text Box 17"/>
          <p:cNvSpPr txBox="1">
            <a:spLocks noChangeArrowheads="1"/>
          </p:cNvSpPr>
          <p:nvPr/>
        </p:nvSpPr>
        <p:spPr bwMode="auto">
          <a:xfrm rot="-1368582">
            <a:off x="2987675" y="908050"/>
            <a:ext cx="2089150" cy="366713"/>
          </a:xfrm>
          <a:prstGeom prst="rect">
            <a:avLst/>
          </a:prstGeom>
          <a:noFill/>
          <a:ln w="9525">
            <a:noFill/>
            <a:miter lim="800000"/>
            <a:headEnd/>
            <a:tailEnd/>
          </a:ln>
        </p:spPr>
        <p:txBody>
          <a:bodyPr>
            <a:spAutoFit/>
          </a:bodyPr>
          <a:lstStyle/>
          <a:p>
            <a:pPr>
              <a:spcBef>
                <a:spcPct val="50000"/>
              </a:spcBef>
            </a:pPr>
            <a:r>
              <a:rPr lang="ru-RU">
                <a:latin typeface="Calibri" pitchFamily="34" charset="0"/>
              </a:rPr>
              <a:t>Полк левой руки</a:t>
            </a:r>
          </a:p>
        </p:txBody>
      </p:sp>
      <p:sp>
        <p:nvSpPr>
          <p:cNvPr id="17426" name="Text Box 18"/>
          <p:cNvSpPr txBox="1">
            <a:spLocks noChangeArrowheads="1"/>
          </p:cNvSpPr>
          <p:nvPr/>
        </p:nvSpPr>
        <p:spPr bwMode="auto">
          <a:xfrm rot="-1141669">
            <a:off x="0" y="2060575"/>
            <a:ext cx="2268538" cy="366713"/>
          </a:xfrm>
          <a:prstGeom prst="rect">
            <a:avLst/>
          </a:prstGeom>
          <a:noFill/>
          <a:ln w="9525">
            <a:noFill/>
            <a:miter lim="800000"/>
            <a:headEnd/>
            <a:tailEnd/>
          </a:ln>
        </p:spPr>
        <p:txBody>
          <a:bodyPr>
            <a:spAutoFit/>
          </a:bodyPr>
          <a:lstStyle/>
          <a:p>
            <a:pPr>
              <a:spcBef>
                <a:spcPct val="50000"/>
              </a:spcBef>
            </a:pPr>
            <a:r>
              <a:rPr lang="ru-RU">
                <a:latin typeface="Calibri" pitchFamily="34" charset="0"/>
              </a:rPr>
              <a:t>Полк правой руки</a:t>
            </a:r>
          </a:p>
        </p:txBody>
      </p:sp>
      <p:sp>
        <p:nvSpPr>
          <p:cNvPr id="17427" name="Text Box 19"/>
          <p:cNvSpPr txBox="1">
            <a:spLocks noChangeArrowheads="1"/>
          </p:cNvSpPr>
          <p:nvPr/>
        </p:nvSpPr>
        <p:spPr bwMode="auto">
          <a:xfrm>
            <a:off x="5867400" y="2565400"/>
            <a:ext cx="1944688" cy="366713"/>
          </a:xfrm>
          <a:prstGeom prst="rect">
            <a:avLst/>
          </a:prstGeom>
          <a:noFill/>
          <a:ln w="9525">
            <a:noFill/>
            <a:miter lim="800000"/>
            <a:headEnd/>
            <a:tailEnd/>
          </a:ln>
        </p:spPr>
        <p:txBody>
          <a:bodyPr>
            <a:spAutoFit/>
          </a:bodyPr>
          <a:lstStyle/>
          <a:p>
            <a:pPr>
              <a:spcBef>
                <a:spcPct val="50000"/>
              </a:spcBef>
            </a:pPr>
            <a:r>
              <a:rPr lang="ru-RU">
                <a:latin typeface="Calibri" pitchFamily="34" charset="0"/>
              </a:rPr>
              <a:t>Резервный полк</a:t>
            </a:r>
          </a:p>
        </p:txBody>
      </p:sp>
      <p:sp>
        <p:nvSpPr>
          <p:cNvPr id="17428" name="Text Box 20"/>
          <p:cNvSpPr txBox="1">
            <a:spLocks noChangeArrowheads="1"/>
          </p:cNvSpPr>
          <p:nvPr/>
        </p:nvSpPr>
        <p:spPr bwMode="auto">
          <a:xfrm rot="-1236703">
            <a:off x="1042988" y="3933825"/>
            <a:ext cx="1368425" cy="366713"/>
          </a:xfrm>
          <a:prstGeom prst="rect">
            <a:avLst/>
          </a:prstGeom>
          <a:noFill/>
          <a:ln w="9525">
            <a:noFill/>
            <a:miter lim="800000"/>
            <a:headEnd/>
            <a:tailEnd/>
          </a:ln>
        </p:spPr>
        <p:txBody>
          <a:bodyPr>
            <a:spAutoFit/>
          </a:bodyPr>
          <a:lstStyle/>
          <a:p>
            <a:pPr>
              <a:spcBef>
                <a:spcPct val="50000"/>
              </a:spcBef>
            </a:pPr>
            <a:r>
              <a:rPr lang="ru-RU">
                <a:latin typeface="Calibri" pitchFamily="34" charset="0"/>
              </a:rPr>
              <a:t>Конница</a:t>
            </a:r>
          </a:p>
        </p:txBody>
      </p:sp>
      <p:sp>
        <p:nvSpPr>
          <p:cNvPr id="17429" name="Text Box 21"/>
          <p:cNvSpPr txBox="1">
            <a:spLocks noChangeArrowheads="1"/>
          </p:cNvSpPr>
          <p:nvPr/>
        </p:nvSpPr>
        <p:spPr bwMode="auto">
          <a:xfrm rot="-1294485">
            <a:off x="3924300" y="2781300"/>
            <a:ext cx="1152525" cy="366713"/>
          </a:xfrm>
          <a:prstGeom prst="rect">
            <a:avLst/>
          </a:prstGeom>
          <a:noFill/>
          <a:ln w="9525">
            <a:noFill/>
            <a:miter lim="800000"/>
            <a:headEnd/>
            <a:tailEnd/>
          </a:ln>
        </p:spPr>
        <p:txBody>
          <a:bodyPr>
            <a:spAutoFit/>
          </a:bodyPr>
          <a:lstStyle/>
          <a:p>
            <a:pPr>
              <a:spcBef>
                <a:spcPct val="50000"/>
              </a:spcBef>
            </a:pPr>
            <a:r>
              <a:rPr lang="ru-RU">
                <a:latin typeface="Calibri" pitchFamily="34" charset="0"/>
              </a:rPr>
              <a:t>Конница</a:t>
            </a:r>
          </a:p>
        </p:txBody>
      </p:sp>
      <p:sp>
        <p:nvSpPr>
          <p:cNvPr id="17430" name="Text Box 22"/>
          <p:cNvSpPr txBox="1">
            <a:spLocks noChangeArrowheads="1"/>
          </p:cNvSpPr>
          <p:nvPr/>
        </p:nvSpPr>
        <p:spPr bwMode="auto">
          <a:xfrm rot="-1450681">
            <a:off x="1835150" y="2420938"/>
            <a:ext cx="2016125" cy="366712"/>
          </a:xfrm>
          <a:prstGeom prst="rect">
            <a:avLst/>
          </a:prstGeom>
          <a:noFill/>
          <a:ln w="9525">
            <a:noFill/>
            <a:miter lim="800000"/>
            <a:headEnd/>
            <a:tailEnd/>
          </a:ln>
        </p:spPr>
        <p:txBody>
          <a:bodyPr>
            <a:spAutoFit/>
          </a:bodyPr>
          <a:lstStyle/>
          <a:p>
            <a:pPr>
              <a:spcBef>
                <a:spcPct val="50000"/>
              </a:spcBef>
            </a:pPr>
            <a:r>
              <a:rPr lang="ru-RU">
                <a:latin typeface="Calibri" pitchFamily="34" charset="0"/>
              </a:rPr>
              <a:t>Главные силы</a:t>
            </a:r>
          </a:p>
        </p:txBody>
      </p:sp>
      <p:pic>
        <p:nvPicPr>
          <p:cNvPr id="17431" name="Picture 23"/>
          <p:cNvPicPr>
            <a:picLocks noChangeAspect="1" noChangeArrowheads="1"/>
          </p:cNvPicPr>
          <p:nvPr/>
        </p:nvPicPr>
        <p:blipFill>
          <a:blip r:embed="rId3"/>
          <a:srcRect/>
          <a:stretch>
            <a:fillRect/>
          </a:stretch>
        </p:blipFill>
        <p:spPr bwMode="auto">
          <a:xfrm rot="-1286864">
            <a:off x="2916238" y="4437063"/>
            <a:ext cx="1219200" cy="476250"/>
          </a:xfrm>
          <a:prstGeom prst="rect">
            <a:avLst/>
          </a:prstGeom>
          <a:noFill/>
          <a:ln w="9525">
            <a:noFill/>
            <a:miter lim="800000"/>
            <a:headEnd/>
            <a:tailEnd/>
          </a:ln>
        </p:spPr>
      </p:pic>
      <p:sp>
        <p:nvSpPr>
          <p:cNvPr id="17432" name="Text Box 24"/>
          <p:cNvSpPr txBox="1">
            <a:spLocks noChangeArrowheads="1"/>
          </p:cNvSpPr>
          <p:nvPr/>
        </p:nvSpPr>
        <p:spPr bwMode="auto">
          <a:xfrm rot="-1281324">
            <a:off x="2843213" y="4797425"/>
            <a:ext cx="2493962" cy="641350"/>
          </a:xfrm>
          <a:prstGeom prst="rect">
            <a:avLst/>
          </a:prstGeom>
          <a:noFill/>
          <a:ln w="9525">
            <a:noFill/>
            <a:miter lim="800000"/>
            <a:headEnd/>
            <a:tailEnd/>
          </a:ln>
        </p:spPr>
        <p:txBody>
          <a:bodyPr>
            <a:spAutoFit/>
          </a:bodyPr>
          <a:lstStyle/>
          <a:p>
            <a:pPr>
              <a:spcBef>
                <a:spcPct val="50000"/>
              </a:spcBef>
            </a:pPr>
            <a:r>
              <a:rPr lang="ru-RU">
                <a:latin typeface="Calibri" pitchFamily="34" charset="0"/>
              </a:rPr>
              <a:t>Тяжёловооруженная генуэзская пехота</a:t>
            </a:r>
          </a:p>
        </p:txBody>
      </p:sp>
      <p:pic>
        <p:nvPicPr>
          <p:cNvPr id="17433" name="Picture 25"/>
          <p:cNvPicPr>
            <a:picLocks noChangeAspect="1" noChangeArrowheads="1"/>
          </p:cNvPicPr>
          <p:nvPr/>
        </p:nvPicPr>
        <p:blipFill>
          <a:blip r:embed="rId2"/>
          <a:srcRect/>
          <a:stretch>
            <a:fillRect/>
          </a:stretch>
        </p:blipFill>
        <p:spPr bwMode="auto">
          <a:xfrm>
            <a:off x="7164388" y="2060575"/>
            <a:ext cx="314325" cy="495300"/>
          </a:xfrm>
          <a:prstGeom prst="rect">
            <a:avLst/>
          </a:prstGeom>
          <a:noFill/>
          <a:ln w="9525">
            <a:noFill/>
            <a:miter lim="800000"/>
            <a:headEnd/>
            <a:tailEnd/>
          </a:ln>
        </p:spPr>
      </p:pic>
      <p:pic>
        <p:nvPicPr>
          <p:cNvPr id="17434" name="Picture 26"/>
          <p:cNvPicPr>
            <a:picLocks noChangeAspect="1" noChangeArrowheads="1"/>
          </p:cNvPicPr>
          <p:nvPr/>
        </p:nvPicPr>
        <p:blipFill>
          <a:blip r:embed="rId2"/>
          <a:srcRect/>
          <a:stretch>
            <a:fillRect/>
          </a:stretch>
        </p:blipFill>
        <p:spPr bwMode="auto">
          <a:xfrm>
            <a:off x="6084888" y="981075"/>
            <a:ext cx="314325" cy="495300"/>
          </a:xfrm>
          <a:prstGeom prst="rect">
            <a:avLst/>
          </a:prstGeom>
          <a:noFill/>
          <a:ln w="9525">
            <a:noFill/>
            <a:miter lim="800000"/>
            <a:headEnd/>
            <a:tailEnd/>
          </a:ln>
        </p:spPr>
      </p:pic>
      <p:pic>
        <p:nvPicPr>
          <p:cNvPr id="17435" name="Picture 27"/>
          <p:cNvPicPr>
            <a:picLocks noChangeAspect="1" noChangeArrowheads="1"/>
          </p:cNvPicPr>
          <p:nvPr/>
        </p:nvPicPr>
        <p:blipFill>
          <a:blip r:embed="rId2"/>
          <a:srcRect/>
          <a:stretch>
            <a:fillRect/>
          </a:stretch>
        </p:blipFill>
        <p:spPr bwMode="auto">
          <a:xfrm>
            <a:off x="8027988" y="1916113"/>
            <a:ext cx="314325" cy="495300"/>
          </a:xfrm>
          <a:prstGeom prst="rect">
            <a:avLst/>
          </a:prstGeom>
          <a:noFill/>
          <a:ln w="9525">
            <a:noFill/>
            <a:miter lim="800000"/>
            <a:headEnd/>
            <a:tailEnd/>
          </a:ln>
        </p:spPr>
      </p:pic>
      <p:pic>
        <p:nvPicPr>
          <p:cNvPr id="17436" name="Picture 28"/>
          <p:cNvPicPr>
            <a:picLocks noChangeAspect="1" noChangeArrowheads="1"/>
          </p:cNvPicPr>
          <p:nvPr/>
        </p:nvPicPr>
        <p:blipFill>
          <a:blip r:embed="rId2"/>
          <a:srcRect/>
          <a:stretch>
            <a:fillRect/>
          </a:stretch>
        </p:blipFill>
        <p:spPr bwMode="auto">
          <a:xfrm>
            <a:off x="6659563" y="1844675"/>
            <a:ext cx="314325" cy="495300"/>
          </a:xfrm>
          <a:prstGeom prst="rect">
            <a:avLst/>
          </a:prstGeom>
          <a:noFill/>
          <a:ln w="9525">
            <a:noFill/>
            <a:miter lim="800000"/>
            <a:headEnd/>
            <a:tailEnd/>
          </a:ln>
        </p:spPr>
      </p:pic>
      <p:pic>
        <p:nvPicPr>
          <p:cNvPr id="17437" name="Picture 29"/>
          <p:cNvPicPr>
            <a:picLocks noChangeAspect="1" noChangeArrowheads="1"/>
          </p:cNvPicPr>
          <p:nvPr/>
        </p:nvPicPr>
        <p:blipFill>
          <a:blip r:embed="rId2"/>
          <a:srcRect/>
          <a:stretch>
            <a:fillRect/>
          </a:stretch>
        </p:blipFill>
        <p:spPr bwMode="auto">
          <a:xfrm>
            <a:off x="7524750" y="1412875"/>
            <a:ext cx="314325" cy="495300"/>
          </a:xfrm>
          <a:prstGeom prst="rect">
            <a:avLst/>
          </a:prstGeom>
          <a:noFill/>
          <a:ln w="9525">
            <a:noFill/>
            <a:miter lim="800000"/>
            <a:headEnd/>
            <a:tailEnd/>
          </a:ln>
        </p:spPr>
      </p:pic>
      <p:pic>
        <p:nvPicPr>
          <p:cNvPr id="17438" name="Picture 30"/>
          <p:cNvPicPr>
            <a:picLocks noChangeAspect="1" noChangeArrowheads="1"/>
          </p:cNvPicPr>
          <p:nvPr/>
        </p:nvPicPr>
        <p:blipFill>
          <a:blip r:embed="rId2"/>
          <a:srcRect/>
          <a:stretch>
            <a:fillRect/>
          </a:stretch>
        </p:blipFill>
        <p:spPr bwMode="auto">
          <a:xfrm>
            <a:off x="8172450" y="2636838"/>
            <a:ext cx="314325" cy="495300"/>
          </a:xfrm>
          <a:prstGeom prst="rect">
            <a:avLst/>
          </a:prstGeom>
          <a:noFill/>
          <a:ln w="9525">
            <a:noFill/>
            <a:miter lim="800000"/>
            <a:headEnd/>
            <a:tailEnd/>
          </a:ln>
        </p:spPr>
      </p:pic>
      <p:pic>
        <p:nvPicPr>
          <p:cNvPr id="17439" name="Picture 31"/>
          <p:cNvPicPr>
            <a:picLocks noChangeAspect="1" noChangeArrowheads="1"/>
          </p:cNvPicPr>
          <p:nvPr/>
        </p:nvPicPr>
        <p:blipFill>
          <a:blip r:embed="rId2"/>
          <a:srcRect/>
          <a:stretch>
            <a:fillRect/>
          </a:stretch>
        </p:blipFill>
        <p:spPr bwMode="auto">
          <a:xfrm>
            <a:off x="7669213" y="2133600"/>
            <a:ext cx="314325" cy="495300"/>
          </a:xfrm>
          <a:prstGeom prst="rect">
            <a:avLst/>
          </a:prstGeom>
          <a:noFill/>
          <a:ln w="9525">
            <a:noFill/>
            <a:miter lim="800000"/>
            <a:headEnd/>
            <a:tailEnd/>
          </a:ln>
        </p:spPr>
      </p:pic>
      <p:pic>
        <p:nvPicPr>
          <p:cNvPr id="17440" name="Picture 32"/>
          <p:cNvPicPr>
            <a:picLocks noChangeAspect="1" noChangeArrowheads="1"/>
          </p:cNvPicPr>
          <p:nvPr/>
        </p:nvPicPr>
        <p:blipFill>
          <a:blip r:embed="rId2"/>
          <a:srcRect/>
          <a:stretch>
            <a:fillRect/>
          </a:stretch>
        </p:blipFill>
        <p:spPr bwMode="auto">
          <a:xfrm>
            <a:off x="8101013" y="1268413"/>
            <a:ext cx="314325" cy="495300"/>
          </a:xfrm>
          <a:prstGeom prst="rect">
            <a:avLst/>
          </a:prstGeom>
          <a:noFill/>
          <a:ln w="9525">
            <a:noFill/>
            <a:miter lim="800000"/>
            <a:headEnd/>
            <a:tailEnd/>
          </a:ln>
        </p:spPr>
      </p:pic>
      <p:sp>
        <p:nvSpPr>
          <p:cNvPr id="17441" name="Text Box 33"/>
          <p:cNvSpPr txBox="1">
            <a:spLocks noChangeArrowheads="1"/>
          </p:cNvSpPr>
          <p:nvPr/>
        </p:nvSpPr>
        <p:spPr bwMode="auto">
          <a:xfrm rot="-1076462">
            <a:off x="3059113" y="2492375"/>
            <a:ext cx="1296987" cy="366713"/>
          </a:xfrm>
          <a:prstGeom prst="rect">
            <a:avLst/>
          </a:prstGeom>
          <a:noFill/>
          <a:ln w="9525">
            <a:noFill/>
            <a:miter lim="800000"/>
            <a:headEnd/>
            <a:tailEnd/>
          </a:ln>
        </p:spPr>
        <p:txBody>
          <a:bodyPr>
            <a:spAutoFit/>
          </a:bodyPr>
          <a:lstStyle/>
          <a:p>
            <a:pPr>
              <a:spcBef>
                <a:spcPct val="50000"/>
              </a:spcBef>
            </a:pPr>
            <a:endParaRPr lang="ru-RU">
              <a:latin typeface="Calibri" pitchFamily="34" charset="0"/>
            </a:endParaRPr>
          </a:p>
        </p:txBody>
      </p:sp>
      <p:sp>
        <p:nvSpPr>
          <p:cNvPr id="17442" name="Rectangle 34"/>
          <p:cNvSpPr>
            <a:spLocks noChangeArrowheads="1"/>
          </p:cNvSpPr>
          <p:nvPr/>
        </p:nvSpPr>
        <p:spPr bwMode="auto">
          <a:xfrm rot="-1361761">
            <a:off x="755650" y="476250"/>
            <a:ext cx="720725" cy="360363"/>
          </a:xfrm>
          <a:prstGeom prst="rect">
            <a:avLst/>
          </a:prstGeom>
          <a:solidFill>
            <a:srgbClr val="FE0067"/>
          </a:solidFill>
          <a:ln w="9525">
            <a:solidFill>
              <a:schemeClr val="tx1"/>
            </a:solidFill>
            <a:miter lim="800000"/>
            <a:headEnd/>
            <a:tailEnd/>
          </a:ln>
        </p:spPr>
        <p:txBody>
          <a:bodyPr wrap="none" anchor="ctr"/>
          <a:lstStyle/>
          <a:p>
            <a:endParaRPr lang="ru-RU">
              <a:latin typeface="Calibri" pitchFamily="34" charset="0"/>
            </a:endParaRPr>
          </a:p>
        </p:txBody>
      </p:sp>
      <p:sp>
        <p:nvSpPr>
          <p:cNvPr id="17443" name="Text Box 35"/>
          <p:cNvSpPr txBox="1">
            <a:spLocks noChangeArrowheads="1"/>
          </p:cNvSpPr>
          <p:nvPr/>
        </p:nvSpPr>
        <p:spPr bwMode="auto">
          <a:xfrm rot="-1554391">
            <a:off x="1476375" y="260350"/>
            <a:ext cx="936625" cy="366713"/>
          </a:xfrm>
          <a:prstGeom prst="rect">
            <a:avLst/>
          </a:prstGeom>
          <a:noFill/>
          <a:ln w="9525">
            <a:noFill/>
            <a:miter lim="800000"/>
            <a:headEnd/>
            <a:tailEnd/>
          </a:ln>
        </p:spPr>
        <p:txBody>
          <a:bodyPr>
            <a:spAutoFit/>
          </a:bodyPr>
          <a:lstStyle/>
          <a:p>
            <a:pPr>
              <a:spcBef>
                <a:spcPct val="50000"/>
              </a:spcBef>
            </a:pPr>
            <a:r>
              <a:rPr lang="ru-RU">
                <a:latin typeface="Calibri" pitchFamily="34" charset="0"/>
              </a:rPr>
              <a:t>резерв</a:t>
            </a:r>
          </a:p>
        </p:txBody>
      </p:sp>
      <p:sp>
        <p:nvSpPr>
          <p:cNvPr id="17444" name="AutoShape 42"/>
          <p:cNvSpPr>
            <a:spLocks noChangeArrowheads="1"/>
          </p:cNvSpPr>
          <p:nvPr/>
        </p:nvSpPr>
        <p:spPr bwMode="auto">
          <a:xfrm rot="5039052">
            <a:off x="7462838" y="5930900"/>
            <a:ext cx="504825" cy="682625"/>
          </a:xfrm>
          <a:prstGeom prst="moon">
            <a:avLst>
              <a:gd name="adj" fmla="val 50000"/>
            </a:avLst>
          </a:prstGeom>
          <a:solidFill>
            <a:srgbClr val="0000FF"/>
          </a:solidFill>
          <a:ln w="9525">
            <a:solidFill>
              <a:schemeClr val="tx1"/>
            </a:solidFill>
            <a:miter lim="800000"/>
            <a:headEnd/>
            <a:tailEnd/>
          </a:ln>
        </p:spPr>
        <p:txBody>
          <a:bodyPr wrap="none" anchor="ctr"/>
          <a:lstStyle/>
          <a:p>
            <a:endParaRPr lang="ru-RU">
              <a:latin typeface="Calibri" pitchFamily="34" charset="0"/>
            </a:endParaRPr>
          </a:p>
        </p:txBody>
      </p:sp>
      <p:sp>
        <p:nvSpPr>
          <p:cNvPr id="17445" name="AutoShape 43"/>
          <p:cNvSpPr>
            <a:spLocks noChangeArrowheads="1"/>
          </p:cNvSpPr>
          <p:nvPr/>
        </p:nvSpPr>
        <p:spPr bwMode="auto">
          <a:xfrm flipH="1" flipV="1">
            <a:off x="7596188" y="5589588"/>
            <a:ext cx="684212" cy="431800"/>
          </a:xfrm>
          <a:prstGeom prst="triangle">
            <a:avLst>
              <a:gd name="adj" fmla="val 100000"/>
            </a:avLst>
          </a:prstGeom>
          <a:solidFill>
            <a:srgbClr val="0000FF"/>
          </a:solidFill>
          <a:ln w="9525">
            <a:solidFill>
              <a:schemeClr val="tx1"/>
            </a:solidFill>
            <a:miter lim="800000"/>
            <a:headEnd/>
            <a:tailEnd/>
          </a:ln>
        </p:spPr>
        <p:txBody>
          <a:bodyPr wrap="none" anchor="ctr"/>
          <a:lstStyle/>
          <a:p>
            <a:endParaRPr lang="ru-RU">
              <a:latin typeface="Calibri" pitchFamily="34" charset="0"/>
            </a:endParaRPr>
          </a:p>
        </p:txBody>
      </p:sp>
      <p:sp>
        <p:nvSpPr>
          <p:cNvPr id="17446" name="Rectangle 44"/>
          <p:cNvSpPr>
            <a:spLocks noChangeArrowheads="1"/>
          </p:cNvSpPr>
          <p:nvPr/>
        </p:nvSpPr>
        <p:spPr bwMode="auto">
          <a:xfrm>
            <a:off x="7956550" y="5949950"/>
            <a:ext cx="912813" cy="366713"/>
          </a:xfrm>
          <a:prstGeom prst="rect">
            <a:avLst/>
          </a:prstGeom>
          <a:noFill/>
          <a:ln w="9525">
            <a:noFill/>
            <a:miter lim="800000"/>
            <a:headEnd/>
            <a:tailEnd/>
          </a:ln>
        </p:spPr>
        <p:txBody>
          <a:bodyPr wrap="none">
            <a:spAutoFit/>
          </a:bodyPr>
          <a:lstStyle/>
          <a:p>
            <a:pPr>
              <a:spcBef>
                <a:spcPct val="50000"/>
              </a:spcBef>
            </a:pPr>
            <a:r>
              <a:rPr lang="ru-RU">
                <a:latin typeface="Calibri" pitchFamily="34" charset="0"/>
              </a:rPr>
              <a:t>Мамай</a:t>
            </a:r>
          </a:p>
        </p:txBody>
      </p:sp>
      <p:sp>
        <p:nvSpPr>
          <p:cNvPr id="17447" name="Line 46"/>
          <p:cNvSpPr>
            <a:spLocks noChangeShapeType="1"/>
          </p:cNvSpPr>
          <p:nvPr/>
        </p:nvSpPr>
        <p:spPr bwMode="auto">
          <a:xfrm flipH="1" flipV="1">
            <a:off x="4932363" y="1268413"/>
            <a:ext cx="503237" cy="287337"/>
          </a:xfrm>
          <a:prstGeom prst="line">
            <a:avLst/>
          </a:prstGeom>
          <a:noFill/>
          <a:ln w="9525">
            <a:solidFill>
              <a:srgbClr val="FE0067"/>
            </a:solidFill>
            <a:round/>
            <a:headEnd/>
            <a:tailEnd type="triangle" w="med" len="med"/>
          </a:ln>
        </p:spPr>
        <p:txBody>
          <a:bodyPr/>
          <a:lstStyle/>
          <a:p>
            <a:endParaRPr lang="ru-RU"/>
          </a:p>
        </p:txBody>
      </p:sp>
      <p:sp>
        <p:nvSpPr>
          <p:cNvPr id="17448" name="Line 47"/>
          <p:cNvSpPr>
            <a:spLocks noChangeShapeType="1"/>
          </p:cNvSpPr>
          <p:nvPr/>
        </p:nvSpPr>
        <p:spPr bwMode="auto">
          <a:xfrm flipH="1" flipV="1">
            <a:off x="4211638" y="1700213"/>
            <a:ext cx="720725" cy="142875"/>
          </a:xfrm>
          <a:prstGeom prst="line">
            <a:avLst/>
          </a:prstGeom>
          <a:noFill/>
          <a:ln w="9525">
            <a:solidFill>
              <a:srgbClr val="FE0067"/>
            </a:solidFill>
            <a:round/>
            <a:headEnd/>
            <a:tailEnd type="triangle" w="med" len="med"/>
          </a:ln>
        </p:spPr>
        <p:txBody>
          <a:bodyPr/>
          <a:lstStyle/>
          <a:p>
            <a:endParaRPr lang="ru-RU"/>
          </a:p>
        </p:txBody>
      </p:sp>
      <p:sp>
        <p:nvSpPr>
          <p:cNvPr id="17449" name="AutoShape 56"/>
          <p:cNvSpPr>
            <a:spLocks noChangeArrowheads="1"/>
          </p:cNvSpPr>
          <p:nvPr/>
        </p:nvSpPr>
        <p:spPr bwMode="auto">
          <a:xfrm rot="4725365">
            <a:off x="3311525" y="107950"/>
            <a:ext cx="1871663" cy="1655763"/>
          </a:xfrm>
          <a:prstGeom prst="curvedDownArrow">
            <a:avLst>
              <a:gd name="adj1" fmla="val 22608"/>
              <a:gd name="adj2" fmla="val 45216"/>
              <a:gd name="adj3" fmla="val 33333"/>
            </a:avLst>
          </a:prstGeom>
          <a:solidFill>
            <a:srgbClr val="0000FF"/>
          </a:solidFill>
          <a:ln w="9525">
            <a:solidFill>
              <a:schemeClr val="tx1"/>
            </a:solidFill>
            <a:miter lim="800000"/>
            <a:headEnd/>
            <a:tailEnd/>
          </a:ln>
        </p:spPr>
        <p:txBody>
          <a:bodyPr wrap="none" anchor="ctr"/>
          <a:lstStyle/>
          <a:p>
            <a:endParaRPr lang="ru-RU">
              <a:latin typeface="Calibri" pitchFamily="34" charset="0"/>
            </a:endParaRPr>
          </a:p>
        </p:txBody>
      </p:sp>
      <p:sp>
        <p:nvSpPr>
          <p:cNvPr id="13370" name="Line 58"/>
          <p:cNvSpPr>
            <a:spLocks noChangeShapeType="1"/>
          </p:cNvSpPr>
          <p:nvPr/>
        </p:nvSpPr>
        <p:spPr bwMode="auto">
          <a:xfrm>
            <a:off x="684213" y="2924175"/>
            <a:ext cx="142875" cy="576263"/>
          </a:xfrm>
          <a:prstGeom prst="line">
            <a:avLst/>
          </a:prstGeom>
          <a:noFill/>
          <a:ln w="9525">
            <a:solidFill>
              <a:srgbClr val="0000FF"/>
            </a:solidFill>
            <a:round/>
            <a:headEnd/>
            <a:tailEnd type="triangle" w="med" len="med"/>
          </a:ln>
        </p:spPr>
        <p:txBody>
          <a:bodyPr/>
          <a:lstStyle/>
          <a:p>
            <a:endParaRPr lang="ru-RU"/>
          </a:p>
        </p:txBody>
      </p:sp>
      <p:sp>
        <p:nvSpPr>
          <p:cNvPr id="13376" name="Line 64"/>
          <p:cNvSpPr>
            <a:spLocks noChangeShapeType="1"/>
          </p:cNvSpPr>
          <p:nvPr/>
        </p:nvSpPr>
        <p:spPr bwMode="auto">
          <a:xfrm>
            <a:off x="1692275" y="2708275"/>
            <a:ext cx="142875" cy="576263"/>
          </a:xfrm>
          <a:prstGeom prst="line">
            <a:avLst/>
          </a:prstGeom>
          <a:noFill/>
          <a:ln w="9525">
            <a:solidFill>
              <a:srgbClr val="0000FF"/>
            </a:solidFill>
            <a:round/>
            <a:headEnd/>
            <a:tailEnd type="triangle" w="med" len="med"/>
          </a:ln>
        </p:spPr>
        <p:txBody>
          <a:bodyPr/>
          <a:lstStyle/>
          <a:p>
            <a:endParaRPr lang="ru-RU"/>
          </a:p>
        </p:txBody>
      </p:sp>
      <p:sp>
        <p:nvSpPr>
          <p:cNvPr id="13380" name="Line 68"/>
          <p:cNvSpPr>
            <a:spLocks noChangeShapeType="1"/>
          </p:cNvSpPr>
          <p:nvPr/>
        </p:nvSpPr>
        <p:spPr bwMode="auto">
          <a:xfrm>
            <a:off x="3275013" y="1555750"/>
            <a:ext cx="288925" cy="720725"/>
          </a:xfrm>
          <a:prstGeom prst="line">
            <a:avLst/>
          </a:prstGeom>
          <a:noFill/>
          <a:ln w="9525">
            <a:solidFill>
              <a:srgbClr val="0000FF"/>
            </a:solidFill>
            <a:round/>
            <a:headEnd/>
            <a:tailEnd type="triangle" w="med" len="med"/>
          </a:ln>
        </p:spPr>
        <p:txBody>
          <a:bodyPr/>
          <a:lstStyle/>
          <a:p>
            <a:endParaRPr lang="ru-RU"/>
          </a:p>
        </p:txBody>
      </p:sp>
      <p:sp>
        <p:nvSpPr>
          <p:cNvPr id="17453" name="Line 74"/>
          <p:cNvSpPr>
            <a:spLocks noChangeShapeType="1"/>
          </p:cNvSpPr>
          <p:nvPr/>
        </p:nvSpPr>
        <p:spPr bwMode="auto">
          <a:xfrm flipH="1" flipV="1">
            <a:off x="5076825" y="620713"/>
            <a:ext cx="358775" cy="430212"/>
          </a:xfrm>
          <a:prstGeom prst="line">
            <a:avLst/>
          </a:prstGeom>
          <a:noFill/>
          <a:ln w="9525">
            <a:solidFill>
              <a:srgbClr val="FE0067"/>
            </a:solidFill>
            <a:round/>
            <a:headEnd/>
            <a:tailEnd type="triangle" w="med" len="med"/>
          </a:ln>
        </p:spPr>
        <p:txBody>
          <a:bodyPr/>
          <a:lstStyle/>
          <a:p>
            <a:endParaRPr lang="ru-RU"/>
          </a:p>
        </p:txBody>
      </p:sp>
      <p:sp>
        <p:nvSpPr>
          <p:cNvPr id="13387" name="Line 75"/>
          <p:cNvSpPr>
            <a:spLocks noChangeShapeType="1"/>
          </p:cNvSpPr>
          <p:nvPr/>
        </p:nvSpPr>
        <p:spPr bwMode="auto">
          <a:xfrm>
            <a:off x="971550" y="2420938"/>
            <a:ext cx="288925" cy="720725"/>
          </a:xfrm>
          <a:prstGeom prst="line">
            <a:avLst/>
          </a:prstGeom>
          <a:noFill/>
          <a:ln w="9525">
            <a:solidFill>
              <a:srgbClr val="FE0067"/>
            </a:solidFill>
            <a:round/>
            <a:headEnd/>
            <a:tailEnd type="triangle" w="med" len="med"/>
          </a:ln>
        </p:spPr>
        <p:txBody>
          <a:bodyPr/>
          <a:lstStyle/>
          <a:p>
            <a:endParaRPr lang="ru-RU"/>
          </a:p>
        </p:txBody>
      </p:sp>
      <p:sp>
        <p:nvSpPr>
          <p:cNvPr id="13388" name="Line 76"/>
          <p:cNvSpPr>
            <a:spLocks noChangeShapeType="1"/>
          </p:cNvSpPr>
          <p:nvPr/>
        </p:nvSpPr>
        <p:spPr bwMode="auto">
          <a:xfrm>
            <a:off x="2124075" y="1700213"/>
            <a:ext cx="288925" cy="720725"/>
          </a:xfrm>
          <a:prstGeom prst="line">
            <a:avLst/>
          </a:prstGeom>
          <a:noFill/>
          <a:ln w="9525">
            <a:solidFill>
              <a:srgbClr val="FE0067"/>
            </a:solidFill>
            <a:round/>
            <a:headEnd/>
            <a:tailEnd type="triangle" w="med" len="med"/>
          </a:ln>
        </p:spPr>
        <p:txBody>
          <a:bodyPr/>
          <a:lstStyle/>
          <a:p>
            <a:endParaRPr lang="ru-RU"/>
          </a:p>
        </p:txBody>
      </p:sp>
      <p:sp>
        <p:nvSpPr>
          <p:cNvPr id="13389" name="Line 77"/>
          <p:cNvSpPr>
            <a:spLocks noChangeShapeType="1"/>
          </p:cNvSpPr>
          <p:nvPr/>
        </p:nvSpPr>
        <p:spPr bwMode="auto">
          <a:xfrm>
            <a:off x="2843213" y="1484313"/>
            <a:ext cx="288925" cy="720725"/>
          </a:xfrm>
          <a:prstGeom prst="line">
            <a:avLst/>
          </a:prstGeom>
          <a:noFill/>
          <a:ln w="9525">
            <a:solidFill>
              <a:srgbClr val="FE0067"/>
            </a:solidFill>
            <a:round/>
            <a:headEnd/>
            <a:tailEnd type="triangle" w="med" len="med"/>
          </a:ln>
        </p:spPr>
        <p:txBody>
          <a:bodyPr/>
          <a:lstStyle/>
          <a:p>
            <a:endParaRPr lang="ru-RU"/>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5E-6 -1.19741E-6 L 0.07101 0.48243 " pathEditMode="relative" ptsTypes="AA">
                                      <p:cBhvr>
                                        <p:cTn id="6" dur="2000" fill="hold"/>
                                        <p:tgtEl>
                                          <p:spTgt spid="13370"/>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2.5E-6 -1.19741E-6 L 0.11823 0.51387 " pathEditMode="relative" ptsTypes="AA">
                                      <p:cBhvr>
                                        <p:cTn id="10" dur="2000" fill="hold"/>
                                        <p:tgtEl>
                                          <p:spTgt spid="13376"/>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1.38889E-6 -1.19741E-6 L 0.17326 0.66066 " pathEditMode="relative" ptsTypes="AA">
                                      <p:cBhvr>
                                        <p:cTn id="14" dur="2000" fill="hold"/>
                                        <p:tgtEl>
                                          <p:spTgt spid="13380"/>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5E-6 6.58345E-6 L 0.07101 0.33542 " pathEditMode="relative" ptsTypes="AA">
                                      <p:cBhvr>
                                        <p:cTn id="18" dur="2000" fill="hold"/>
                                        <p:tgtEl>
                                          <p:spTgt spid="13387"/>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5E-6 -3.41655E-6 L 0.15747 0.48243 " pathEditMode="relative" ptsTypes="AA">
                                      <p:cBhvr>
                                        <p:cTn id="22" dur="2000" fill="hold"/>
                                        <p:tgtEl>
                                          <p:spTgt spid="13388"/>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0.02361 0.05247 L 0.15746 0.55571 " pathEditMode="relative" ptsTypes="AA">
                                      <p:cBhvr>
                                        <p:cTn id="26" dur="2000" fill="hold"/>
                                        <p:tgtEl>
                                          <p:spTgt spid="1338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70" grpId="0" animBg="1"/>
      <p:bldP spid="13376" grpId="0" animBg="1"/>
      <p:bldP spid="13380" grpId="0" animBg="1"/>
      <p:bldP spid="13387" grpId="0" animBg="1"/>
      <p:bldP spid="13388" grpId="0" animBg="1"/>
      <p:bldP spid="133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email"/>
          <a:srcRect/>
          <a:stretch>
            <a:fillRect/>
          </a:stretch>
        </p:blipFill>
        <p:spPr bwMode="auto">
          <a:xfrm>
            <a:off x="0" y="0"/>
            <a:ext cx="9744075" cy="731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Box 3"/>
          <p:cNvSpPr txBox="1">
            <a:spLocks noChangeArrowheads="1"/>
          </p:cNvSpPr>
          <p:nvPr/>
        </p:nvSpPr>
        <p:spPr bwMode="auto">
          <a:xfrm>
            <a:off x="928688" y="4929188"/>
            <a:ext cx="7500937" cy="923925"/>
          </a:xfrm>
          <a:prstGeom prst="rect">
            <a:avLst/>
          </a:prstGeom>
          <a:noFill/>
          <a:ln w="9525">
            <a:noFill/>
            <a:miter lim="800000"/>
            <a:headEnd/>
            <a:tailEnd/>
          </a:ln>
        </p:spPr>
        <p:txBody>
          <a:bodyPr>
            <a:spAutoFit/>
          </a:bodyPr>
          <a:lstStyle/>
          <a:p>
            <a:r>
              <a:rPr lang="ru-RU">
                <a:latin typeface="Calibri" pitchFamily="34" charset="0"/>
              </a:rPr>
              <a:t>«Когда бились они от шестого часа до девятого, словно дождь из тучи, лилась кровь и русских сынов, и поганых, и бесчисленное множество пало мертвыми с обеих сторон.» </a:t>
            </a:r>
          </a:p>
        </p:txBody>
      </p:sp>
      <p:pic>
        <p:nvPicPr>
          <p:cNvPr id="5122" name="Picture 2"/>
          <p:cNvPicPr>
            <a:picLocks noChangeAspect="1" noChangeArrowheads="1"/>
          </p:cNvPicPr>
          <p:nvPr/>
        </p:nvPicPr>
        <p:blipFill>
          <a:blip r:embed="rId2" cstate="email"/>
          <a:srcRect/>
          <a:stretch>
            <a:fillRect/>
          </a:stretch>
        </p:blipFill>
        <p:spPr bwMode="auto">
          <a:xfrm>
            <a:off x="857224" y="357166"/>
            <a:ext cx="7286676" cy="44474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25"/>
            <a:ext cx="8229600" cy="5697538"/>
          </a:xfrm>
        </p:spPr>
        <p:txBody>
          <a:bodyPr rtlCol="0">
            <a:normAutofit fontScale="85000" lnSpcReduction="10000"/>
          </a:bodyPr>
          <a:lstStyle/>
          <a:p>
            <a:pPr eaLnBrk="1" fontAlgn="auto" hangingPunct="1">
              <a:spcAft>
                <a:spcPts val="0"/>
              </a:spcAft>
              <a:buFont typeface="Arial" charset="0"/>
              <a:buNone/>
              <a:defRPr/>
            </a:pPr>
            <a:r>
              <a:rPr lang="ru-RU" sz="3100" smtClean="0"/>
              <a:t> «И </a:t>
            </a:r>
            <a:r>
              <a:rPr lang="ru-RU" sz="3100"/>
              <a:t>много руси было побито татарами, а татар — русью. И падал труп на труп, падало тело татарское на тело христианское; то там, то здесь можно было видеть, как русин за татарином гнался, а татарин преследовал русина. Сошлись вместе и перемешались, ибо каждый хотел своего противника победить... Что нам сказать, видя злострастную смерть! Одни мечами перерублены, другие сулицами проколоты, иные же на копья подняты! И отчаяние охватило тех москвичей, которые не бывали на ратях. Видя все это, испугались они и, простившись с жизнью, обратились в бегство и побежали, а не вспомнили, говорили мученики друг другу: «Братья, потерпим немного, зима люта, но рай сладок; и страшен меч, но славе венец»</a:t>
            </a:r>
            <a:r>
              <a:rPr lang="ru-RU"/>
              <a:t>...</a:t>
            </a:r>
          </a:p>
          <a:p>
            <a:pPr eaLnBrk="1" fontAlgn="auto" hangingPunct="1">
              <a:spcAft>
                <a:spcPts val="0"/>
              </a:spcAft>
              <a:buFont typeface="Arial" pitchFamily="34" charset="0"/>
              <a:buChar char="•"/>
              <a:defRPr/>
            </a:pPr>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ctrTitle"/>
          </p:nvPr>
        </p:nvSpPr>
        <p:spPr/>
        <p:txBody>
          <a:bodyPr/>
          <a:lstStyle/>
          <a:p>
            <a:pPr eaLnBrk="1" hangingPunct="1"/>
            <a:r>
              <a:rPr lang="ru-RU" smtClean="0"/>
              <a:t>Повесть о Куликовской битве</a:t>
            </a:r>
          </a:p>
        </p:txBody>
      </p:sp>
      <p:sp>
        <p:nvSpPr>
          <p:cNvPr id="3" name="Подзаголовок 2"/>
          <p:cNvSpPr>
            <a:spLocks noGrp="1"/>
          </p:cNvSpPr>
          <p:nvPr>
            <p:ph type="subTitle" idx="1"/>
          </p:nvPr>
        </p:nvSpPr>
        <p:spPr>
          <a:xfrm>
            <a:off x="1371600" y="4572000"/>
            <a:ext cx="6400800" cy="1066800"/>
          </a:xfrm>
        </p:spPr>
        <p:txBody>
          <a:bodyPr rtlCol="0">
            <a:normAutofit fontScale="92500" lnSpcReduction="10000"/>
          </a:bodyPr>
          <a:lstStyle/>
          <a:p>
            <a:pPr eaLnBrk="1" fontAlgn="auto" hangingPunct="1">
              <a:spcAft>
                <a:spcPts val="0"/>
              </a:spcAft>
              <a:buFont typeface="Arial" pitchFamily="34" charset="0"/>
              <a:buNone/>
              <a:defRPr/>
            </a:pPr>
            <a:endParaRPr lang="ru-RU" b="1" i="1" smtClean="0">
              <a:latin typeface="Times New Roman" pitchFamily="18" charset="0"/>
              <a:cs typeface="Times New Roman" pitchFamily="18" charset="0"/>
            </a:endParaRPr>
          </a:p>
          <a:p>
            <a:pPr eaLnBrk="1" fontAlgn="auto" hangingPunct="1">
              <a:spcAft>
                <a:spcPts val="0"/>
              </a:spcAft>
              <a:buFont typeface="Arial" pitchFamily="34" charset="0"/>
              <a:buNone/>
              <a:defRPr/>
            </a:pPr>
            <a:r>
              <a:rPr lang="ru-RU" b="1" i="1" smtClean="0">
                <a:latin typeface="Times New Roman" pitchFamily="18" charset="0"/>
                <a:cs typeface="Times New Roman" pitchFamily="18" charset="0"/>
              </a:rPr>
              <a:t>8 СЕНТЯБРЯ 1380 ГОДА</a:t>
            </a:r>
            <a:endParaRPr lang="ru-RU"/>
          </a:p>
        </p:txBody>
      </p:sp>
      <p:sp>
        <p:nvSpPr>
          <p:cNvPr id="3076" name="Прямоугольник 3"/>
          <p:cNvSpPr>
            <a:spLocks noChangeArrowheads="1"/>
          </p:cNvSpPr>
          <p:nvPr/>
        </p:nvSpPr>
        <p:spPr bwMode="auto">
          <a:xfrm>
            <a:off x="3159125" y="3244850"/>
            <a:ext cx="242888" cy="368300"/>
          </a:xfrm>
          <a:prstGeom prst="rect">
            <a:avLst/>
          </a:prstGeom>
          <a:noFill/>
          <a:ln w="9525">
            <a:noFill/>
            <a:miter lim="800000"/>
            <a:headEnd/>
            <a:tailEnd/>
          </a:ln>
        </p:spPr>
        <p:txBody>
          <a:bodyPr wrap="none">
            <a:spAutoFit/>
          </a:bodyPr>
          <a:lstStyle/>
          <a:p>
            <a:r>
              <a:rPr lang="ru-RU" i="1">
                <a:latin typeface="Times New Roman" pitchFamily="18" charset="0"/>
                <a:cs typeface="Times New Roman" pitchFamily="18" charset="0"/>
              </a:rPr>
              <a:t> </a:t>
            </a:r>
            <a:endParaRPr lang="ru-RU">
              <a:latin typeface="Calibri" pitchFamily="34" charset="0"/>
            </a:endParaRPr>
          </a:p>
        </p:txBody>
      </p:sp>
      <p:pic>
        <p:nvPicPr>
          <p:cNvPr id="2050" name="Picture 2"/>
          <p:cNvPicPr>
            <a:picLocks noChangeAspect="1" noChangeArrowheads="1"/>
          </p:cNvPicPr>
          <p:nvPr/>
        </p:nvPicPr>
        <p:blipFill>
          <a:blip r:embed="rId2" cstate="email"/>
          <a:srcRect/>
          <a:stretch>
            <a:fillRect/>
          </a:stretch>
        </p:blipFill>
        <p:spPr bwMode="auto">
          <a:xfrm>
            <a:off x="0" y="0"/>
            <a:ext cx="9753600" cy="731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srcRect/>
          <a:stretch>
            <a:fillRect/>
          </a:stretch>
        </p:blipFill>
        <p:spPr bwMode="auto">
          <a:xfrm>
            <a:off x="142844" y="0"/>
            <a:ext cx="9550433" cy="67151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Прямоугольник 1"/>
          <p:cNvSpPr>
            <a:spLocks noChangeArrowheads="1"/>
          </p:cNvSpPr>
          <p:nvPr/>
        </p:nvSpPr>
        <p:spPr bwMode="auto">
          <a:xfrm>
            <a:off x="642938" y="214313"/>
            <a:ext cx="8072437" cy="4894262"/>
          </a:xfrm>
          <a:prstGeom prst="rect">
            <a:avLst/>
          </a:prstGeom>
          <a:noFill/>
          <a:ln w="9525">
            <a:noFill/>
            <a:miter lim="800000"/>
            <a:headEnd/>
            <a:tailEnd/>
          </a:ln>
        </p:spPr>
        <p:txBody>
          <a:bodyPr>
            <a:spAutoFit/>
          </a:bodyPr>
          <a:lstStyle/>
          <a:p>
            <a:r>
              <a:rPr lang="ru-RU" sz="2400">
                <a:latin typeface="Calibri" pitchFamily="34" charset="0"/>
              </a:rPr>
              <a:t>«И после этого в девять часов дня воззрел Господь милостивыми очами на всех князей русских и на мужественных воевод, и на всех христиан, дерзнувших встать за христианство и не устрашившимся, как и подобает славным воинам. Видели благочестивые в девятом часу, как ангелы, сражаясь, помогали христианам, и святых мучеников полк, и воина Георгия, и славного Дмитрия, и великих князей тезоименитых — Бориса и Глеба. Среди них был и воевода совершенного полка небесных воинов — Архистратиг Михаил. Двое воевод видели полки поганых, и трисолнечный полк, и огненные стрелы, летящие на них; безбожные же татары падали, объятые страхом Божьим и от оружия христианского». </a:t>
            </a:r>
          </a:p>
        </p:txBody>
      </p:sp>
      <p:pic>
        <p:nvPicPr>
          <p:cNvPr id="4098" name="Picture 2"/>
          <p:cNvPicPr>
            <a:picLocks noChangeAspect="1" noChangeArrowheads="1"/>
          </p:cNvPicPr>
          <p:nvPr/>
        </p:nvPicPr>
        <p:blipFill>
          <a:blip r:embed="rId2" cstate="email"/>
          <a:srcRect/>
          <a:stretch>
            <a:fillRect/>
          </a:stretch>
        </p:blipFill>
        <p:spPr bwMode="auto">
          <a:xfrm>
            <a:off x="4429124" y="4714884"/>
            <a:ext cx="3849707" cy="20435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Прямоугольник 2"/>
          <p:cNvSpPr>
            <a:spLocks noChangeArrowheads="1"/>
          </p:cNvSpPr>
          <p:nvPr/>
        </p:nvSpPr>
        <p:spPr bwMode="auto">
          <a:xfrm>
            <a:off x="3403600" y="3244850"/>
            <a:ext cx="977900" cy="368300"/>
          </a:xfrm>
          <a:prstGeom prst="rect">
            <a:avLst/>
          </a:prstGeom>
          <a:noFill/>
          <a:ln w="9525">
            <a:noFill/>
            <a:miter lim="800000"/>
            <a:headEnd/>
            <a:tailEnd/>
          </a:ln>
        </p:spPr>
        <p:txBody>
          <a:bodyPr wrap="none">
            <a:spAutoFit/>
          </a:bodyPr>
          <a:lstStyle/>
          <a:p>
            <a:r>
              <a:rPr lang="ru-RU">
                <a:solidFill>
                  <a:srgbClr val="993300"/>
                </a:solidFill>
                <a:latin typeface="Calibri" pitchFamily="34" charset="0"/>
              </a:rPr>
              <a:t>               </a:t>
            </a:r>
          </a:p>
        </p:txBody>
      </p:sp>
      <p:sp>
        <p:nvSpPr>
          <p:cNvPr id="23556" name="TextBox 3"/>
          <p:cNvSpPr txBox="1">
            <a:spLocks noChangeArrowheads="1"/>
          </p:cNvSpPr>
          <p:nvPr/>
        </p:nvSpPr>
        <p:spPr bwMode="auto">
          <a:xfrm>
            <a:off x="285750" y="6072188"/>
            <a:ext cx="3786188" cy="369887"/>
          </a:xfrm>
          <a:prstGeom prst="rect">
            <a:avLst/>
          </a:prstGeom>
          <a:noFill/>
          <a:ln w="9525">
            <a:noFill/>
            <a:miter lim="800000"/>
            <a:headEnd/>
            <a:tailEnd/>
          </a:ln>
        </p:spPr>
        <p:txBody>
          <a:bodyPr>
            <a:spAutoFit/>
          </a:bodyPr>
          <a:lstStyle/>
          <a:p>
            <a:r>
              <a:rPr lang="ru-RU">
                <a:solidFill>
                  <a:srgbClr val="993300"/>
                </a:solidFill>
                <a:latin typeface="Calibri" pitchFamily="34" charset="0"/>
              </a:rPr>
              <a:t>Георгий Победоносец</a:t>
            </a:r>
            <a:endParaRPr lang="ru-RU">
              <a:latin typeface="Calibri" pitchFamily="34" charset="0"/>
            </a:endParaRPr>
          </a:p>
        </p:txBody>
      </p:sp>
      <p:sp>
        <p:nvSpPr>
          <p:cNvPr id="23558" name="TextBox 5"/>
          <p:cNvSpPr txBox="1">
            <a:spLocks noChangeArrowheads="1"/>
          </p:cNvSpPr>
          <p:nvPr/>
        </p:nvSpPr>
        <p:spPr bwMode="auto">
          <a:xfrm>
            <a:off x="4500563" y="4643438"/>
            <a:ext cx="3429000" cy="923925"/>
          </a:xfrm>
          <a:prstGeom prst="rect">
            <a:avLst/>
          </a:prstGeom>
          <a:noFill/>
          <a:ln w="9525">
            <a:noFill/>
            <a:miter lim="800000"/>
            <a:headEnd/>
            <a:tailEnd/>
          </a:ln>
        </p:spPr>
        <p:txBody>
          <a:bodyPr>
            <a:spAutoFit/>
          </a:bodyPr>
          <a:lstStyle/>
          <a:p>
            <a:r>
              <a:rPr lang="ru-RU">
                <a:latin typeface="Calibri" pitchFamily="34" charset="0"/>
              </a:rPr>
              <a:t>«И воздвиг Бог десницу нашего князя на одоление иноплеменников.» </a:t>
            </a:r>
          </a:p>
        </p:txBody>
      </p:sp>
      <p:pic>
        <p:nvPicPr>
          <p:cNvPr id="5122" name="Picture 2"/>
          <p:cNvPicPr>
            <a:picLocks noChangeAspect="1" noChangeArrowheads="1"/>
          </p:cNvPicPr>
          <p:nvPr/>
        </p:nvPicPr>
        <p:blipFill>
          <a:blip r:embed="rId2" cstate="email"/>
          <a:srcRect/>
          <a:stretch>
            <a:fillRect/>
          </a:stretch>
        </p:blipFill>
        <p:spPr bwMode="auto">
          <a:xfrm>
            <a:off x="142844" y="785794"/>
            <a:ext cx="3944134" cy="5286412"/>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cstate="email"/>
          <a:srcRect/>
          <a:stretch>
            <a:fillRect/>
          </a:stretch>
        </p:blipFill>
        <p:spPr bwMode="auto">
          <a:xfrm>
            <a:off x="4286248" y="214290"/>
            <a:ext cx="4122841" cy="44291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Box 4"/>
          <p:cNvSpPr txBox="1">
            <a:spLocks noChangeArrowheads="1"/>
          </p:cNvSpPr>
          <p:nvPr/>
        </p:nvSpPr>
        <p:spPr bwMode="auto">
          <a:xfrm>
            <a:off x="3286125" y="1000125"/>
            <a:ext cx="4286250" cy="923925"/>
          </a:xfrm>
          <a:prstGeom prst="rect">
            <a:avLst/>
          </a:prstGeom>
          <a:noFill/>
          <a:ln w="9525">
            <a:noFill/>
            <a:miter lim="800000"/>
            <a:headEnd/>
            <a:tailEnd/>
          </a:ln>
        </p:spPr>
        <p:txBody>
          <a:bodyPr>
            <a:spAutoFit/>
          </a:bodyPr>
          <a:lstStyle/>
          <a:p>
            <a:r>
              <a:rPr lang="ru-RU" b="1"/>
              <a:t>Архистратиг  Михаил </a:t>
            </a:r>
            <a:r>
              <a:rPr lang="ru-RU"/>
              <a:t>-</a:t>
            </a:r>
            <a:r>
              <a:rPr lang="ru-RU">
                <a:cs typeface="Times New Roman" pitchFamily="18" charset="0"/>
              </a:rPr>
              <a:t> предводитель воинств ангелов, стоящих на страже Божьего закона</a:t>
            </a:r>
            <a:endParaRPr lang="ru-RU"/>
          </a:p>
        </p:txBody>
      </p:sp>
      <p:sp>
        <p:nvSpPr>
          <p:cNvPr id="24580" name="Rectangle 5"/>
          <p:cNvSpPr>
            <a:spLocks noChangeArrowheads="1"/>
          </p:cNvSpPr>
          <p:nvPr/>
        </p:nvSpPr>
        <p:spPr bwMode="auto">
          <a:xfrm>
            <a:off x="0" y="0"/>
            <a:ext cx="234950" cy="307975"/>
          </a:xfrm>
          <a:prstGeom prst="rect">
            <a:avLst/>
          </a:prstGeom>
          <a:noFill/>
          <a:ln w="9525">
            <a:noFill/>
            <a:miter lim="800000"/>
            <a:headEnd/>
            <a:tailEnd/>
          </a:ln>
        </p:spPr>
        <p:txBody>
          <a:bodyPr wrap="none" anchor="ctr">
            <a:spAutoFit/>
          </a:bodyPr>
          <a:lstStyle/>
          <a:p>
            <a:pPr eaLnBrk="0" hangingPunct="0"/>
            <a:r>
              <a:rPr lang="ru-RU" sz="1400">
                <a:cs typeface="Times New Roman" pitchFamily="18" charset="0"/>
              </a:rPr>
              <a:t>.</a:t>
            </a:r>
            <a:endParaRPr lang="ru-RU"/>
          </a:p>
        </p:txBody>
      </p:sp>
      <p:sp>
        <p:nvSpPr>
          <p:cNvPr id="24583" name="TextBox 6"/>
          <p:cNvSpPr txBox="1">
            <a:spLocks noChangeArrowheads="1"/>
          </p:cNvSpPr>
          <p:nvPr/>
        </p:nvSpPr>
        <p:spPr bwMode="auto">
          <a:xfrm>
            <a:off x="0" y="3857625"/>
            <a:ext cx="4572000" cy="923925"/>
          </a:xfrm>
          <a:prstGeom prst="rect">
            <a:avLst/>
          </a:prstGeom>
          <a:noFill/>
          <a:ln w="9525">
            <a:noFill/>
            <a:miter lim="800000"/>
            <a:headEnd/>
            <a:tailEnd/>
          </a:ln>
        </p:spPr>
        <p:txBody>
          <a:bodyPr>
            <a:spAutoFit/>
          </a:bodyPr>
          <a:lstStyle/>
          <a:p>
            <a:r>
              <a:rPr lang="ru-RU" i="1">
                <a:hlinkClick r:id="rId2" tooltip="Борис Владимирович (князь ростовский)"/>
              </a:rPr>
              <a:t>Борис Владимирович (князь ростовский)</a:t>
            </a:r>
            <a:r>
              <a:rPr lang="ru-RU" i="1"/>
              <a:t> и </a:t>
            </a:r>
            <a:r>
              <a:rPr lang="ru-RU" i="1">
                <a:hlinkClick r:id="rId3" tooltip="Глеб Владимирович (князь муромский)"/>
              </a:rPr>
              <a:t>Глеб Владимирович (князь муромский)</a:t>
            </a:r>
            <a:r>
              <a:rPr lang="ru-RU" i="1"/>
              <a:t> (11век)</a:t>
            </a:r>
            <a:endParaRPr lang="ru-RU"/>
          </a:p>
        </p:txBody>
      </p:sp>
      <p:sp>
        <p:nvSpPr>
          <p:cNvPr id="24584" name="TextBox 7"/>
          <p:cNvSpPr txBox="1">
            <a:spLocks noChangeArrowheads="1"/>
          </p:cNvSpPr>
          <p:nvPr/>
        </p:nvSpPr>
        <p:spPr bwMode="auto">
          <a:xfrm>
            <a:off x="0" y="4786313"/>
            <a:ext cx="5429250" cy="1477962"/>
          </a:xfrm>
          <a:prstGeom prst="rect">
            <a:avLst/>
          </a:prstGeom>
          <a:noFill/>
          <a:ln w="9525">
            <a:noFill/>
            <a:miter lim="800000"/>
            <a:headEnd/>
            <a:tailEnd/>
          </a:ln>
        </p:spPr>
        <p:txBody>
          <a:bodyPr>
            <a:spAutoFit/>
          </a:bodyPr>
          <a:lstStyle/>
          <a:p>
            <a:r>
              <a:rPr lang="ru-RU"/>
              <a:t>Борис и Глеб стали первыми русскими </a:t>
            </a:r>
            <a:r>
              <a:rPr lang="ru-RU">
                <a:hlinkClick r:id="rId4" tooltip="Святой"/>
              </a:rPr>
              <a:t>святыми</a:t>
            </a:r>
            <a:r>
              <a:rPr lang="ru-RU"/>
              <a:t>, их </a:t>
            </a:r>
            <a:r>
              <a:rPr lang="ru-RU">
                <a:hlinkClick r:id="rId5" tooltip="Канонизация"/>
              </a:rPr>
              <a:t>канонизировали</a:t>
            </a:r>
            <a:r>
              <a:rPr lang="ru-RU"/>
              <a:t> в лике </a:t>
            </a:r>
            <a:r>
              <a:rPr lang="ru-RU">
                <a:hlinkClick r:id="rId6" tooltip="Страстотерпец"/>
              </a:rPr>
              <a:t>мучеников-страстотерпцев</a:t>
            </a:r>
            <a:r>
              <a:rPr lang="ru-RU"/>
              <a:t>, сделав их заступниками Русской земли и небесными помощниками русских князей.</a:t>
            </a:r>
          </a:p>
        </p:txBody>
      </p:sp>
      <p:pic>
        <p:nvPicPr>
          <p:cNvPr id="6146" name="Picture 2"/>
          <p:cNvPicPr>
            <a:picLocks noChangeAspect="1" noChangeArrowheads="1"/>
          </p:cNvPicPr>
          <p:nvPr/>
        </p:nvPicPr>
        <p:blipFill>
          <a:blip r:embed="rId7" cstate="email"/>
          <a:srcRect/>
          <a:stretch>
            <a:fillRect/>
          </a:stretch>
        </p:blipFill>
        <p:spPr bwMode="auto">
          <a:xfrm>
            <a:off x="142844" y="285728"/>
            <a:ext cx="3190166" cy="3355975"/>
          </a:xfrm>
          <a:prstGeom prst="rect">
            <a:avLst/>
          </a:prstGeom>
          <a:noFill/>
          <a:ln w="9525">
            <a:noFill/>
            <a:miter lim="800000"/>
            <a:headEnd/>
            <a:tailEnd/>
          </a:ln>
          <a:effectLst/>
        </p:spPr>
      </p:pic>
      <p:pic>
        <p:nvPicPr>
          <p:cNvPr id="6147" name="Picture 3"/>
          <p:cNvPicPr>
            <a:picLocks noChangeAspect="1" noChangeArrowheads="1"/>
          </p:cNvPicPr>
          <p:nvPr/>
        </p:nvPicPr>
        <p:blipFill>
          <a:blip r:embed="rId8" cstate="email"/>
          <a:srcRect/>
          <a:stretch>
            <a:fillRect/>
          </a:stretch>
        </p:blipFill>
        <p:spPr bwMode="auto">
          <a:xfrm>
            <a:off x="5286380" y="2786058"/>
            <a:ext cx="2523376" cy="3868748"/>
          </a:xfrm>
          <a:prstGeom prst="rect">
            <a:avLst/>
          </a:prstGeom>
          <a:noFill/>
          <a:ln w="9525">
            <a:noFill/>
            <a:miter lim="800000"/>
            <a:headEnd/>
            <a:tailEnd/>
          </a:ln>
          <a:effectLst/>
        </p:spPr>
      </p:pic>
      <p:pic>
        <p:nvPicPr>
          <p:cNvPr id="6148" name="Picture 4"/>
          <p:cNvPicPr>
            <a:picLocks noChangeAspect="1" noChangeArrowheads="1"/>
          </p:cNvPicPr>
          <p:nvPr/>
        </p:nvPicPr>
        <p:blipFill>
          <a:blip r:embed="rId9" cstate="email"/>
          <a:srcRect/>
          <a:stretch>
            <a:fillRect/>
          </a:stretch>
        </p:blipFill>
        <p:spPr bwMode="auto">
          <a:xfrm>
            <a:off x="7072330" y="285728"/>
            <a:ext cx="1661133" cy="221296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43563" y="571500"/>
            <a:ext cx="3357562" cy="4524375"/>
          </a:xfrm>
          <a:prstGeom prst="rect">
            <a:avLst/>
          </a:prstGeom>
          <a:noFill/>
        </p:spPr>
        <p:txBody>
          <a:bodyPr>
            <a:spAutoFit/>
          </a:bodyPr>
          <a:lstStyle/>
          <a:p>
            <a:pPr>
              <a:defRPr/>
            </a:pPr>
            <a:r>
              <a:rPr lang="ru-RU"/>
              <a:t>«</a:t>
            </a:r>
            <a:r>
              <a:rPr lang="ru-RU" b="1" i="1"/>
              <a:t>Сказание о Борисе и Глебе»</a:t>
            </a:r>
            <a:r>
              <a:rPr lang="ru-RU"/>
              <a:t/>
            </a:r>
            <a:br>
              <a:rPr lang="ru-RU"/>
            </a:br>
            <a:r>
              <a:rPr lang="ru-RU"/>
              <a:t>(лицевые миниатюры из Сильвестровского сборника XIV века) </a:t>
            </a:r>
          </a:p>
          <a:p>
            <a:pPr>
              <a:defRPr/>
            </a:pPr>
            <a:endParaRPr lang="ru-RU"/>
          </a:p>
          <a:p>
            <a:pPr>
              <a:defRPr/>
            </a:pPr>
            <a:endParaRPr lang="ru-RU"/>
          </a:p>
          <a:p>
            <a:pPr marL="342900" indent="-342900">
              <a:defRPr/>
            </a:pPr>
            <a:r>
              <a:rPr lang="ru-RU"/>
              <a:t>     1.Борис и Глеб удостаиваются Иисусом Христом мученических венцов</a:t>
            </a:r>
          </a:p>
          <a:p>
            <a:pPr marL="342900" indent="-342900">
              <a:defRPr/>
            </a:pPr>
            <a:endParaRPr lang="ru-RU"/>
          </a:p>
          <a:p>
            <a:pPr marL="342900" indent="-342900">
              <a:defRPr/>
            </a:pPr>
            <a:endParaRPr lang="ru-RU"/>
          </a:p>
          <a:p>
            <a:pPr marL="342900" indent="-342900">
              <a:defRPr/>
            </a:pPr>
            <a:r>
              <a:rPr lang="ru-RU"/>
              <a:t/>
            </a:r>
            <a:br>
              <a:rPr lang="ru-RU"/>
            </a:br>
            <a:r>
              <a:rPr lang="ru-RU"/>
              <a:t>2. Борис идёт на печенегов</a:t>
            </a:r>
          </a:p>
        </p:txBody>
      </p:sp>
      <p:pic>
        <p:nvPicPr>
          <p:cNvPr id="3075" name="Picture 3"/>
          <p:cNvPicPr>
            <a:picLocks noChangeAspect="1" noChangeArrowheads="1"/>
          </p:cNvPicPr>
          <p:nvPr/>
        </p:nvPicPr>
        <p:blipFill>
          <a:blip r:embed="rId2" cstate="email"/>
          <a:srcRect/>
          <a:stretch>
            <a:fillRect/>
          </a:stretch>
        </p:blipFill>
        <p:spPr bwMode="auto">
          <a:xfrm>
            <a:off x="428596" y="357166"/>
            <a:ext cx="5053278" cy="60007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714375" y="1071563"/>
            <a:ext cx="7358063" cy="5570537"/>
          </a:xfrm>
          <a:prstGeom prst="rect">
            <a:avLst/>
          </a:prstGeom>
          <a:noFill/>
          <a:ln w="9525">
            <a:noFill/>
            <a:miter lim="800000"/>
            <a:headEnd/>
            <a:tailEnd/>
          </a:ln>
        </p:spPr>
        <p:txBody>
          <a:bodyPr anchor="ctr">
            <a:spAutoFit/>
          </a:bodyPr>
          <a:lstStyle/>
          <a:p>
            <a:pPr algn="just"/>
            <a:endParaRPr lang="ru-RU" sz="1400">
              <a:solidFill>
                <a:srgbClr val="000000"/>
              </a:solidFill>
              <a:latin typeface="Century Schoolbook" pitchFamily="18" charset="0"/>
              <a:cs typeface="Times New Roman" pitchFamily="18" charset="0"/>
            </a:endParaRPr>
          </a:p>
          <a:p>
            <a:pPr algn="just"/>
            <a:endParaRPr lang="ru-RU" sz="1400">
              <a:solidFill>
                <a:srgbClr val="000000"/>
              </a:solidFill>
              <a:latin typeface="Century Schoolbook" pitchFamily="18" charset="0"/>
              <a:cs typeface="Times New Roman" pitchFamily="18" charset="0"/>
            </a:endParaRPr>
          </a:p>
          <a:p>
            <a:pPr algn="just"/>
            <a:endParaRPr lang="ru-RU" sz="1400">
              <a:solidFill>
                <a:srgbClr val="000000"/>
              </a:solidFill>
              <a:latin typeface="Century Schoolbook" pitchFamily="18" charset="0"/>
              <a:cs typeface="Times New Roman" pitchFamily="18" charset="0"/>
            </a:endParaRPr>
          </a:p>
          <a:p>
            <a:pPr algn="just"/>
            <a:endParaRPr lang="ru-RU" sz="1400">
              <a:solidFill>
                <a:srgbClr val="000000"/>
              </a:solidFill>
              <a:latin typeface="Century Schoolbook" pitchFamily="18" charset="0"/>
              <a:cs typeface="Times New Roman" pitchFamily="18" charset="0"/>
            </a:endParaRPr>
          </a:p>
          <a:p>
            <a:pPr algn="just"/>
            <a:endParaRPr lang="ru-RU" sz="1400">
              <a:solidFill>
                <a:srgbClr val="000000"/>
              </a:solidFill>
              <a:latin typeface="Century Schoolbook" pitchFamily="18" charset="0"/>
              <a:cs typeface="Times New Roman" pitchFamily="18" charset="0"/>
            </a:endParaRPr>
          </a:p>
          <a:p>
            <a:pPr algn="just"/>
            <a:endParaRPr lang="ru-RU" sz="1400">
              <a:solidFill>
                <a:srgbClr val="000000"/>
              </a:solidFill>
              <a:latin typeface="Century Schoolbook" pitchFamily="18" charset="0"/>
              <a:cs typeface="Times New Roman" pitchFamily="18" charset="0"/>
            </a:endParaRPr>
          </a:p>
          <a:p>
            <a:pPr algn="just"/>
            <a:endParaRPr lang="ru-RU" sz="1400">
              <a:solidFill>
                <a:srgbClr val="000000"/>
              </a:solidFill>
              <a:latin typeface="Century Schoolbook" pitchFamily="18" charset="0"/>
              <a:cs typeface="Times New Roman" pitchFamily="18" charset="0"/>
            </a:endParaRPr>
          </a:p>
          <a:p>
            <a:pPr algn="just"/>
            <a:r>
              <a:rPr lang="ru-RU" sz="2000">
                <a:solidFill>
                  <a:srgbClr val="000000"/>
                </a:solidFill>
                <a:latin typeface="Century Schoolbook" pitchFamily="18" charset="0"/>
                <a:cs typeface="Times New Roman" pitchFamily="18" charset="0"/>
              </a:rPr>
              <a:t>«А Мамай, в страхе затрепетав... быстро побежал к себе в Орду.</a:t>
            </a:r>
          </a:p>
          <a:p>
            <a:pPr algn="just"/>
            <a:r>
              <a:rPr lang="ru-RU" sz="2000">
                <a:solidFill>
                  <a:srgbClr val="000000"/>
                </a:solidFill>
                <a:latin typeface="Century Schoolbook" pitchFamily="18" charset="0"/>
                <a:cs typeface="Times New Roman" pitchFamily="18" charset="0"/>
              </a:rPr>
              <a:t> Видя это, и прочие иноплеменники, гонимые гневом Божьим и одержимые страхом, обратились в</a:t>
            </a:r>
          </a:p>
          <a:p>
            <a:pPr algn="just"/>
            <a:r>
              <a:rPr lang="ru-RU" sz="2000">
                <a:solidFill>
                  <a:srgbClr val="000000"/>
                </a:solidFill>
                <a:latin typeface="Century Schoolbook" pitchFamily="18" charset="0"/>
                <a:cs typeface="Times New Roman" pitchFamily="18" charset="0"/>
              </a:rPr>
              <a:t> бегство. Христиане же, увидев, что татары с Мамаем побежали, погнались за ними, избивая и</a:t>
            </a:r>
          </a:p>
          <a:p>
            <a:pPr algn="just"/>
            <a:r>
              <a:rPr lang="ru-RU" sz="2000">
                <a:solidFill>
                  <a:srgbClr val="000000"/>
                </a:solidFill>
                <a:latin typeface="Century Schoolbook" pitchFamily="18" charset="0"/>
                <a:cs typeface="Times New Roman" pitchFamily="18" charset="0"/>
              </a:rPr>
              <a:t> рубя поганых без милости. И в погоне этой одни татары пали под оружием христиан, а другие в реке </a:t>
            </a:r>
          </a:p>
          <a:p>
            <a:pPr algn="just"/>
            <a:r>
              <a:rPr lang="ru-RU" sz="2000">
                <a:solidFill>
                  <a:srgbClr val="000000"/>
                </a:solidFill>
                <a:latin typeface="Century Schoolbook" pitchFamily="18" charset="0"/>
                <a:cs typeface="Times New Roman" pitchFamily="18" charset="0"/>
              </a:rPr>
              <a:t>утонули. И гнали их до реки до Мечи и там бесчисленное множество бегущих побили. Князья же </a:t>
            </a:r>
          </a:p>
          <a:p>
            <a:pPr algn="just"/>
            <a:r>
              <a:rPr lang="ru-RU" sz="2000">
                <a:solidFill>
                  <a:srgbClr val="000000"/>
                </a:solidFill>
                <a:latin typeface="Century Schoolbook" pitchFamily="18" charset="0"/>
                <a:cs typeface="Times New Roman" pitchFamily="18" charset="0"/>
              </a:rPr>
              <a:t>гнали полки, избивая, до стана их и захватили большое богатство, и все имущество их, и все стада...»</a:t>
            </a:r>
          </a:p>
          <a:p>
            <a:pPr algn="just"/>
            <a:endParaRPr lang="ru-RU"/>
          </a:p>
        </p:txBody>
      </p:sp>
      <p:pic>
        <p:nvPicPr>
          <p:cNvPr id="3" name="Picture 8" descr="Мамай"/>
          <p:cNvPicPr>
            <a:picLocks noChangeAspect="1" noChangeArrowheads="1"/>
          </p:cNvPicPr>
          <p:nvPr/>
        </p:nvPicPr>
        <p:blipFill>
          <a:blip r:embed="rId2" cstate="email"/>
          <a:srcRect/>
          <a:stretch>
            <a:fillRect/>
          </a:stretch>
        </p:blipFill>
        <p:spPr bwMode="auto">
          <a:xfrm>
            <a:off x="5572125" y="142875"/>
            <a:ext cx="1884363" cy="23288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nodeType="clickEffect">
                                  <p:stCondLst>
                                    <p:cond delay="0"/>
                                  </p:stCondLst>
                                  <p:childTnLst>
                                    <p:anim calcmode="lin" valueType="num">
                                      <p:cBhvr>
                                        <p:cTn id="13" dur="500"/>
                                        <p:tgtEl>
                                          <p:spTgt spid="3"/>
                                        </p:tgtEl>
                                        <p:attrNameLst>
                                          <p:attrName>ppt_w</p:attrName>
                                        </p:attrNameLst>
                                      </p:cBhvr>
                                      <p:tavLst>
                                        <p:tav tm="0">
                                          <p:val>
                                            <p:strVal val="ppt_w"/>
                                          </p:val>
                                        </p:tav>
                                        <p:tav tm="100000">
                                          <p:val>
                                            <p:fltVal val="0"/>
                                          </p:val>
                                        </p:tav>
                                      </p:tavLst>
                                    </p:anim>
                                    <p:anim calcmode="lin" valueType="num">
                                      <p:cBhvr>
                                        <p:cTn id="14" dur="500"/>
                                        <p:tgtEl>
                                          <p:spTgt spid="3"/>
                                        </p:tgtEl>
                                        <p:attrNameLst>
                                          <p:attrName>ppt_h</p:attrName>
                                        </p:attrNameLst>
                                      </p:cBhvr>
                                      <p:tavLst>
                                        <p:tav tm="0">
                                          <p:val>
                                            <p:strVal val="ppt_h"/>
                                          </p:val>
                                        </p:tav>
                                        <p:tav tm="100000">
                                          <p:val>
                                            <p:fltVal val="0"/>
                                          </p:val>
                                        </p:tav>
                                      </p:tavLst>
                                    </p:anim>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857224" y="5072074"/>
            <a:ext cx="7143750" cy="369887"/>
          </a:xfrm>
          <a:prstGeom prst="rect">
            <a:avLst/>
          </a:prstGeom>
          <a:noFill/>
          <a:ln w="9525">
            <a:noFill/>
            <a:miter lim="800000"/>
            <a:headEnd/>
            <a:tailEnd/>
          </a:ln>
        </p:spPr>
        <p:txBody>
          <a:bodyPr>
            <a:spAutoFit/>
          </a:bodyPr>
          <a:lstStyle/>
          <a:p>
            <a:r>
              <a:rPr lang="ru-RU">
                <a:latin typeface="Calibri" pitchFamily="34" charset="0"/>
              </a:rPr>
              <a:t>Утро на Куликовом поле. Художник А.П. Бубнов, 1947 г.</a:t>
            </a:r>
          </a:p>
        </p:txBody>
      </p:sp>
      <p:sp>
        <p:nvSpPr>
          <p:cNvPr id="27652" name="TextBox 13"/>
          <p:cNvSpPr txBox="1">
            <a:spLocks noChangeArrowheads="1"/>
          </p:cNvSpPr>
          <p:nvPr/>
        </p:nvSpPr>
        <p:spPr bwMode="auto">
          <a:xfrm>
            <a:off x="2214563" y="3929063"/>
            <a:ext cx="6357937" cy="584200"/>
          </a:xfrm>
          <a:prstGeom prst="rect">
            <a:avLst/>
          </a:prstGeom>
          <a:noFill/>
          <a:ln w="9525">
            <a:noFill/>
            <a:miter lim="800000"/>
            <a:headEnd/>
            <a:tailEnd/>
          </a:ln>
        </p:spPr>
        <p:txBody>
          <a:bodyPr>
            <a:spAutoFit/>
          </a:bodyPr>
          <a:lstStyle/>
          <a:p>
            <a:endParaRPr lang="ru-RU" sz="3200" b="1">
              <a:solidFill>
                <a:schemeClr val="bg1"/>
              </a:solidFill>
              <a:latin typeface="Calibri" pitchFamily="34" charset="0"/>
            </a:endParaRPr>
          </a:p>
        </p:txBody>
      </p:sp>
      <p:pic>
        <p:nvPicPr>
          <p:cNvPr id="2050" name="Picture 2"/>
          <p:cNvPicPr>
            <a:picLocks noChangeAspect="1" noChangeArrowheads="1"/>
          </p:cNvPicPr>
          <p:nvPr/>
        </p:nvPicPr>
        <p:blipFill>
          <a:blip r:embed="rId2" cstate="email"/>
          <a:srcRect/>
          <a:stretch>
            <a:fillRect/>
          </a:stretch>
        </p:blipFill>
        <p:spPr bwMode="auto">
          <a:xfrm>
            <a:off x="642910" y="357166"/>
            <a:ext cx="8067271" cy="442754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214438" y="1071563"/>
            <a:ext cx="7215187" cy="4094162"/>
          </a:xfrm>
          <a:prstGeom prst="rect">
            <a:avLst/>
          </a:prstGeom>
          <a:noFill/>
          <a:ln w="9525">
            <a:noFill/>
            <a:miter lim="800000"/>
            <a:headEnd/>
            <a:tailEnd/>
          </a:ln>
        </p:spPr>
        <p:txBody>
          <a:bodyPr anchor="ctr">
            <a:spAutoFit/>
          </a:bodyPr>
          <a:lstStyle/>
          <a:p>
            <a:pPr algn="just"/>
            <a:r>
              <a:rPr lang="ru-RU" sz="2000">
                <a:solidFill>
                  <a:srgbClr val="000000"/>
                </a:solidFill>
                <a:latin typeface="Century Schoolbook" pitchFamily="18" charset="0"/>
                <a:cs typeface="Times New Roman" pitchFamily="18" charset="0"/>
              </a:rPr>
              <a:t>«У самого же великого князя все доспехи были помяты, пробиты, но на теле его не было ран, </a:t>
            </a:r>
          </a:p>
          <a:p>
            <a:pPr algn="just"/>
            <a:r>
              <a:rPr lang="ru-RU" sz="2000">
                <a:solidFill>
                  <a:srgbClr val="000000"/>
                </a:solidFill>
                <a:latin typeface="Century Schoolbook" pitchFamily="18" charset="0"/>
                <a:cs typeface="Times New Roman" pitchFamily="18" charset="0"/>
              </a:rPr>
              <a:t>а сражался он с татарами лицом к лицу, находясь впереди всех в первой схватке. </a:t>
            </a:r>
          </a:p>
          <a:p>
            <a:pPr algn="just"/>
            <a:r>
              <a:rPr lang="ru-RU" sz="2000">
                <a:solidFill>
                  <a:srgbClr val="000000"/>
                </a:solidFill>
                <a:latin typeface="Century Schoolbook" pitchFamily="18" charset="0"/>
                <a:cs typeface="Times New Roman" pitchFamily="18" charset="0"/>
              </a:rPr>
              <a:t>Многие князья и воеводы не раз говорили ему: </a:t>
            </a:r>
            <a:r>
              <a:rPr lang="ru-RU" sz="2000">
                <a:solidFill>
                  <a:srgbClr val="000000"/>
                </a:solidFill>
                <a:latin typeface="Calibri" pitchFamily="34" charset="0"/>
                <a:cs typeface="Times New Roman" pitchFamily="18" charset="0"/>
              </a:rPr>
              <a:t>«</a:t>
            </a:r>
            <a:r>
              <a:rPr lang="ru-RU" sz="2000">
                <a:solidFill>
                  <a:srgbClr val="000000"/>
                </a:solidFill>
                <a:latin typeface="Century Schoolbook" pitchFamily="18" charset="0"/>
                <a:cs typeface="Times New Roman" pitchFamily="18" charset="0"/>
              </a:rPr>
              <a:t>Князь господин, не стремись впереди </a:t>
            </a:r>
          </a:p>
          <a:p>
            <a:pPr algn="just"/>
            <a:r>
              <a:rPr lang="ru-RU" sz="2000">
                <a:solidFill>
                  <a:srgbClr val="000000"/>
                </a:solidFill>
                <a:latin typeface="Century Schoolbook" pitchFamily="18" charset="0"/>
                <a:cs typeface="Times New Roman" pitchFamily="18" charset="0"/>
              </a:rPr>
              <a:t>сражаться, но позади будь</a:t>
            </a:r>
            <a:r>
              <a:rPr lang="ru-RU" sz="2000">
                <a:solidFill>
                  <a:srgbClr val="000000"/>
                </a:solidFill>
                <a:latin typeface="Calibri" pitchFamily="34" charset="0"/>
                <a:cs typeface="Times New Roman" pitchFamily="18" charset="0"/>
              </a:rPr>
              <a:t>»</a:t>
            </a:r>
            <a:r>
              <a:rPr lang="ru-RU" sz="2000">
                <a:solidFill>
                  <a:srgbClr val="000000"/>
                </a:solidFill>
                <a:latin typeface="Century Schoolbook" pitchFamily="18" charset="0"/>
                <a:cs typeface="Times New Roman" pitchFamily="18" charset="0"/>
              </a:rPr>
              <a:t>. Он же отвечал им: </a:t>
            </a:r>
            <a:r>
              <a:rPr lang="ru-RU" sz="2000">
                <a:solidFill>
                  <a:srgbClr val="000000"/>
                </a:solidFill>
                <a:latin typeface="Calibri" pitchFamily="34" charset="0"/>
                <a:cs typeface="Times New Roman" pitchFamily="18" charset="0"/>
              </a:rPr>
              <a:t>«</a:t>
            </a:r>
            <a:r>
              <a:rPr lang="ru-RU" sz="2000">
                <a:solidFill>
                  <a:srgbClr val="000000"/>
                </a:solidFill>
                <a:latin typeface="Century Schoolbook" pitchFamily="18" charset="0"/>
                <a:cs typeface="Times New Roman" pitchFamily="18" charset="0"/>
              </a:rPr>
              <a:t>Да как же я скажу </a:t>
            </a:r>
            <a:r>
              <a:rPr lang="ru-RU" sz="2000">
                <a:solidFill>
                  <a:srgbClr val="000000"/>
                </a:solidFill>
                <a:latin typeface="Calibri" pitchFamily="34" charset="0"/>
                <a:cs typeface="Times New Roman" pitchFamily="18" charset="0"/>
              </a:rPr>
              <a:t>—</a:t>
            </a:r>
            <a:r>
              <a:rPr lang="ru-RU" sz="2000">
                <a:solidFill>
                  <a:srgbClr val="000000"/>
                </a:solidFill>
                <a:latin typeface="Century Schoolbook" pitchFamily="18" charset="0"/>
                <a:cs typeface="Times New Roman" pitchFamily="18" charset="0"/>
              </a:rPr>
              <a:t> братья мои, подвигнемся </a:t>
            </a:r>
          </a:p>
          <a:p>
            <a:pPr algn="just"/>
            <a:r>
              <a:rPr lang="ru-RU" sz="2000">
                <a:solidFill>
                  <a:srgbClr val="000000"/>
                </a:solidFill>
                <a:latin typeface="Century Schoolbook" pitchFamily="18" charset="0"/>
                <a:cs typeface="Times New Roman" pitchFamily="18" charset="0"/>
              </a:rPr>
              <a:t>все вместе до единого, а сам свое лицо скрою и стану прятаться позади?</a:t>
            </a:r>
            <a:r>
              <a:rPr lang="ru-RU" sz="2000">
                <a:solidFill>
                  <a:srgbClr val="000000"/>
                </a:solidFill>
                <a:latin typeface="Calibri" pitchFamily="34" charset="0"/>
                <a:cs typeface="Times New Roman" pitchFamily="18" charset="0"/>
              </a:rPr>
              <a:t>»</a:t>
            </a:r>
            <a:r>
              <a:rPr lang="ru-RU" sz="2000">
                <a:solidFill>
                  <a:srgbClr val="000000"/>
                </a:solidFill>
                <a:latin typeface="Century Schoolbook" pitchFamily="18" charset="0"/>
                <a:cs typeface="Times New Roman" pitchFamily="18" charset="0"/>
              </a:rPr>
              <a:t>...</a:t>
            </a:r>
          </a:p>
          <a:p>
            <a:pPr algn="just"/>
            <a:r>
              <a:rPr lang="ru-RU" sz="2000">
                <a:solidFill>
                  <a:srgbClr val="000000"/>
                </a:solidFill>
                <a:latin typeface="Century Schoolbook" pitchFamily="18" charset="0"/>
                <a:cs typeface="Times New Roman" pitchFamily="18" charset="0"/>
              </a:rPr>
              <a:t> И много ударов нанесли ему по голове, и по плечам его, и по утробе его, но Бог защитил его в </a:t>
            </a:r>
          </a:p>
          <a:p>
            <a:pPr algn="just"/>
            <a:r>
              <a:rPr lang="ru-RU" sz="2000">
                <a:solidFill>
                  <a:srgbClr val="000000"/>
                </a:solidFill>
                <a:latin typeface="Century Schoolbook" pitchFamily="18" charset="0"/>
                <a:cs typeface="Times New Roman" pitchFamily="18" charset="0"/>
              </a:rPr>
              <a:t>день брани щитом истины...»</a:t>
            </a:r>
            <a:endParaRPr lang="ru-RU" sz="2000"/>
          </a:p>
        </p:txBody>
      </p:sp>
      <p:pic>
        <p:nvPicPr>
          <p:cNvPr id="1026" name="Picture 2"/>
          <p:cNvPicPr>
            <a:picLocks noChangeAspect="1" noChangeArrowheads="1"/>
          </p:cNvPicPr>
          <p:nvPr/>
        </p:nvPicPr>
        <p:blipFill>
          <a:blip r:embed="rId2" cstate="email"/>
          <a:srcRect/>
          <a:stretch>
            <a:fillRect/>
          </a:stretch>
        </p:blipFill>
        <p:spPr bwMode="auto">
          <a:xfrm>
            <a:off x="6143636" y="4643446"/>
            <a:ext cx="1643074" cy="1959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1"/>
          <p:cNvSpPr txBox="1">
            <a:spLocks noChangeArrowheads="1"/>
          </p:cNvSpPr>
          <p:nvPr/>
        </p:nvSpPr>
        <p:spPr bwMode="auto">
          <a:xfrm>
            <a:off x="428625" y="1285875"/>
            <a:ext cx="8215313" cy="4800600"/>
          </a:xfrm>
          <a:prstGeom prst="rect">
            <a:avLst/>
          </a:prstGeom>
          <a:noFill/>
          <a:ln w="9525">
            <a:noFill/>
            <a:miter lim="800000"/>
            <a:headEnd/>
            <a:tailEnd/>
          </a:ln>
        </p:spPr>
        <p:txBody>
          <a:bodyPr>
            <a:spAutoFit/>
          </a:bodyPr>
          <a:lstStyle/>
          <a:p>
            <a:r>
              <a:rPr lang="ru-RU" sz="2400"/>
              <a:t>Русские воины заплатили большую цену за эту победу. </a:t>
            </a:r>
          </a:p>
          <a:p>
            <a:r>
              <a:rPr lang="ru-RU" sz="2400"/>
              <a:t>С 9 по 16 сентября русские хоронили убитых. Русская православная церковь узаконила в эти дни обычай поминать убитых, так называемую «Дмитриевскую родительскую субботу».</a:t>
            </a:r>
          </a:p>
          <a:p>
            <a:endParaRPr lang="ru-RU" sz="2400"/>
          </a:p>
          <a:p>
            <a:endParaRPr lang="ru-RU" sz="2400"/>
          </a:p>
          <a:p>
            <a:endParaRPr lang="ru-RU" sz="2400"/>
          </a:p>
          <a:p>
            <a:r>
              <a:rPr lang="ru-RU" sz="2400"/>
              <a:t> Историки считают, что на Куликовом поле билось не менее 300 тыс. воинов. Известно, что погибло 12 князей (из 23) и 483 боярина и около 100 тыс. русских воинов, потери татар - 150 тыс. человек.</a:t>
            </a:r>
          </a:p>
          <a:p>
            <a:endParaRPr lang="ru-RU"/>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p:txBody>
          <a:bodyPr rtlCol="0">
            <a:normAutofit fontScale="90000"/>
          </a:bodyPr>
          <a:lstStyle/>
          <a:p>
            <a:pPr eaLnBrk="1" fontAlgn="auto" hangingPunct="1">
              <a:spcAft>
                <a:spcPts val="0"/>
              </a:spcAft>
              <a:defRPr/>
            </a:pPr>
            <a:r>
              <a:rPr lang="ru-RU" sz="3200" smtClean="0"/>
              <a:t>Историческая оценка значения Куликовской битвы </a:t>
            </a:r>
            <a:br>
              <a:rPr lang="ru-RU" sz="3200" smtClean="0"/>
            </a:br>
            <a:endParaRPr lang="ru-RU" sz="3200" smtClean="0"/>
          </a:p>
        </p:txBody>
      </p:sp>
      <p:sp>
        <p:nvSpPr>
          <p:cNvPr id="30723" name="Содержимое 2"/>
          <p:cNvSpPr>
            <a:spLocks noGrp="1"/>
          </p:cNvSpPr>
          <p:nvPr>
            <p:ph idx="1"/>
          </p:nvPr>
        </p:nvSpPr>
        <p:spPr/>
        <p:txBody>
          <a:bodyPr/>
          <a:lstStyle/>
          <a:p>
            <a:pPr eaLnBrk="1" hangingPunct="1">
              <a:buFont typeface="Arial" charset="0"/>
              <a:buNone/>
            </a:pPr>
            <a:r>
              <a:rPr lang="ru-RU" smtClean="0">
                <a:latin typeface="Times New Roman" pitchFamily="18" charset="0"/>
                <a:cs typeface="Times New Roman" pitchFamily="18" charset="0"/>
              </a:rPr>
              <a:t>   Куликовская битва является первым шагом к освобождению русских земель от ордынской зависимости. </a:t>
            </a:r>
          </a:p>
          <a:p>
            <a:pPr eaLnBrk="1" hangingPunct="1">
              <a:buFont typeface="Arial" charset="0"/>
              <a:buNone/>
            </a:pPr>
            <a:r>
              <a:rPr lang="ru-RU" smtClean="0">
                <a:latin typeface="Times New Roman" pitchFamily="18" charset="0"/>
                <a:cs typeface="Times New Roman" pitchFamily="18" charset="0"/>
              </a:rPr>
              <a:t>   После Куликовской битвы Орда не раз совершала набеги (Крымская Орда и при Иване Грозном сожгла Москву), но не решалась на битву с русскими в открытом поле.</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Box 5"/>
          <p:cNvSpPr txBox="1">
            <a:spLocks noChangeArrowheads="1"/>
          </p:cNvSpPr>
          <p:nvPr/>
        </p:nvSpPr>
        <p:spPr bwMode="auto">
          <a:xfrm>
            <a:off x="6929438" y="1285875"/>
            <a:ext cx="1500187" cy="1477963"/>
          </a:xfrm>
          <a:prstGeom prst="rect">
            <a:avLst/>
          </a:prstGeom>
          <a:noFill/>
          <a:ln w="9525">
            <a:noFill/>
            <a:miter lim="800000"/>
            <a:headEnd/>
            <a:tailEnd/>
          </a:ln>
        </p:spPr>
        <p:txBody>
          <a:bodyPr>
            <a:spAutoFit/>
          </a:bodyPr>
          <a:lstStyle/>
          <a:p>
            <a:r>
              <a:rPr lang="ru-RU">
                <a:latin typeface="Calibri" pitchFamily="34" charset="0"/>
              </a:rPr>
              <a:t>Великий князь Дмитрий Иванович Московский</a:t>
            </a:r>
          </a:p>
        </p:txBody>
      </p:sp>
      <p:sp>
        <p:nvSpPr>
          <p:cNvPr id="4101" name="TextBox 6"/>
          <p:cNvSpPr txBox="1">
            <a:spLocks noChangeArrowheads="1"/>
          </p:cNvSpPr>
          <p:nvPr/>
        </p:nvSpPr>
        <p:spPr bwMode="auto">
          <a:xfrm>
            <a:off x="357188" y="4643438"/>
            <a:ext cx="7858125" cy="1200150"/>
          </a:xfrm>
          <a:prstGeom prst="rect">
            <a:avLst/>
          </a:prstGeom>
          <a:noFill/>
          <a:ln w="9525">
            <a:noFill/>
            <a:miter lim="800000"/>
            <a:headEnd/>
            <a:tailEnd/>
          </a:ln>
        </p:spPr>
        <p:txBody>
          <a:bodyPr>
            <a:spAutoFit/>
          </a:bodyPr>
          <a:lstStyle/>
          <a:p>
            <a:r>
              <a:rPr lang="ru-RU"/>
              <a:t>Золотая Орда приходила в упадок. Шла борьба за власть. Видя это, московский князь перестал считаться с волей хана и посылал ему всё меньше дани. Разгневанный хан Мамай решил проучить непокорного князя и снарядил против него огромное войско.</a:t>
            </a:r>
          </a:p>
        </p:txBody>
      </p:sp>
      <p:pic>
        <p:nvPicPr>
          <p:cNvPr id="3074" name="Picture 2"/>
          <p:cNvPicPr>
            <a:picLocks noChangeAspect="1" noChangeArrowheads="1"/>
          </p:cNvPicPr>
          <p:nvPr/>
        </p:nvPicPr>
        <p:blipFill>
          <a:blip r:embed="rId2" cstate="email"/>
          <a:srcRect/>
          <a:stretch>
            <a:fillRect/>
          </a:stretch>
        </p:blipFill>
        <p:spPr bwMode="auto">
          <a:xfrm>
            <a:off x="271672" y="357166"/>
            <a:ext cx="3016028" cy="4119033"/>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email"/>
          <a:srcRect/>
          <a:stretch>
            <a:fillRect/>
          </a:stretch>
        </p:blipFill>
        <p:spPr bwMode="auto">
          <a:xfrm>
            <a:off x="3643306" y="500042"/>
            <a:ext cx="3031012" cy="38576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Заголовок 1"/>
          <p:cNvSpPr>
            <a:spLocks noGrp="1"/>
          </p:cNvSpPr>
          <p:nvPr>
            <p:ph type="title"/>
          </p:nvPr>
        </p:nvSpPr>
        <p:spPr>
          <a:xfrm>
            <a:off x="457200" y="142875"/>
            <a:ext cx="8229600" cy="857250"/>
          </a:xfrm>
        </p:spPr>
        <p:txBody>
          <a:bodyPr>
            <a:normAutofit fontScale="90000"/>
          </a:bodyPr>
          <a:lstStyle/>
          <a:p>
            <a:r>
              <a:rPr lang="ru-RU" i="1" smtClean="0"/>
              <a:t/>
            </a:r>
            <a:br>
              <a:rPr lang="ru-RU" i="1" smtClean="0"/>
            </a:br>
            <a:r>
              <a:rPr lang="ru-RU" b="1" i="1" smtClean="0"/>
              <a:t>О ком или о чём идёт речь?</a:t>
            </a:r>
            <a:r>
              <a:rPr lang="ru-RU" i="1" smtClean="0"/>
              <a:t/>
            </a:r>
            <a:br>
              <a:rPr lang="ru-RU" i="1" smtClean="0"/>
            </a:br>
            <a:endParaRPr lang="ru-RU" smtClean="0"/>
          </a:p>
        </p:txBody>
      </p:sp>
      <p:sp>
        <p:nvSpPr>
          <p:cNvPr id="35843" name="Содержимое 2"/>
          <p:cNvSpPr>
            <a:spLocks noGrp="1"/>
          </p:cNvSpPr>
          <p:nvPr>
            <p:ph idx="1"/>
          </p:nvPr>
        </p:nvSpPr>
        <p:spPr>
          <a:xfrm>
            <a:off x="457200" y="1143000"/>
            <a:ext cx="8229600" cy="4983163"/>
          </a:xfrm>
        </p:spPr>
        <p:txBody>
          <a:bodyPr/>
          <a:lstStyle/>
          <a:p>
            <a:pPr>
              <a:buFont typeface="Arial" charset="0"/>
              <a:buNone/>
            </a:pPr>
            <a:r>
              <a:rPr lang="ru-RU" smtClean="0"/>
              <a:t> 1.Именно с него на Руси началось пустынножитие, как вид монашеского подвижничества, он основал монастырь, который является резиденцией патриархов русской православной церкви, его имя неразрывно связано с одной из самых важных побед русского народа</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p:cNvSpPr>
            <a:spLocks noGrp="1"/>
          </p:cNvSpPr>
          <p:nvPr>
            <p:ph type="title"/>
          </p:nvPr>
        </p:nvSpPr>
        <p:spPr>
          <a:xfrm>
            <a:off x="428625" y="285750"/>
            <a:ext cx="8229600" cy="1011238"/>
          </a:xfrm>
        </p:spPr>
        <p:txBody>
          <a:bodyPr/>
          <a:lstStyle/>
          <a:p>
            <a:r>
              <a:rPr lang="ru-RU" sz="4000" smtClean="0"/>
              <a:t>Преподобный  Сергий Радонежский.</a:t>
            </a:r>
          </a:p>
        </p:txBody>
      </p:sp>
      <p:pic>
        <p:nvPicPr>
          <p:cNvPr id="1026" name="Picture 2"/>
          <p:cNvPicPr>
            <a:picLocks noGrp="1" noChangeAspect="1" noChangeArrowheads="1"/>
          </p:cNvPicPr>
          <p:nvPr>
            <p:ph idx="1"/>
          </p:nvPr>
        </p:nvPicPr>
        <p:blipFill>
          <a:blip r:embed="rId2" cstate="email"/>
          <a:srcRect/>
          <a:stretch>
            <a:fillRect/>
          </a:stretch>
        </p:blipFill>
        <p:spPr bwMode="auto">
          <a:xfrm>
            <a:off x="571473" y="1757845"/>
            <a:ext cx="2571767" cy="3671419"/>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cstate="email"/>
          <a:srcRect/>
          <a:stretch>
            <a:fillRect/>
          </a:stretch>
        </p:blipFill>
        <p:spPr bwMode="auto">
          <a:xfrm>
            <a:off x="3500430" y="1714488"/>
            <a:ext cx="2564934" cy="4141793"/>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email"/>
          <a:srcRect/>
          <a:stretch>
            <a:fillRect/>
          </a:stretch>
        </p:blipFill>
        <p:spPr bwMode="auto">
          <a:xfrm>
            <a:off x="6475245" y="1785926"/>
            <a:ext cx="2384568" cy="371477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p:cNvSpPr>
            <a:spLocks noGrp="1"/>
          </p:cNvSpPr>
          <p:nvPr>
            <p:ph type="title"/>
          </p:nvPr>
        </p:nvSpPr>
        <p:spPr>
          <a:xfrm>
            <a:off x="457200" y="274638"/>
            <a:ext cx="8229600" cy="511175"/>
          </a:xfrm>
        </p:spPr>
        <p:txBody>
          <a:bodyPr>
            <a:normAutofit fontScale="90000"/>
          </a:bodyPr>
          <a:lstStyle/>
          <a:p>
            <a:r>
              <a:rPr lang="ru-RU" smtClean="0"/>
              <a:t>О ком речь?</a:t>
            </a:r>
          </a:p>
        </p:txBody>
      </p:sp>
      <p:sp>
        <p:nvSpPr>
          <p:cNvPr id="37891" name="Содержимое 2"/>
          <p:cNvSpPr>
            <a:spLocks noGrp="1"/>
          </p:cNvSpPr>
          <p:nvPr>
            <p:ph idx="1"/>
          </p:nvPr>
        </p:nvSpPr>
        <p:spPr>
          <a:xfrm>
            <a:off x="457200" y="1000125"/>
            <a:ext cx="8229600" cy="5126038"/>
          </a:xfrm>
        </p:spPr>
        <p:txBody>
          <a:bodyPr/>
          <a:lstStyle/>
          <a:p>
            <a:pPr>
              <a:buFont typeface="Arial" charset="0"/>
              <a:buNone/>
            </a:pPr>
            <a:r>
              <a:rPr lang="ru-RU" smtClean="0"/>
              <a:t>2. Этот человек не был потомком Чингизхана, и это вызывало недовольство среди подданных. В ответ на отказ московского князя платить выход, он собрал своё войско. Вдохновившись обещаниями этого человека, огромное войско двинулось усмирять Русь. Потерпев жестокое поражение на поле Куликовом, бежал в Крым, где погиб</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cstate="email"/>
          <a:srcRect/>
          <a:stretch>
            <a:fillRect/>
          </a:stretch>
        </p:blipFill>
        <p:spPr bwMode="auto">
          <a:xfrm>
            <a:off x="142844" y="428604"/>
            <a:ext cx="8695809" cy="58594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Заголовок 1"/>
          <p:cNvSpPr>
            <a:spLocks noGrp="1"/>
          </p:cNvSpPr>
          <p:nvPr>
            <p:ph type="title"/>
          </p:nvPr>
        </p:nvSpPr>
        <p:spPr>
          <a:xfrm>
            <a:off x="457200" y="274638"/>
            <a:ext cx="8229600" cy="654050"/>
          </a:xfrm>
        </p:spPr>
        <p:txBody>
          <a:bodyPr>
            <a:normAutofit fontScale="90000"/>
          </a:bodyPr>
          <a:lstStyle/>
          <a:p>
            <a:r>
              <a:rPr lang="ru-RU" smtClean="0"/>
              <a:t>О ком речь?</a:t>
            </a:r>
          </a:p>
        </p:txBody>
      </p:sp>
      <p:sp>
        <p:nvSpPr>
          <p:cNvPr id="39939" name="Содержимое 2"/>
          <p:cNvSpPr>
            <a:spLocks noGrp="1"/>
          </p:cNvSpPr>
          <p:nvPr>
            <p:ph idx="1"/>
          </p:nvPr>
        </p:nvSpPr>
        <p:spPr/>
        <p:txBody>
          <a:bodyPr/>
          <a:lstStyle/>
          <a:p>
            <a:pPr algn="ctr">
              <a:buFont typeface="Arial" charset="0"/>
              <a:buNone/>
            </a:pPr>
            <a:r>
              <a:rPr lang="ru-RU" smtClean="0"/>
              <a:t>     Он осадив коня, взглянул окрест:</a:t>
            </a:r>
          </a:p>
          <a:p>
            <a:pPr algn="ctr">
              <a:buFont typeface="Arial" charset="0"/>
              <a:buNone/>
            </a:pPr>
            <a:r>
              <a:rPr lang="ru-RU" smtClean="0"/>
              <a:t>     Чем этот день для братьев обернётся?</a:t>
            </a:r>
          </a:p>
          <a:p>
            <a:pPr algn="ctr">
              <a:buFont typeface="Arial" charset="0"/>
              <a:buNone/>
            </a:pPr>
            <a:r>
              <a:rPr lang="ru-RU" smtClean="0"/>
              <a:t>Копьё,</a:t>
            </a:r>
          </a:p>
          <a:p>
            <a:pPr algn="ctr">
              <a:buFont typeface="Arial" charset="0"/>
              <a:buNone/>
            </a:pPr>
            <a:r>
              <a:rPr lang="ru-RU" smtClean="0"/>
              <a:t>Да схима,</a:t>
            </a:r>
          </a:p>
          <a:p>
            <a:pPr algn="ctr">
              <a:buFont typeface="Arial" charset="0"/>
              <a:buNone/>
            </a:pPr>
            <a:r>
              <a:rPr lang="ru-RU" smtClean="0"/>
              <a:t>Да тяжёлый крест,</a:t>
            </a:r>
          </a:p>
          <a:p>
            <a:pPr algn="ctr">
              <a:buFont typeface="Arial" charset="0"/>
              <a:buNone/>
            </a:pPr>
            <a:r>
              <a:rPr lang="ru-RU" smtClean="0"/>
              <a:t>Что Сергий дал,-</a:t>
            </a:r>
          </a:p>
          <a:p>
            <a:pPr algn="ctr">
              <a:buFont typeface="Arial" charset="0"/>
              <a:buNone/>
            </a:pPr>
            <a:r>
              <a:rPr lang="ru-RU" smtClean="0"/>
              <a:t>Оружье ратоборца.</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Заголовок 1"/>
          <p:cNvSpPr>
            <a:spLocks noGrp="1"/>
          </p:cNvSpPr>
          <p:nvPr>
            <p:ph type="title"/>
          </p:nvPr>
        </p:nvSpPr>
        <p:spPr>
          <a:xfrm>
            <a:off x="457200" y="274638"/>
            <a:ext cx="8229600" cy="511175"/>
          </a:xfrm>
        </p:spPr>
        <p:txBody>
          <a:bodyPr>
            <a:normAutofit fontScale="90000"/>
          </a:bodyPr>
          <a:lstStyle/>
          <a:p>
            <a:r>
              <a:rPr lang="ru-RU" smtClean="0"/>
              <a:t>Александр Пересвет</a:t>
            </a:r>
          </a:p>
        </p:txBody>
      </p:sp>
      <p:pic>
        <p:nvPicPr>
          <p:cNvPr id="4098" name="Picture 2"/>
          <p:cNvPicPr>
            <a:picLocks noChangeAspect="1" noChangeArrowheads="1"/>
          </p:cNvPicPr>
          <p:nvPr/>
        </p:nvPicPr>
        <p:blipFill>
          <a:blip r:embed="rId2" cstate="email"/>
          <a:srcRect/>
          <a:stretch>
            <a:fillRect/>
          </a:stretch>
        </p:blipFill>
        <p:spPr bwMode="auto">
          <a:xfrm>
            <a:off x="642910" y="857232"/>
            <a:ext cx="8001056" cy="590824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Заголовок 1"/>
          <p:cNvSpPr>
            <a:spLocks noGrp="1"/>
          </p:cNvSpPr>
          <p:nvPr>
            <p:ph type="title"/>
          </p:nvPr>
        </p:nvSpPr>
        <p:spPr>
          <a:xfrm>
            <a:off x="457200" y="274638"/>
            <a:ext cx="8229600" cy="654050"/>
          </a:xfrm>
        </p:spPr>
        <p:txBody>
          <a:bodyPr>
            <a:normAutofit fontScale="90000"/>
          </a:bodyPr>
          <a:lstStyle/>
          <a:p>
            <a:r>
              <a:rPr lang="ru-RU" smtClean="0"/>
              <a:t>О чем речь?</a:t>
            </a:r>
          </a:p>
        </p:txBody>
      </p:sp>
      <p:sp>
        <p:nvSpPr>
          <p:cNvPr id="41987" name="Содержимое 2"/>
          <p:cNvSpPr>
            <a:spLocks noGrp="1"/>
          </p:cNvSpPr>
          <p:nvPr>
            <p:ph idx="1"/>
          </p:nvPr>
        </p:nvSpPr>
        <p:spPr/>
        <p:txBody>
          <a:bodyPr/>
          <a:lstStyle/>
          <a:p>
            <a:pPr>
              <a:buFont typeface="Arial" charset="0"/>
              <a:buNone/>
            </a:pPr>
            <a:r>
              <a:rPr lang="ru-RU" smtClean="0"/>
              <a:t>4.Уникальное холодное оружие, с которым русские ратники шли в бой на поле Куликовом. </a:t>
            </a:r>
          </a:p>
          <a:p>
            <a:pPr>
              <a:buFont typeface="Arial" charset="0"/>
              <a:buNone/>
            </a:pPr>
            <a:r>
              <a:rPr lang="ru-RU" smtClean="0"/>
              <a:t>   Удивительно, но факт, на месте страшной, кровопролитной сечи археологам не удалось найти это оружие.</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Заголовок 1"/>
          <p:cNvSpPr>
            <a:spLocks noGrp="1"/>
          </p:cNvSpPr>
          <p:nvPr>
            <p:ph type="title"/>
          </p:nvPr>
        </p:nvSpPr>
        <p:spPr>
          <a:xfrm>
            <a:off x="457200" y="274638"/>
            <a:ext cx="8229600" cy="582612"/>
          </a:xfrm>
        </p:spPr>
        <p:txBody>
          <a:bodyPr>
            <a:normAutofit fontScale="90000"/>
          </a:bodyPr>
          <a:lstStyle/>
          <a:p>
            <a:r>
              <a:rPr lang="ru-RU" smtClean="0"/>
              <a:t>Меч</a:t>
            </a:r>
          </a:p>
        </p:txBody>
      </p:sp>
      <p:pic>
        <p:nvPicPr>
          <p:cNvPr id="2050" name="Picture 2"/>
          <p:cNvPicPr>
            <a:picLocks noGrp="1" noChangeAspect="1" noChangeArrowheads="1"/>
          </p:cNvPicPr>
          <p:nvPr>
            <p:ph idx="1"/>
          </p:nvPr>
        </p:nvPicPr>
        <p:blipFill>
          <a:blip r:embed="rId2" cstate="email"/>
          <a:srcRect/>
          <a:stretch>
            <a:fillRect/>
          </a:stretch>
        </p:blipFill>
        <p:spPr bwMode="auto">
          <a:xfrm>
            <a:off x="357158" y="1928802"/>
            <a:ext cx="5175270" cy="3883021"/>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email"/>
          <a:srcRect/>
          <a:stretch>
            <a:fillRect/>
          </a:stretch>
        </p:blipFill>
        <p:spPr bwMode="auto">
          <a:xfrm>
            <a:off x="5643570" y="3643314"/>
            <a:ext cx="3238522" cy="2428891"/>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email"/>
          <a:srcRect/>
          <a:stretch>
            <a:fillRect/>
          </a:stretch>
        </p:blipFill>
        <p:spPr bwMode="auto">
          <a:xfrm>
            <a:off x="5643570" y="500042"/>
            <a:ext cx="3214710" cy="30939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Заголовок 1"/>
          <p:cNvSpPr>
            <a:spLocks noGrp="1"/>
          </p:cNvSpPr>
          <p:nvPr>
            <p:ph type="title"/>
          </p:nvPr>
        </p:nvSpPr>
        <p:spPr>
          <a:xfrm>
            <a:off x="457200" y="274638"/>
            <a:ext cx="8229600" cy="582612"/>
          </a:xfrm>
        </p:spPr>
        <p:txBody>
          <a:bodyPr>
            <a:normAutofit fontScale="90000"/>
          </a:bodyPr>
          <a:lstStyle/>
          <a:p>
            <a:r>
              <a:rPr lang="ru-RU" smtClean="0"/>
              <a:t>О ком речь?</a:t>
            </a:r>
          </a:p>
        </p:txBody>
      </p:sp>
      <p:sp>
        <p:nvSpPr>
          <p:cNvPr id="44035" name="Содержимое 2"/>
          <p:cNvSpPr>
            <a:spLocks noGrp="1"/>
          </p:cNvSpPr>
          <p:nvPr>
            <p:ph idx="1"/>
          </p:nvPr>
        </p:nvSpPr>
        <p:spPr>
          <a:xfrm>
            <a:off x="457200" y="1214438"/>
            <a:ext cx="8229600" cy="1500187"/>
          </a:xfrm>
        </p:spPr>
        <p:txBody>
          <a:bodyPr>
            <a:normAutofit lnSpcReduction="10000"/>
          </a:bodyPr>
          <a:lstStyle/>
          <a:p>
            <a:r>
              <a:rPr lang="ru-RU" smtClean="0"/>
              <a:t>5. Внук Ивана Калиты, московский князь, получивший после победы в Куликовской битве почетное прозвище Донской </a:t>
            </a:r>
          </a:p>
          <a:p>
            <a:endParaRPr lang="ru-RU" smtClean="0"/>
          </a:p>
        </p:txBody>
      </p:sp>
      <p:pic>
        <p:nvPicPr>
          <p:cNvPr id="3074" name="Picture 2"/>
          <p:cNvPicPr>
            <a:picLocks noChangeAspect="1" noChangeArrowheads="1"/>
          </p:cNvPicPr>
          <p:nvPr/>
        </p:nvPicPr>
        <p:blipFill>
          <a:blip r:embed="rId2" cstate="email"/>
          <a:srcRect/>
          <a:stretch>
            <a:fillRect/>
          </a:stretch>
        </p:blipFill>
        <p:spPr bwMode="auto">
          <a:xfrm>
            <a:off x="5286380" y="2786058"/>
            <a:ext cx="2376188" cy="3476611"/>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email"/>
          <a:srcRect/>
          <a:stretch>
            <a:fillRect/>
          </a:stretch>
        </p:blipFill>
        <p:spPr bwMode="auto">
          <a:xfrm>
            <a:off x="1142976" y="2778766"/>
            <a:ext cx="2714644" cy="34934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Заголовок 1"/>
          <p:cNvSpPr>
            <a:spLocks noGrp="1"/>
          </p:cNvSpPr>
          <p:nvPr>
            <p:ph type="title"/>
          </p:nvPr>
        </p:nvSpPr>
        <p:spPr/>
        <p:txBody>
          <a:bodyPr/>
          <a:lstStyle/>
          <a:p>
            <a:endParaRPr lang="ru-RU" smtClean="0"/>
          </a:p>
        </p:txBody>
      </p:sp>
      <p:pic>
        <p:nvPicPr>
          <p:cNvPr id="45059" name="Picture 2"/>
          <p:cNvPicPr>
            <a:picLocks noGrp="1" noChangeAspect="1" noChangeArrowheads="1"/>
          </p:cNvPicPr>
          <p:nvPr>
            <p:ph idx="1"/>
          </p:nvPr>
        </p:nvPicPr>
        <p:blipFill>
          <a:blip r:embed="rId2"/>
          <a:srcRect/>
          <a:stretch>
            <a:fillRect/>
          </a:stretch>
        </p:blipFill>
        <p:spPr>
          <a:xfrm>
            <a:off x="0" y="-90488"/>
            <a:ext cx="9144000" cy="7119938"/>
          </a:xfrm>
          <a:noFill/>
        </p:spPr>
      </p:pic>
      <p:sp>
        <p:nvSpPr>
          <p:cNvPr id="5" name="TextBox 4"/>
          <p:cNvSpPr txBox="1">
            <a:spLocks noChangeArrowheads="1"/>
          </p:cNvSpPr>
          <p:nvPr/>
        </p:nvSpPr>
        <p:spPr bwMode="auto">
          <a:xfrm>
            <a:off x="928688" y="5072063"/>
            <a:ext cx="6715125" cy="830262"/>
          </a:xfrm>
          <a:prstGeom prst="rect">
            <a:avLst/>
          </a:prstGeom>
          <a:noFill/>
          <a:ln w="9525">
            <a:noFill/>
            <a:miter lim="800000"/>
            <a:headEnd/>
            <a:tailEnd/>
          </a:ln>
        </p:spPr>
        <p:txBody>
          <a:bodyPr>
            <a:spAutoFit/>
          </a:bodyPr>
          <a:lstStyle/>
          <a:p>
            <a:pPr algn="ctr"/>
            <a:r>
              <a:rPr lang="ru-RU" sz="4800" i="1">
                <a:solidFill>
                  <a:srgbClr val="FF0000"/>
                </a:solidFill>
              </a:rPr>
              <a:t>Спасибо за внимание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 fill="hold" nodeType="clickEffect">
                                  <p:stCondLst>
                                    <p:cond delay="0"/>
                                  </p:stCondLst>
                                  <p:childTnLst>
                                    <p:anim calcmode="lin" valueType="num">
                                      <p:cBhvr additive="base">
                                        <p:cTn id="6" dur="2000"/>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7" dur="2000"/>
                                        <p:tgtEl>
                                          <p:spTgt spid="5">
                                            <p:txEl>
                                              <p:pRg st="0" end="0"/>
                                            </p:txEl>
                                          </p:spTgt>
                                        </p:tgtEl>
                                        <p:attrNameLst>
                                          <p:attrName>ppt_y</p:attrName>
                                        </p:attrNameLst>
                                      </p:cBhvr>
                                      <p:tavLst>
                                        <p:tav tm="0">
                                          <p:val>
                                            <p:strVal val="ppt_y"/>
                                          </p:val>
                                        </p:tav>
                                        <p:tav tm="100000">
                                          <p:val>
                                            <p:strVal val="0-ppt_h/2"/>
                                          </p:val>
                                        </p:tav>
                                      </p:tavLst>
                                    </p:anim>
                                    <p:set>
                                      <p:cBhvr>
                                        <p:cTn id="8" dur="1" fill="hold">
                                          <p:stCondLst>
                                            <p:cond delay="1999"/>
                                          </p:stCondLst>
                                        </p:cTn>
                                        <p:tgtEl>
                                          <p:spTgt spid="5">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457200" y="274638"/>
            <a:ext cx="8229600" cy="654050"/>
          </a:xfrm>
        </p:spPr>
        <p:txBody>
          <a:bodyPr/>
          <a:lstStyle/>
          <a:p>
            <a:pPr eaLnBrk="1" hangingPunct="1"/>
            <a:r>
              <a:rPr lang="ru-RU" smtClean="0"/>
              <a:t>Князь Дмитрий Донской</a:t>
            </a:r>
          </a:p>
        </p:txBody>
      </p:sp>
      <p:sp>
        <p:nvSpPr>
          <p:cNvPr id="5124" name="TextBox 3"/>
          <p:cNvSpPr txBox="1">
            <a:spLocks noChangeArrowheads="1"/>
          </p:cNvSpPr>
          <p:nvPr/>
        </p:nvSpPr>
        <p:spPr bwMode="auto">
          <a:xfrm>
            <a:off x="214313" y="5286375"/>
            <a:ext cx="8786812" cy="1200150"/>
          </a:xfrm>
          <a:prstGeom prst="rect">
            <a:avLst/>
          </a:prstGeom>
          <a:noFill/>
          <a:ln w="9525">
            <a:noFill/>
            <a:miter lim="800000"/>
            <a:headEnd/>
            <a:tailEnd/>
          </a:ln>
        </p:spPr>
        <p:txBody>
          <a:bodyPr>
            <a:spAutoFit/>
          </a:bodyPr>
          <a:lstStyle/>
          <a:p>
            <a:r>
              <a:rPr lang="ru-RU"/>
              <a:t>Он хорошо понимал, что для успешной борьбы с монголо-татарами все русские княжества должны объединить свои силы. Князь по всей русской земле послал гонцов со своими грамотами. За 30 дней собралось такое войско, какое ещё никогда не собиралось по всей Руси.</a:t>
            </a:r>
          </a:p>
        </p:txBody>
      </p:sp>
      <p:pic>
        <p:nvPicPr>
          <p:cNvPr id="4098" name="Picture 2"/>
          <p:cNvPicPr>
            <a:picLocks noGrp="1" noChangeAspect="1" noChangeArrowheads="1"/>
          </p:cNvPicPr>
          <p:nvPr>
            <p:ph idx="1"/>
          </p:nvPr>
        </p:nvPicPr>
        <p:blipFill>
          <a:blip r:embed="rId2" cstate="email"/>
          <a:srcRect/>
          <a:stretch>
            <a:fillRect/>
          </a:stretch>
        </p:blipFill>
        <p:spPr bwMode="auto">
          <a:xfrm>
            <a:off x="571472" y="928670"/>
            <a:ext cx="8229600" cy="435590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Заголовок 1"/>
          <p:cNvSpPr>
            <a:spLocks noGrp="1"/>
          </p:cNvSpPr>
          <p:nvPr>
            <p:ph type="title"/>
          </p:nvPr>
        </p:nvSpPr>
        <p:spPr/>
        <p:txBody>
          <a:bodyPr/>
          <a:lstStyle/>
          <a:p>
            <a:endParaRPr lang="ru-RU" smtClean="0"/>
          </a:p>
        </p:txBody>
      </p:sp>
      <p:sp>
        <p:nvSpPr>
          <p:cNvPr id="46083" name="Содержимое 2"/>
          <p:cNvSpPr>
            <a:spLocks noGrp="1"/>
          </p:cNvSpPr>
          <p:nvPr>
            <p:ph idx="1"/>
          </p:nvPr>
        </p:nvSpPr>
        <p:spPr/>
        <p:txBody>
          <a:bodyPr/>
          <a:lstStyle/>
          <a:p>
            <a:r>
              <a:rPr lang="ru-RU" smtClean="0"/>
              <a:t>В работе использованы фрагменты презентаций учителей истории Тетерлева М.Н. и Сурина А.А. из Коломны.</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428728" y="6072206"/>
            <a:ext cx="6429375" cy="646113"/>
          </a:xfrm>
          <a:prstGeom prst="rect">
            <a:avLst/>
          </a:prstGeom>
          <a:noFill/>
          <a:ln w="9525">
            <a:noFill/>
            <a:miter lim="800000"/>
            <a:headEnd/>
            <a:tailEnd/>
          </a:ln>
        </p:spPr>
        <p:txBody>
          <a:bodyPr>
            <a:spAutoFit/>
          </a:bodyPr>
          <a:lstStyle/>
          <a:p>
            <a:r>
              <a:rPr lang="ru-RU">
                <a:latin typeface="Calibri" pitchFamily="34" charset="0"/>
              </a:rPr>
              <a:t>Князь Дмитрий Иванович получает благословение от Сергия Радонежского на битву с татарами </a:t>
            </a:r>
          </a:p>
        </p:txBody>
      </p:sp>
      <p:pic>
        <p:nvPicPr>
          <p:cNvPr id="6148" name="Picture 4"/>
          <p:cNvPicPr>
            <a:picLocks noChangeAspect="1" noChangeArrowheads="1"/>
          </p:cNvPicPr>
          <p:nvPr/>
        </p:nvPicPr>
        <p:blipFill>
          <a:blip r:embed="rId2" cstate="email"/>
          <a:srcRect/>
          <a:stretch>
            <a:fillRect/>
          </a:stretch>
        </p:blipFill>
        <p:spPr bwMode="auto">
          <a:xfrm>
            <a:off x="642910" y="500042"/>
            <a:ext cx="8039120" cy="553474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457200" y="142875"/>
            <a:ext cx="8229600" cy="714375"/>
          </a:xfrm>
        </p:spPr>
        <p:txBody>
          <a:bodyPr/>
          <a:lstStyle/>
          <a:p>
            <a:pPr eaLnBrk="1" hangingPunct="1"/>
            <a:r>
              <a:rPr lang="ru-RU" sz="2400" smtClean="0"/>
              <a:t/>
            </a:r>
            <a:br>
              <a:rPr lang="ru-RU" sz="2400" smtClean="0"/>
            </a:br>
            <a:r>
              <a:rPr lang="ru-RU" sz="2400" smtClean="0"/>
              <a:t>Новоскольцев А. Н. «Преподобный Сергий благословляет Дмитрия на борьбу с Мамаем»</a:t>
            </a:r>
            <a:br>
              <a:rPr lang="ru-RU" sz="2400" smtClean="0"/>
            </a:br>
            <a:endParaRPr lang="ru-RU" sz="2400" smtClean="0"/>
          </a:p>
        </p:txBody>
      </p:sp>
      <p:sp>
        <p:nvSpPr>
          <p:cNvPr id="7172" name="TextBox 4"/>
          <p:cNvSpPr txBox="1">
            <a:spLocks noChangeArrowheads="1"/>
          </p:cNvSpPr>
          <p:nvPr/>
        </p:nvSpPr>
        <p:spPr bwMode="auto">
          <a:xfrm>
            <a:off x="642938" y="1571625"/>
            <a:ext cx="4214812" cy="4246563"/>
          </a:xfrm>
          <a:prstGeom prst="rect">
            <a:avLst/>
          </a:prstGeom>
          <a:noFill/>
          <a:ln w="9525">
            <a:noFill/>
            <a:miter lim="800000"/>
            <a:headEnd/>
            <a:tailEnd/>
          </a:ln>
        </p:spPr>
        <p:txBody>
          <a:bodyPr>
            <a:spAutoFit/>
          </a:bodyPr>
          <a:lstStyle/>
          <a:p>
            <a:r>
              <a:rPr lang="ru-RU"/>
              <a:t>За Сергием признавали дар пророчества.</a:t>
            </a:r>
          </a:p>
          <a:p>
            <a:r>
              <a:rPr lang="ru-RU"/>
              <a:t> Сергий не только ободрил Дмитрия, но и предсказал ему победу. «Следует тебе, господин, заботиться о порученном тебе Богом славном христианском стаде. Иди против безбожных и, если Бог поможет тебе, ты победишь и невредимым в свое отечество с великой честью вернешься». </a:t>
            </a:r>
          </a:p>
          <a:p>
            <a:r>
              <a:rPr lang="ru-RU"/>
              <a:t>Такое предсказание, сделавшись известным, сильно возбудило в войске отвагу и надежду на победу.</a:t>
            </a:r>
          </a:p>
          <a:p>
            <a:r>
              <a:rPr lang="ru-RU"/>
              <a:t> </a:t>
            </a:r>
          </a:p>
        </p:txBody>
      </p:sp>
      <p:pic>
        <p:nvPicPr>
          <p:cNvPr id="5122" name="Picture 2"/>
          <p:cNvPicPr>
            <a:picLocks noChangeAspect="1" noChangeArrowheads="1"/>
          </p:cNvPicPr>
          <p:nvPr/>
        </p:nvPicPr>
        <p:blipFill>
          <a:blip r:embed="rId2" cstate="email"/>
          <a:srcRect/>
          <a:stretch>
            <a:fillRect/>
          </a:stretch>
        </p:blipFill>
        <p:spPr bwMode="auto">
          <a:xfrm>
            <a:off x="5143504" y="1071546"/>
            <a:ext cx="3192341" cy="5143536"/>
          </a:xfrm>
          <a:prstGeom prst="rect">
            <a:avLst/>
          </a:prstGeom>
          <a:noFill/>
          <a:ln w="9525">
            <a:noFill/>
            <a:miter lim="800000"/>
            <a:headEnd/>
            <a:tailEnd/>
          </a:ln>
          <a:effectLst/>
        </p:spPr>
      </p:pic>
    </p:spTree>
  </p:cSld>
  <p:clrMapOvr>
    <a:masterClrMapping/>
  </p:clrMapOvr>
  <p:transition spd="med">
    <p:comb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571480"/>
            <a:ext cx="8229600" cy="5840413"/>
          </a:xfrm>
        </p:spPr>
        <p:txBody>
          <a:bodyPr rtlCol="0">
            <a:normAutofit fontScale="85000" lnSpcReduction="10000"/>
          </a:bodyPr>
          <a:lstStyle/>
          <a:p>
            <a:pPr eaLnBrk="1" fontAlgn="auto" hangingPunct="1">
              <a:spcAft>
                <a:spcPts val="0"/>
              </a:spcAft>
              <a:buFont typeface="Arial" charset="0"/>
              <a:buNone/>
              <a:defRPr/>
            </a:pPr>
            <a:r>
              <a:rPr lang="ru-RU" smtClean="0"/>
              <a:t>  «Наутро </a:t>
            </a:r>
            <a:r>
              <a:rPr lang="ru-RU"/>
              <a:t>же в субботу рано, месяца сентября в восьмой день, в самый праздник Богородицы, во время восхода солнца, была тьма великая по всей земле, и туманно было то утро до третьего часа. И велел Господь тьме отступить, а свету пришествие даровал. Князь великий собрал полки свои великие, и все его князья русские свои полки приготовили. И врата смертные растворились, страх великий и ужас охватил собранных издалека, с востока и запада, людей. Пошли за Дон, в дальние края земли, и скоро перешли Дон в гневе и ярости, и так стремительно, что основание земное содрогнулось от великой силы князя, перешедшего за Дон в поле чисто, в Мамаеву землю, на устье Непрядвы, вел один Господь Бог, и не отвернулся Бог от него</a:t>
            </a:r>
            <a:r>
              <a:rPr lang="ru-RU" smtClean="0"/>
              <a:t>...»</a:t>
            </a:r>
            <a:endParaRPr lang="ru-RU"/>
          </a:p>
          <a:p>
            <a:pPr eaLnBrk="1" fontAlgn="auto" hangingPunct="1">
              <a:spcAft>
                <a:spcPts val="0"/>
              </a:spcAft>
              <a:buFont typeface="Arial" pitchFamily="34" charset="0"/>
              <a:buChar char="•"/>
              <a:defRPr/>
            </a:pPr>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9218" name="AutoShape 6"/>
          <p:cNvCxnSpPr>
            <a:cxnSpLocks noChangeShapeType="1"/>
          </p:cNvCxnSpPr>
          <p:nvPr/>
        </p:nvCxnSpPr>
        <p:spPr bwMode="auto">
          <a:xfrm>
            <a:off x="0" y="0"/>
            <a:ext cx="9144000" cy="3213100"/>
          </a:xfrm>
          <a:prstGeom prst="curvedConnector3">
            <a:avLst>
              <a:gd name="adj1" fmla="val 50000"/>
            </a:avLst>
          </a:prstGeom>
          <a:noFill/>
          <a:ln w="9525">
            <a:solidFill>
              <a:schemeClr val="tx1"/>
            </a:solidFill>
            <a:round/>
            <a:headEnd/>
            <a:tailEnd type="triangle" w="med" len="med"/>
          </a:ln>
        </p:spPr>
      </p:cxnSp>
      <p:sp>
        <p:nvSpPr>
          <p:cNvPr id="9219" name="Line 9"/>
          <p:cNvSpPr>
            <a:spLocks noChangeShapeType="1"/>
          </p:cNvSpPr>
          <p:nvPr/>
        </p:nvSpPr>
        <p:spPr bwMode="auto">
          <a:xfrm flipH="1">
            <a:off x="5003800" y="2133600"/>
            <a:ext cx="287338" cy="358775"/>
          </a:xfrm>
          <a:prstGeom prst="line">
            <a:avLst/>
          </a:prstGeom>
          <a:noFill/>
          <a:ln w="9525">
            <a:solidFill>
              <a:schemeClr val="tx1"/>
            </a:solidFill>
            <a:round/>
            <a:headEnd type="triangle" w="med" len="med"/>
            <a:tailEnd type="triangle" w="med" len="med"/>
          </a:ln>
        </p:spPr>
        <p:txBody>
          <a:bodyPr/>
          <a:lstStyle/>
          <a:p>
            <a:endParaRPr lang="ru-RU"/>
          </a:p>
        </p:txBody>
      </p:sp>
      <p:sp>
        <p:nvSpPr>
          <p:cNvPr id="9220" name="Line 10"/>
          <p:cNvSpPr>
            <a:spLocks noChangeShapeType="1"/>
          </p:cNvSpPr>
          <p:nvPr/>
        </p:nvSpPr>
        <p:spPr bwMode="auto">
          <a:xfrm flipH="1">
            <a:off x="5148263" y="2205038"/>
            <a:ext cx="287337" cy="358775"/>
          </a:xfrm>
          <a:prstGeom prst="line">
            <a:avLst/>
          </a:prstGeom>
          <a:noFill/>
          <a:ln w="9525">
            <a:solidFill>
              <a:schemeClr val="tx1"/>
            </a:solidFill>
            <a:round/>
            <a:headEnd type="triangle" w="med" len="med"/>
            <a:tailEnd type="triangle" w="med" len="med"/>
          </a:ln>
        </p:spPr>
        <p:txBody>
          <a:bodyPr/>
          <a:lstStyle/>
          <a:p>
            <a:endParaRPr lang="ru-RU"/>
          </a:p>
        </p:txBody>
      </p:sp>
      <p:sp>
        <p:nvSpPr>
          <p:cNvPr id="9221" name="Text Box 11"/>
          <p:cNvSpPr txBox="1">
            <a:spLocks noChangeArrowheads="1"/>
          </p:cNvSpPr>
          <p:nvPr/>
        </p:nvSpPr>
        <p:spPr bwMode="auto">
          <a:xfrm rot="869014">
            <a:off x="6084888" y="3068638"/>
            <a:ext cx="1584325" cy="366712"/>
          </a:xfrm>
          <a:prstGeom prst="rect">
            <a:avLst/>
          </a:prstGeom>
          <a:noFill/>
          <a:ln w="9525">
            <a:noFill/>
            <a:miter lim="800000"/>
            <a:headEnd/>
            <a:tailEnd/>
          </a:ln>
        </p:spPr>
        <p:txBody>
          <a:bodyPr>
            <a:spAutoFit/>
          </a:bodyPr>
          <a:lstStyle/>
          <a:p>
            <a:pPr>
              <a:spcBef>
                <a:spcPct val="50000"/>
              </a:spcBef>
            </a:pPr>
            <a:r>
              <a:rPr lang="ru-RU">
                <a:latin typeface="Calibri" pitchFamily="34" charset="0"/>
              </a:rPr>
              <a:t>р. Дон</a:t>
            </a:r>
          </a:p>
        </p:txBody>
      </p:sp>
      <p:sp>
        <p:nvSpPr>
          <p:cNvPr id="9222" name="Oval 12"/>
          <p:cNvSpPr>
            <a:spLocks noChangeArrowheads="1"/>
          </p:cNvSpPr>
          <p:nvPr/>
        </p:nvSpPr>
        <p:spPr bwMode="auto">
          <a:xfrm rot="1235486">
            <a:off x="5580063" y="404813"/>
            <a:ext cx="1944687" cy="936625"/>
          </a:xfrm>
          <a:prstGeom prst="ellipse">
            <a:avLst/>
          </a:prstGeom>
          <a:solidFill>
            <a:srgbClr val="FE0067"/>
          </a:solidFill>
          <a:ln w="9525">
            <a:solidFill>
              <a:schemeClr val="tx1"/>
            </a:solidFill>
            <a:round/>
            <a:headEnd/>
            <a:tailEnd/>
          </a:ln>
        </p:spPr>
        <p:txBody>
          <a:bodyPr wrap="none" anchor="ctr"/>
          <a:lstStyle/>
          <a:p>
            <a:endParaRPr lang="ru-RU">
              <a:latin typeface="Calibri" pitchFamily="34" charset="0"/>
            </a:endParaRPr>
          </a:p>
        </p:txBody>
      </p:sp>
      <p:sp>
        <p:nvSpPr>
          <p:cNvPr id="9223" name="Text Box 13"/>
          <p:cNvSpPr txBox="1">
            <a:spLocks noChangeArrowheads="1"/>
          </p:cNvSpPr>
          <p:nvPr/>
        </p:nvSpPr>
        <p:spPr bwMode="auto">
          <a:xfrm>
            <a:off x="6877050" y="1916113"/>
            <a:ext cx="2052638" cy="784225"/>
          </a:xfrm>
          <a:prstGeom prst="rect">
            <a:avLst/>
          </a:prstGeom>
          <a:noFill/>
          <a:ln w="9525">
            <a:noFill/>
            <a:miter lim="800000"/>
            <a:headEnd/>
            <a:tailEnd/>
          </a:ln>
        </p:spPr>
        <p:txBody>
          <a:bodyPr>
            <a:spAutoFit/>
          </a:bodyPr>
          <a:lstStyle/>
          <a:p>
            <a:pPr>
              <a:spcBef>
                <a:spcPct val="50000"/>
              </a:spcBef>
            </a:pPr>
            <a:r>
              <a:rPr lang="ru-RU" b="1">
                <a:latin typeface="Times New Roman" pitchFamily="18" charset="0"/>
                <a:cs typeface="Times New Roman" pitchFamily="18" charset="0"/>
              </a:rPr>
              <a:t>Русский стан </a:t>
            </a:r>
          </a:p>
          <a:p>
            <a:pPr>
              <a:spcBef>
                <a:spcPct val="50000"/>
              </a:spcBef>
            </a:pPr>
            <a:r>
              <a:rPr lang="ru-RU" b="1">
                <a:latin typeface="Times New Roman" pitchFamily="18" charset="0"/>
                <a:cs typeface="Times New Roman" pitchFamily="18" charset="0"/>
              </a:rPr>
              <a:t>7 сентября 1380 г.</a:t>
            </a:r>
          </a:p>
        </p:txBody>
      </p:sp>
      <p:sp>
        <p:nvSpPr>
          <p:cNvPr id="9224" name="Line 15"/>
          <p:cNvSpPr>
            <a:spLocks noChangeShapeType="1"/>
          </p:cNvSpPr>
          <p:nvPr/>
        </p:nvSpPr>
        <p:spPr bwMode="auto">
          <a:xfrm flipH="1">
            <a:off x="5508625" y="1196975"/>
            <a:ext cx="647700" cy="863600"/>
          </a:xfrm>
          <a:prstGeom prst="line">
            <a:avLst/>
          </a:prstGeom>
          <a:noFill/>
          <a:ln w="9525">
            <a:solidFill>
              <a:srgbClr val="FE0067"/>
            </a:solidFill>
            <a:round/>
            <a:headEnd/>
            <a:tailEnd type="triangle" w="med" len="med"/>
          </a:ln>
        </p:spPr>
        <p:txBody>
          <a:bodyPr/>
          <a:lstStyle/>
          <a:p>
            <a:endParaRPr lang="ru-RU"/>
          </a:p>
        </p:txBody>
      </p:sp>
      <p:sp>
        <p:nvSpPr>
          <p:cNvPr id="9225" name="Line 16"/>
          <p:cNvSpPr>
            <a:spLocks noChangeShapeType="1"/>
          </p:cNvSpPr>
          <p:nvPr/>
        </p:nvSpPr>
        <p:spPr bwMode="auto">
          <a:xfrm>
            <a:off x="7524750" y="333375"/>
            <a:ext cx="0" cy="647700"/>
          </a:xfrm>
          <a:prstGeom prst="line">
            <a:avLst/>
          </a:prstGeom>
          <a:noFill/>
          <a:ln w="9525">
            <a:solidFill>
              <a:schemeClr val="tx1"/>
            </a:solidFill>
            <a:round/>
            <a:headEnd/>
            <a:tailEnd/>
          </a:ln>
        </p:spPr>
        <p:txBody>
          <a:bodyPr/>
          <a:lstStyle/>
          <a:p>
            <a:endParaRPr lang="ru-RU"/>
          </a:p>
        </p:txBody>
      </p:sp>
      <p:sp>
        <p:nvSpPr>
          <p:cNvPr id="9226" name="AutoShape 17"/>
          <p:cNvSpPr>
            <a:spLocks noChangeArrowheads="1"/>
          </p:cNvSpPr>
          <p:nvPr/>
        </p:nvSpPr>
        <p:spPr bwMode="auto">
          <a:xfrm>
            <a:off x="7524750" y="333375"/>
            <a:ext cx="1008063" cy="358775"/>
          </a:xfrm>
          <a:prstGeom prst="flowChartPunchedTape">
            <a:avLst/>
          </a:prstGeom>
          <a:solidFill>
            <a:srgbClr val="FE0067"/>
          </a:solidFill>
          <a:ln w="9525">
            <a:solidFill>
              <a:schemeClr val="tx1"/>
            </a:solidFill>
            <a:miter lim="800000"/>
            <a:headEnd/>
            <a:tailEnd/>
          </a:ln>
        </p:spPr>
        <p:txBody>
          <a:bodyPr wrap="none" anchor="ctr"/>
          <a:lstStyle/>
          <a:p>
            <a:endParaRPr lang="ru-RU">
              <a:latin typeface="Calibri" pitchFamily="34" charset="0"/>
            </a:endParaRPr>
          </a:p>
        </p:txBody>
      </p:sp>
      <p:pic>
        <p:nvPicPr>
          <p:cNvPr id="9227" name="Picture 21"/>
          <p:cNvPicPr>
            <a:picLocks noChangeAspect="1" noChangeArrowheads="1"/>
          </p:cNvPicPr>
          <p:nvPr/>
        </p:nvPicPr>
        <p:blipFill>
          <a:blip r:embed="rId2"/>
          <a:srcRect/>
          <a:stretch>
            <a:fillRect/>
          </a:stretch>
        </p:blipFill>
        <p:spPr bwMode="auto">
          <a:xfrm>
            <a:off x="7451725" y="3213100"/>
            <a:ext cx="314325" cy="495300"/>
          </a:xfrm>
          <a:prstGeom prst="rect">
            <a:avLst/>
          </a:prstGeom>
          <a:noFill/>
          <a:ln w="9525">
            <a:noFill/>
            <a:miter lim="800000"/>
            <a:headEnd/>
            <a:tailEnd/>
          </a:ln>
        </p:spPr>
      </p:pic>
      <p:pic>
        <p:nvPicPr>
          <p:cNvPr id="9228" name="Picture 22"/>
          <p:cNvPicPr>
            <a:picLocks noChangeAspect="1" noChangeArrowheads="1"/>
          </p:cNvPicPr>
          <p:nvPr/>
        </p:nvPicPr>
        <p:blipFill>
          <a:blip r:embed="rId2"/>
          <a:srcRect/>
          <a:stretch>
            <a:fillRect/>
          </a:stretch>
        </p:blipFill>
        <p:spPr bwMode="auto">
          <a:xfrm>
            <a:off x="323850" y="1268413"/>
            <a:ext cx="314325" cy="495300"/>
          </a:xfrm>
          <a:prstGeom prst="rect">
            <a:avLst/>
          </a:prstGeom>
          <a:noFill/>
          <a:ln w="9525">
            <a:noFill/>
            <a:miter lim="800000"/>
            <a:headEnd/>
            <a:tailEnd/>
          </a:ln>
        </p:spPr>
      </p:pic>
      <p:pic>
        <p:nvPicPr>
          <p:cNvPr id="9229" name="Picture 23"/>
          <p:cNvPicPr>
            <a:picLocks noChangeAspect="1" noChangeArrowheads="1"/>
          </p:cNvPicPr>
          <p:nvPr/>
        </p:nvPicPr>
        <p:blipFill>
          <a:blip r:embed="rId2"/>
          <a:srcRect/>
          <a:stretch>
            <a:fillRect/>
          </a:stretch>
        </p:blipFill>
        <p:spPr bwMode="auto">
          <a:xfrm>
            <a:off x="900113" y="765175"/>
            <a:ext cx="314325" cy="495300"/>
          </a:xfrm>
          <a:prstGeom prst="rect">
            <a:avLst/>
          </a:prstGeom>
          <a:noFill/>
          <a:ln w="9525">
            <a:noFill/>
            <a:miter lim="800000"/>
            <a:headEnd/>
            <a:tailEnd/>
          </a:ln>
        </p:spPr>
      </p:pic>
      <p:pic>
        <p:nvPicPr>
          <p:cNvPr id="9230" name="Picture 24"/>
          <p:cNvPicPr>
            <a:picLocks noChangeAspect="1" noChangeArrowheads="1"/>
          </p:cNvPicPr>
          <p:nvPr/>
        </p:nvPicPr>
        <p:blipFill>
          <a:blip r:embed="rId2"/>
          <a:srcRect/>
          <a:stretch>
            <a:fillRect/>
          </a:stretch>
        </p:blipFill>
        <p:spPr bwMode="auto">
          <a:xfrm>
            <a:off x="1403350" y="1268413"/>
            <a:ext cx="314325" cy="495300"/>
          </a:xfrm>
          <a:prstGeom prst="rect">
            <a:avLst/>
          </a:prstGeom>
          <a:noFill/>
          <a:ln w="9525">
            <a:noFill/>
            <a:miter lim="800000"/>
            <a:headEnd/>
            <a:tailEnd/>
          </a:ln>
        </p:spPr>
      </p:pic>
      <p:pic>
        <p:nvPicPr>
          <p:cNvPr id="9231" name="Picture 25"/>
          <p:cNvPicPr>
            <a:picLocks noChangeAspect="1" noChangeArrowheads="1"/>
          </p:cNvPicPr>
          <p:nvPr/>
        </p:nvPicPr>
        <p:blipFill>
          <a:blip r:embed="rId2"/>
          <a:srcRect/>
          <a:stretch>
            <a:fillRect/>
          </a:stretch>
        </p:blipFill>
        <p:spPr bwMode="auto">
          <a:xfrm>
            <a:off x="900113" y="1628775"/>
            <a:ext cx="314325" cy="495300"/>
          </a:xfrm>
          <a:prstGeom prst="rect">
            <a:avLst/>
          </a:prstGeom>
          <a:noFill/>
          <a:ln w="9525">
            <a:noFill/>
            <a:miter lim="800000"/>
            <a:headEnd/>
            <a:tailEnd/>
          </a:ln>
        </p:spPr>
      </p:pic>
      <p:pic>
        <p:nvPicPr>
          <p:cNvPr id="9232" name="Picture 26"/>
          <p:cNvPicPr>
            <a:picLocks noChangeAspect="1" noChangeArrowheads="1"/>
          </p:cNvPicPr>
          <p:nvPr/>
        </p:nvPicPr>
        <p:blipFill>
          <a:blip r:embed="rId2"/>
          <a:srcRect/>
          <a:stretch>
            <a:fillRect/>
          </a:stretch>
        </p:blipFill>
        <p:spPr bwMode="auto">
          <a:xfrm>
            <a:off x="1979613" y="908050"/>
            <a:ext cx="314325" cy="495300"/>
          </a:xfrm>
          <a:prstGeom prst="rect">
            <a:avLst/>
          </a:prstGeom>
          <a:noFill/>
          <a:ln w="9525">
            <a:noFill/>
            <a:miter lim="800000"/>
            <a:headEnd/>
            <a:tailEnd/>
          </a:ln>
        </p:spPr>
      </p:pic>
      <p:pic>
        <p:nvPicPr>
          <p:cNvPr id="9233" name="Picture 27"/>
          <p:cNvPicPr>
            <a:picLocks noChangeAspect="1" noChangeArrowheads="1"/>
          </p:cNvPicPr>
          <p:nvPr/>
        </p:nvPicPr>
        <p:blipFill>
          <a:blip r:embed="rId2"/>
          <a:srcRect/>
          <a:stretch>
            <a:fillRect/>
          </a:stretch>
        </p:blipFill>
        <p:spPr bwMode="auto">
          <a:xfrm>
            <a:off x="395288" y="2349500"/>
            <a:ext cx="314325" cy="495300"/>
          </a:xfrm>
          <a:prstGeom prst="rect">
            <a:avLst/>
          </a:prstGeom>
          <a:noFill/>
          <a:ln w="9525">
            <a:noFill/>
            <a:miter lim="800000"/>
            <a:headEnd/>
            <a:tailEnd/>
          </a:ln>
        </p:spPr>
      </p:pic>
      <p:pic>
        <p:nvPicPr>
          <p:cNvPr id="9234" name="Picture 30"/>
          <p:cNvPicPr>
            <a:picLocks noChangeAspect="1" noChangeArrowheads="1"/>
          </p:cNvPicPr>
          <p:nvPr/>
        </p:nvPicPr>
        <p:blipFill>
          <a:blip r:embed="rId2"/>
          <a:srcRect/>
          <a:stretch>
            <a:fillRect/>
          </a:stretch>
        </p:blipFill>
        <p:spPr bwMode="auto">
          <a:xfrm>
            <a:off x="1547813" y="2205038"/>
            <a:ext cx="314325" cy="495300"/>
          </a:xfrm>
          <a:prstGeom prst="rect">
            <a:avLst/>
          </a:prstGeom>
          <a:noFill/>
          <a:ln w="9525">
            <a:noFill/>
            <a:miter lim="800000"/>
            <a:headEnd/>
            <a:tailEnd/>
          </a:ln>
        </p:spPr>
      </p:pic>
      <p:pic>
        <p:nvPicPr>
          <p:cNvPr id="9235" name="Picture 31"/>
          <p:cNvPicPr>
            <a:picLocks noChangeAspect="1" noChangeArrowheads="1"/>
          </p:cNvPicPr>
          <p:nvPr/>
        </p:nvPicPr>
        <p:blipFill>
          <a:blip r:embed="rId2"/>
          <a:srcRect/>
          <a:stretch>
            <a:fillRect/>
          </a:stretch>
        </p:blipFill>
        <p:spPr bwMode="auto">
          <a:xfrm>
            <a:off x="900113" y="2924175"/>
            <a:ext cx="314325" cy="495300"/>
          </a:xfrm>
          <a:prstGeom prst="rect">
            <a:avLst/>
          </a:prstGeom>
          <a:noFill/>
          <a:ln w="9525">
            <a:noFill/>
            <a:miter lim="800000"/>
            <a:headEnd/>
            <a:tailEnd/>
          </a:ln>
        </p:spPr>
      </p:pic>
      <p:pic>
        <p:nvPicPr>
          <p:cNvPr id="9236" name="Picture 32"/>
          <p:cNvPicPr>
            <a:picLocks noChangeAspect="1" noChangeArrowheads="1"/>
          </p:cNvPicPr>
          <p:nvPr/>
        </p:nvPicPr>
        <p:blipFill>
          <a:blip r:embed="rId2"/>
          <a:srcRect/>
          <a:stretch>
            <a:fillRect/>
          </a:stretch>
        </p:blipFill>
        <p:spPr bwMode="auto">
          <a:xfrm>
            <a:off x="323850" y="3789363"/>
            <a:ext cx="314325" cy="495300"/>
          </a:xfrm>
          <a:prstGeom prst="rect">
            <a:avLst/>
          </a:prstGeom>
          <a:noFill/>
          <a:ln w="9525">
            <a:noFill/>
            <a:miter lim="800000"/>
            <a:headEnd/>
            <a:tailEnd/>
          </a:ln>
        </p:spPr>
      </p:pic>
      <p:pic>
        <p:nvPicPr>
          <p:cNvPr id="9237" name="Picture 33"/>
          <p:cNvPicPr>
            <a:picLocks noChangeAspect="1" noChangeArrowheads="1"/>
          </p:cNvPicPr>
          <p:nvPr/>
        </p:nvPicPr>
        <p:blipFill>
          <a:blip r:embed="rId2"/>
          <a:srcRect/>
          <a:stretch>
            <a:fillRect/>
          </a:stretch>
        </p:blipFill>
        <p:spPr bwMode="auto">
          <a:xfrm>
            <a:off x="1331913" y="3789363"/>
            <a:ext cx="314325" cy="495300"/>
          </a:xfrm>
          <a:prstGeom prst="rect">
            <a:avLst/>
          </a:prstGeom>
          <a:noFill/>
          <a:ln w="9525">
            <a:noFill/>
            <a:miter lim="800000"/>
            <a:headEnd/>
            <a:tailEnd/>
          </a:ln>
        </p:spPr>
      </p:pic>
      <p:pic>
        <p:nvPicPr>
          <p:cNvPr id="9238" name="Picture 34"/>
          <p:cNvPicPr>
            <a:picLocks noChangeAspect="1" noChangeArrowheads="1"/>
          </p:cNvPicPr>
          <p:nvPr/>
        </p:nvPicPr>
        <p:blipFill>
          <a:blip r:embed="rId2"/>
          <a:srcRect/>
          <a:stretch>
            <a:fillRect/>
          </a:stretch>
        </p:blipFill>
        <p:spPr bwMode="auto">
          <a:xfrm>
            <a:off x="755650" y="4221163"/>
            <a:ext cx="314325" cy="495300"/>
          </a:xfrm>
          <a:prstGeom prst="rect">
            <a:avLst/>
          </a:prstGeom>
          <a:noFill/>
          <a:ln w="9525">
            <a:noFill/>
            <a:miter lim="800000"/>
            <a:headEnd/>
            <a:tailEnd/>
          </a:ln>
        </p:spPr>
      </p:pic>
      <p:pic>
        <p:nvPicPr>
          <p:cNvPr id="9239" name="Picture 35"/>
          <p:cNvPicPr>
            <a:picLocks noChangeAspect="1" noChangeArrowheads="1"/>
          </p:cNvPicPr>
          <p:nvPr/>
        </p:nvPicPr>
        <p:blipFill>
          <a:blip r:embed="rId2"/>
          <a:srcRect/>
          <a:stretch>
            <a:fillRect/>
          </a:stretch>
        </p:blipFill>
        <p:spPr bwMode="auto">
          <a:xfrm>
            <a:off x="1403350" y="4581525"/>
            <a:ext cx="314325" cy="495300"/>
          </a:xfrm>
          <a:prstGeom prst="rect">
            <a:avLst/>
          </a:prstGeom>
          <a:noFill/>
          <a:ln w="9525">
            <a:noFill/>
            <a:miter lim="800000"/>
            <a:headEnd/>
            <a:tailEnd/>
          </a:ln>
        </p:spPr>
      </p:pic>
      <p:pic>
        <p:nvPicPr>
          <p:cNvPr id="9240" name="Picture 38"/>
          <p:cNvPicPr>
            <a:picLocks noChangeAspect="1" noChangeArrowheads="1"/>
          </p:cNvPicPr>
          <p:nvPr/>
        </p:nvPicPr>
        <p:blipFill>
          <a:blip r:embed="rId2"/>
          <a:srcRect/>
          <a:stretch>
            <a:fillRect/>
          </a:stretch>
        </p:blipFill>
        <p:spPr bwMode="auto">
          <a:xfrm>
            <a:off x="8532813" y="3933825"/>
            <a:ext cx="314325" cy="495300"/>
          </a:xfrm>
          <a:prstGeom prst="rect">
            <a:avLst/>
          </a:prstGeom>
          <a:noFill/>
          <a:ln w="9525">
            <a:noFill/>
            <a:miter lim="800000"/>
            <a:headEnd/>
            <a:tailEnd/>
          </a:ln>
        </p:spPr>
      </p:pic>
      <p:pic>
        <p:nvPicPr>
          <p:cNvPr id="9241" name="Picture 39"/>
          <p:cNvPicPr>
            <a:picLocks noChangeAspect="1" noChangeArrowheads="1"/>
          </p:cNvPicPr>
          <p:nvPr/>
        </p:nvPicPr>
        <p:blipFill>
          <a:blip r:embed="rId2"/>
          <a:srcRect/>
          <a:stretch>
            <a:fillRect/>
          </a:stretch>
        </p:blipFill>
        <p:spPr bwMode="auto">
          <a:xfrm>
            <a:off x="8101013" y="3933825"/>
            <a:ext cx="314325" cy="495300"/>
          </a:xfrm>
          <a:prstGeom prst="rect">
            <a:avLst/>
          </a:prstGeom>
          <a:noFill/>
          <a:ln w="9525">
            <a:noFill/>
            <a:miter lim="800000"/>
            <a:headEnd/>
            <a:tailEnd/>
          </a:ln>
        </p:spPr>
      </p:pic>
      <p:pic>
        <p:nvPicPr>
          <p:cNvPr id="9242" name="Picture 40"/>
          <p:cNvPicPr>
            <a:picLocks noChangeAspect="1" noChangeArrowheads="1"/>
          </p:cNvPicPr>
          <p:nvPr/>
        </p:nvPicPr>
        <p:blipFill>
          <a:blip r:embed="rId2"/>
          <a:srcRect/>
          <a:stretch>
            <a:fillRect/>
          </a:stretch>
        </p:blipFill>
        <p:spPr bwMode="auto">
          <a:xfrm>
            <a:off x="7956550" y="3357563"/>
            <a:ext cx="314325" cy="495300"/>
          </a:xfrm>
          <a:prstGeom prst="rect">
            <a:avLst/>
          </a:prstGeom>
          <a:noFill/>
          <a:ln w="9525">
            <a:noFill/>
            <a:miter lim="800000"/>
            <a:headEnd/>
            <a:tailEnd/>
          </a:ln>
        </p:spPr>
      </p:pic>
      <p:pic>
        <p:nvPicPr>
          <p:cNvPr id="9243" name="Picture 41"/>
          <p:cNvPicPr>
            <a:picLocks noChangeAspect="1" noChangeArrowheads="1"/>
          </p:cNvPicPr>
          <p:nvPr/>
        </p:nvPicPr>
        <p:blipFill>
          <a:blip r:embed="rId2"/>
          <a:srcRect/>
          <a:stretch>
            <a:fillRect/>
          </a:stretch>
        </p:blipFill>
        <p:spPr bwMode="auto">
          <a:xfrm>
            <a:off x="8532813" y="3357563"/>
            <a:ext cx="314325" cy="495300"/>
          </a:xfrm>
          <a:prstGeom prst="rect">
            <a:avLst/>
          </a:prstGeom>
          <a:noFill/>
          <a:ln w="9525">
            <a:noFill/>
            <a:miter lim="800000"/>
            <a:headEnd/>
            <a:tailEnd/>
          </a:ln>
        </p:spPr>
      </p:pic>
      <p:pic>
        <p:nvPicPr>
          <p:cNvPr id="9244" name="Picture 42"/>
          <p:cNvPicPr>
            <a:picLocks noChangeAspect="1" noChangeArrowheads="1"/>
          </p:cNvPicPr>
          <p:nvPr/>
        </p:nvPicPr>
        <p:blipFill>
          <a:blip r:embed="rId2"/>
          <a:srcRect/>
          <a:stretch>
            <a:fillRect/>
          </a:stretch>
        </p:blipFill>
        <p:spPr bwMode="auto">
          <a:xfrm>
            <a:off x="7596188" y="3789363"/>
            <a:ext cx="314325" cy="495300"/>
          </a:xfrm>
          <a:prstGeom prst="rect">
            <a:avLst/>
          </a:prstGeom>
          <a:noFill/>
          <a:ln w="9525">
            <a:noFill/>
            <a:miter lim="800000"/>
            <a:headEnd/>
            <a:tailEnd/>
          </a:ln>
        </p:spPr>
      </p:pic>
      <p:pic>
        <p:nvPicPr>
          <p:cNvPr id="9245" name="Picture 43"/>
          <p:cNvPicPr>
            <a:picLocks noChangeAspect="1" noChangeArrowheads="1"/>
          </p:cNvPicPr>
          <p:nvPr/>
        </p:nvPicPr>
        <p:blipFill>
          <a:blip r:embed="rId2"/>
          <a:srcRect/>
          <a:stretch>
            <a:fillRect/>
          </a:stretch>
        </p:blipFill>
        <p:spPr bwMode="auto">
          <a:xfrm>
            <a:off x="8316913" y="4508500"/>
            <a:ext cx="314325" cy="495300"/>
          </a:xfrm>
          <a:prstGeom prst="rect">
            <a:avLst/>
          </a:prstGeom>
          <a:noFill/>
          <a:ln w="9525">
            <a:noFill/>
            <a:miter lim="800000"/>
            <a:headEnd/>
            <a:tailEnd/>
          </a:ln>
        </p:spPr>
      </p:pic>
      <p:sp>
        <p:nvSpPr>
          <p:cNvPr id="9246" name="WordArt 45"/>
          <p:cNvSpPr>
            <a:spLocks noChangeArrowheads="1" noChangeShapeType="1" noTextEdit="1"/>
          </p:cNvSpPr>
          <p:nvPr/>
        </p:nvSpPr>
        <p:spPr bwMode="auto">
          <a:xfrm rot="-1723578">
            <a:off x="1677988" y="3719513"/>
            <a:ext cx="3398837" cy="422275"/>
          </a:xfrm>
          <a:prstGeom prst="rect">
            <a:avLst/>
          </a:prstGeom>
        </p:spPr>
        <p:txBody>
          <a:bodyPr spcFirstLastPara="1" wrap="none" fromWordArt="1">
            <a:prstTxWarp prst="textArchUp">
              <a:avLst>
                <a:gd name="adj" fmla="val 10800004"/>
              </a:avLst>
            </a:prstTxWarp>
          </a:bodyPr>
          <a:lstStyle/>
          <a:p>
            <a:pPr algn="ctr"/>
            <a:r>
              <a:rPr lang="ru-RU" sz="1600" kern="10">
                <a:ln w="9525">
                  <a:solidFill>
                    <a:srgbClr val="000000"/>
                  </a:solidFill>
                  <a:round/>
                  <a:headEnd/>
                  <a:tailEnd/>
                </a:ln>
                <a:solidFill>
                  <a:srgbClr val="000000"/>
                </a:solidFill>
                <a:latin typeface="Arial"/>
                <a:cs typeface="Arial"/>
              </a:rPr>
              <a:t>Куликово поле</a:t>
            </a:r>
          </a:p>
        </p:txBody>
      </p:sp>
      <p:sp>
        <p:nvSpPr>
          <p:cNvPr id="9247" name="Rectangle 47"/>
          <p:cNvSpPr>
            <a:spLocks noChangeArrowheads="1"/>
          </p:cNvSpPr>
          <p:nvPr/>
        </p:nvSpPr>
        <p:spPr bwMode="auto">
          <a:xfrm rot="-1361761">
            <a:off x="1692275" y="4941888"/>
            <a:ext cx="720725" cy="360362"/>
          </a:xfrm>
          <a:prstGeom prst="rect">
            <a:avLst/>
          </a:prstGeom>
          <a:solidFill>
            <a:srgbClr val="0000FF"/>
          </a:solidFill>
          <a:ln w="9525">
            <a:solidFill>
              <a:schemeClr val="tx1"/>
            </a:solidFill>
            <a:miter lim="800000"/>
            <a:headEnd/>
            <a:tailEnd/>
          </a:ln>
        </p:spPr>
        <p:txBody>
          <a:bodyPr wrap="none" anchor="ctr"/>
          <a:lstStyle/>
          <a:p>
            <a:endParaRPr lang="ru-RU">
              <a:latin typeface="Calibri" pitchFamily="34" charset="0"/>
            </a:endParaRPr>
          </a:p>
        </p:txBody>
      </p:sp>
      <p:sp>
        <p:nvSpPr>
          <p:cNvPr id="9248" name="Rectangle 48"/>
          <p:cNvSpPr>
            <a:spLocks noChangeArrowheads="1"/>
          </p:cNvSpPr>
          <p:nvPr/>
        </p:nvSpPr>
        <p:spPr bwMode="auto">
          <a:xfrm rot="-1361761">
            <a:off x="1979613" y="5516563"/>
            <a:ext cx="720725" cy="360362"/>
          </a:xfrm>
          <a:prstGeom prst="rect">
            <a:avLst/>
          </a:prstGeom>
          <a:solidFill>
            <a:srgbClr val="0000FF"/>
          </a:solidFill>
          <a:ln w="9525">
            <a:solidFill>
              <a:schemeClr val="tx1"/>
            </a:solidFill>
            <a:miter lim="800000"/>
            <a:headEnd/>
            <a:tailEnd/>
          </a:ln>
        </p:spPr>
        <p:txBody>
          <a:bodyPr wrap="none" anchor="ctr"/>
          <a:lstStyle/>
          <a:p>
            <a:endParaRPr lang="ru-RU">
              <a:latin typeface="Calibri" pitchFamily="34" charset="0"/>
            </a:endParaRPr>
          </a:p>
        </p:txBody>
      </p:sp>
      <p:sp>
        <p:nvSpPr>
          <p:cNvPr id="9249" name="Rectangle 49"/>
          <p:cNvSpPr>
            <a:spLocks noChangeArrowheads="1"/>
          </p:cNvSpPr>
          <p:nvPr/>
        </p:nvSpPr>
        <p:spPr bwMode="auto">
          <a:xfrm rot="-1361761">
            <a:off x="4140200" y="3933825"/>
            <a:ext cx="720725" cy="360363"/>
          </a:xfrm>
          <a:prstGeom prst="rect">
            <a:avLst/>
          </a:prstGeom>
          <a:solidFill>
            <a:srgbClr val="0000FF"/>
          </a:solidFill>
          <a:ln w="9525">
            <a:solidFill>
              <a:schemeClr val="tx1"/>
            </a:solidFill>
            <a:miter lim="800000"/>
            <a:headEnd/>
            <a:tailEnd/>
          </a:ln>
        </p:spPr>
        <p:txBody>
          <a:bodyPr wrap="none" anchor="ctr"/>
          <a:lstStyle/>
          <a:p>
            <a:endParaRPr lang="ru-RU">
              <a:latin typeface="Calibri" pitchFamily="34" charset="0"/>
            </a:endParaRPr>
          </a:p>
        </p:txBody>
      </p:sp>
      <p:sp>
        <p:nvSpPr>
          <p:cNvPr id="9250" name="Rectangle 50"/>
          <p:cNvSpPr>
            <a:spLocks noChangeArrowheads="1"/>
          </p:cNvSpPr>
          <p:nvPr/>
        </p:nvSpPr>
        <p:spPr bwMode="auto">
          <a:xfrm rot="-1361761">
            <a:off x="4427538" y="4508500"/>
            <a:ext cx="720725" cy="360363"/>
          </a:xfrm>
          <a:prstGeom prst="rect">
            <a:avLst/>
          </a:prstGeom>
          <a:solidFill>
            <a:srgbClr val="0000FF"/>
          </a:solidFill>
          <a:ln w="9525">
            <a:solidFill>
              <a:schemeClr val="tx1"/>
            </a:solidFill>
            <a:miter lim="800000"/>
            <a:headEnd/>
            <a:tailEnd/>
          </a:ln>
        </p:spPr>
        <p:txBody>
          <a:bodyPr wrap="none" anchor="ctr"/>
          <a:lstStyle/>
          <a:p>
            <a:endParaRPr lang="ru-RU">
              <a:latin typeface="Calibri" pitchFamily="34" charset="0"/>
            </a:endParaRPr>
          </a:p>
        </p:txBody>
      </p:sp>
      <p:sp>
        <p:nvSpPr>
          <p:cNvPr id="9251" name="Rectangle 51"/>
          <p:cNvSpPr>
            <a:spLocks noChangeArrowheads="1"/>
          </p:cNvSpPr>
          <p:nvPr/>
        </p:nvSpPr>
        <p:spPr bwMode="auto">
          <a:xfrm rot="-1361761">
            <a:off x="2555875" y="4365625"/>
            <a:ext cx="1441450" cy="504825"/>
          </a:xfrm>
          <a:prstGeom prst="rect">
            <a:avLst/>
          </a:prstGeom>
          <a:solidFill>
            <a:srgbClr val="0000FF"/>
          </a:solidFill>
          <a:ln w="9525">
            <a:solidFill>
              <a:schemeClr val="tx1"/>
            </a:solidFill>
            <a:miter lim="800000"/>
            <a:headEnd/>
            <a:tailEnd/>
          </a:ln>
        </p:spPr>
        <p:txBody>
          <a:bodyPr wrap="none" anchor="ctr"/>
          <a:lstStyle/>
          <a:p>
            <a:endParaRPr lang="ru-RU">
              <a:latin typeface="Calibri" pitchFamily="34" charset="0"/>
            </a:endParaRPr>
          </a:p>
        </p:txBody>
      </p:sp>
      <p:sp>
        <p:nvSpPr>
          <p:cNvPr id="9252" name="Rectangle 52"/>
          <p:cNvSpPr>
            <a:spLocks noChangeArrowheads="1"/>
          </p:cNvSpPr>
          <p:nvPr/>
        </p:nvSpPr>
        <p:spPr bwMode="auto">
          <a:xfrm rot="-1361761">
            <a:off x="2916238" y="5013325"/>
            <a:ext cx="1441450" cy="504825"/>
          </a:xfrm>
          <a:prstGeom prst="rect">
            <a:avLst/>
          </a:prstGeom>
          <a:solidFill>
            <a:srgbClr val="0000FF"/>
          </a:solidFill>
          <a:ln w="9525">
            <a:solidFill>
              <a:schemeClr val="tx1"/>
            </a:solidFill>
            <a:miter lim="800000"/>
            <a:headEnd/>
            <a:tailEnd/>
          </a:ln>
        </p:spPr>
        <p:txBody>
          <a:bodyPr wrap="none" anchor="ctr"/>
          <a:lstStyle/>
          <a:p>
            <a:endParaRPr lang="ru-RU">
              <a:latin typeface="Calibri" pitchFamily="34" charset="0"/>
            </a:endParaRPr>
          </a:p>
        </p:txBody>
      </p:sp>
      <p:pic>
        <p:nvPicPr>
          <p:cNvPr id="9253" name="Picture 53"/>
          <p:cNvPicPr>
            <a:picLocks noChangeAspect="1" noChangeArrowheads="1"/>
          </p:cNvPicPr>
          <p:nvPr/>
        </p:nvPicPr>
        <p:blipFill>
          <a:blip r:embed="rId3"/>
          <a:srcRect/>
          <a:stretch>
            <a:fillRect/>
          </a:stretch>
        </p:blipFill>
        <p:spPr bwMode="auto">
          <a:xfrm rot="-1286864">
            <a:off x="3276600" y="5661025"/>
            <a:ext cx="1219200" cy="476250"/>
          </a:xfrm>
          <a:prstGeom prst="rect">
            <a:avLst/>
          </a:prstGeom>
          <a:noFill/>
          <a:ln w="9525">
            <a:noFill/>
            <a:miter lim="800000"/>
            <a:headEnd/>
            <a:tailEnd/>
          </a:ln>
        </p:spPr>
      </p:pic>
      <p:sp>
        <p:nvSpPr>
          <p:cNvPr id="9254" name="AutoShape 54"/>
          <p:cNvSpPr>
            <a:spLocks noChangeArrowheads="1"/>
          </p:cNvSpPr>
          <p:nvPr/>
        </p:nvSpPr>
        <p:spPr bwMode="auto">
          <a:xfrm rot="5039052">
            <a:off x="6100763" y="5716588"/>
            <a:ext cx="504825" cy="682625"/>
          </a:xfrm>
          <a:prstGeom prst="moon">
            <a:avLst>
              <a:gd name="adj" fmla="val 40625"/>
            </a:avLst>
          </a:prstGeom>
          <a:solidFill>
            <a:srgbClr val="0000FF"/>
          </a:solidFill>
          <a:ln w="9525">
            <a:solidFill>
              <a:schemeClr val="tx1"/>
            </a:solidFill>
            <a:miter lim="800000"/>
            <a:headEnd/>
            <a:tailEnd/>
          </a:ln>
        </p:spPr>
        <p:txBody>
          <a:bodyPr wrap="none" anchor="ctr"/>
          <a:lstStyle/>
          <a:p>
            <a:endParaRPr lang="ru-RU">
              <a:latin typeface="Calibri" pitchFamily="34" charset="0"/>
            </a:endParaRPr>
          </a:p>
        </p:txBody>
      </p:sp>
      <p:cxnSp>
        <p:nvCxnSpPr>
          <p:cNvPr id="9255" name="AutoShape 55"/>
          <p:cNvCxnSpPr>
            <a:cxnSpLocks noChangeShapeType="1"/>
            <a:endCxn id="9254" idx="1"/>
          </p:cNvCxnSpPr>
          <p:nvPr/>
        </p:nvCxnSpPr>
        <p:spPr bwMode="auto">
          <a:xfrm>
            <a:off x="6300788" y="5157788"/>
            <a:ext cx="25400" cy="647700"/>
          </a:xfrm>
          <a:prstGeom prst="straightConnector1">
            <a:avLst/>
          </a:prstGeom>
          <a:noFill/>
          <a:ln w="9525">
            <a:solidFill>
              <a:schemeClr val="tx1"/>
            </a:solidFill>
            <a:round/>
            <a:headEnd/>
            <a:tailEnd/>
          </a:ln>
        </p:spPr>
      </p:cxnSp>
      <p:sp>
        <p:nvSpPr>
          <p:cNvPr id="9256" name="AutoShape 56"/>
          <p:cNvSpPr>
            <a:spLocks noChangeArrowheads="1"/>
          </p:cNvSpPr>
          <p:nvPr/>
        </p:nvSpPr>
        <p:spPr bwMode="auto">
          <a:xfrm flipH="1" flipV="1">
            <a:off x="6300788" y="5157788"/>
            <a:ext cx="684212" cy="431800"/>
          </a:xfrm>
          <a:prstGeom prst="triangle">
            <a:avLst>
              <a:gd name="adj" fmla="val 100000"/>
            </a:avLst>
          </a:prstGeom>
          <a:solidFill>
            <a:srgbClr val="0000FF"/>
          </a:solidFill>
          <a:ln w="9525">
            <a:solidFill>
              <a:schemeClr val="tx1"/>
            </a:solidFill>
            <a:miter lim="800000"/>
            <a:headEnd/>
            <a:tailEnd/>
          </a:ln>
        </p:spPr>
        <p:txBody>
          <a:bodyPr wrap="none" anchor="ctr"/>
          <a:lstStyle/>
          <a:p>
            <a:endParaRPr lang="ru-RU">
              <a:latin typeface="Calibri" pitchFamily="34" charset="0"/>
            </a:endParaRPr>
          </a:p>
        </p:txBody>
      </p:sp>
      <p:sp>
        <p:nvSpPr>
          <p:cNvPr id="9257" name="Rectangle 57"/>
          <p:cNvSpPr>
            <a:spLocks noChangeArrowheads="1"/>
          </p:cNvSpPr>
          <p:nvPr/>
        </p:nvSpPr>
        <p:spPr bwMode="auto">
          <a:xfrm rot="-1169352">
            <a:off x="6804025" y="5734050"/>
            <a:ext cx="912813" cy="366713"/>
          </a:xfrm>
          <a:prstGeom prst="rect">
            <a:avLst/>
          </a:prstGeom>
          <a:noFill/>
          <a:ln w="9525">
            <a:noFill/>
            <a:miter lim="800000"/>
            <a:headEnd/>
            <a:tailEnd/>
          </a:ln>
        </p:spPr>
        <p:txBody>
          <a:bodyPr wrap="none">
            <a:spAutoFit/>
          </a:bodyPr>
          <a:lstStyle/>
          <a:p>
            <a:pPr>
              <a:spcBef>
                <a:spcPct val="50000"/>
              </a:spcBef>
            </a:pPr>
            <a:r>
              <a:rPr lang="ru-RU">
                <a:latin typeface="Calibri" pitchFamily="34" charset="0"/>
              </a:rPr>
              <a:t>Мамай</a:t>
            </a:r>
          </a:p>
        </p:txBody>
      </p:sp>
      <p:sp>
        <p:nvSpPr>
          <p:cNvPr id="9258" name="Line 58"/>
          <p:cNvSpPr>
            <a:spLocks noChangeShapeType="1"/>
          </p:cNvSpPr>
          <p:nvPr/>
        </p:nvSpPr>
        <p:spPr bwMode="auto">
          <a:xfrm flipH="1">
            <a:off x="4427538" y="1557338"/>
            <a:ext cx="287337" cy="358775"/>
          </a:xfrm>
          <a:prstGeom prst="line">
            <a:avLst/>
          </a:prstGeom>
          <a:noFill/>
          <a:ln w="9525">
            <a:solidFill>
              <a:schemeClr val="tx1"/>
            </a:solidFill>
            <a:round/>
            <a:headEnd type="triangle" w="med" len="med"/>
            <a:tailEnd type="triangle" w="med" len="med"/>
          </a:ln>
        </p:spPr>
        <p:txBody>
          <a:bodyPr/>
          <a:lstStyle/>
          <a:p>
            <a:endParaRPr lang="ru-RU"/>
          </a:p>
        </p:txBody>
      </p:sp>
      <p:sp>
        <p:nvSpPr>
          <p:cNvPr id="9259" name="Line 59"/>
          <p:cNvSpPr>
            <a:spLocks noChangeShapeType="1"/>
          </p:cNvSpPr>
          <p:nvPr/>
        </p:nvSpPr>
        <p:spPr bwMode="auto">
          <a:xfrm flipH="1">
            <a:off x="4572000" y="1700213"/>
            <a:ext cx="287338" cy="358775"/>
          </a:xfrm>
          <a:prstGeom prst="line">
            <a:avLst/>
          </a:prstGeom>
          <a:noFill/>
          <a:ln w="9525">
            <a:solidFill>
              <a:schemeClr val="tx1"/>
            </a:solidFill>
            <a:round/>
            <a:headEnd type="triangle" w="med" len="med"/>
            <a:tailEnd type="triangle" w="med" len="med"/>
          </a:ln>
        </p:spPr>
        <p:txBody>
          <a:bodyPr/>
          <a:lstStyle/>
          <a:p>
            <a:endParaRPr lang="ru-RU"/>
          </a:p>
        </p:txBody>
      </p:sp>
      <p:sp>
        <p:nvSpPr>
          <p:cNvPr id="9260" name="Line 60"/>
          <p:cNvSpPr>
            <a:spLocks noChangeShapeType="1"/>
          </p:cNvSpPr>
          <p:nvPr/>
        </p:nvSpPr>
        <p:spPr bwMode="auto">
          <a:xfrm flipH="1">
            <a:off x="5508625" y="2420938"/>
            <a:ext cx="287338" cy="358775"/>
          </a:xfrm>
          <a:prstGeom prst="line">
            <a:avLst/>
          </a:prstGeom>
          <a:noFill/>
          <a:ln w="9525">
            <a:solidFill>
              <a:schemeClr val="tx1"/>
            </a:solidFill>
            <a:round/>
            <a:headEnd type="triangle" w="med" len="med"/>
            <a:tailEnd type="triangle" w="med" len="med"/>
          </a:ln>
        </p:spPr>
        <p:txBody>
          <a:bodyPr/>
          <a:lstStyle/>
          <a:p>
            <a:endParaRPr lang="ru-RU"/>
          </a:p>
        </p:txBody>
      </p:sp>
      <p:sp>
        <p:nvSpPr>
          <p:cNvPr id="9261" name="Line 61"/>
          <p:cNvSpPr>
            <a:spLocks noChangeShapeType="1"/>
          </p:cNvSpPr>
          <p:nvPr/>
        </p:nvSpPr>
        <p:spPr bwMode="auto">
          <a:xfrm flipH="1">
            <a:off x="5651500" y="2492375"/>
            <a:ext cx="287338" cy="358775"/>
          </a:xfrm>
          <a:prstGeom prst="line">
            <a:avLst/>
          </a:prstGeom>
          <a:noFill/>
          <a:ln w="9525">
            <a:solidFill>
              <a:schemeClr val="tx1"/>
            </a:solidFill>
            <a:round/>
            <a:headEnd type="triangle" w="med" len="med"/>
            <a:tailEnd type="triangle" w="med" len="med"/>
          </a:ln>
        </p:spPr>
        <p:txBody>
          <a:bodyPr/>
          <a:lstStyle/>
          <a:p>
            <a:endParaRPr lang="ru-RU"/>
          </a:p>
        </p:txBody>
      </p:sp>
      <p:sp>
        <p:nvSpPr>
          <p:cNvPr id="9262" name="Line 62"/>
          <p:cNvSpPr>
            <a:spLocks noChangeShapeType="1"/>
          </p:cNvSpPr>
          <p:nvPr/>
        </p:nvSpPr>
        <p:spPr bwMode="auto">
          <a:xfrm flipH="1">
            <a:off x="4932363" y="765175"/>
            <a:ext cx="719137" cy="720725"/>
          </a:xfrm>
          <a:prstGeom prst="line">
            <a:avLst/>
          </a:prstGeom>
          <a:noFill/>
          <a:ln w="9525">
            <a:solidFill>
              <a:srgbClr val="FE0067"/>
            </a:solidFill>
            <a:round/>
            <a:headEnd/>
            <a:tailEnd type="triangle" w="med" len="med"/>
          </a:ln>
        </p:spPr>
        <p:txBody>
          <a:bodyPr/>
          <a:lstStyle/>
          <a:p>
            <a:endParaRPr lang="ru-RU"/>
          </a:p>
        </p:txBody>
      </p:sp>
      <p:sp>
        <p:nvSpPr>
          <p:cNvPr id="9263" name="Line 63"/>
          <p:cNvSpPr>
            <a:spLocks noChangeShapeType="1"/>
          </p:cNvSpPr>
          <p:nvPr/>
        </p:nvSpPr>
        <p:spPr bwMode="auto">
          <a:xfrm flipH="1">
            <a:off x="6011863" y="1412875"/>
            <a:ext cx="576262" cy="936625"/>
          </a:xfrm>
          <a:prstGeom prst="line">
            <a:avLst/>
          </a:prstGeom>
          <a:noFill/>
          <a:ln w="9525">
            <a:solidFill>
              <a:srgbClr val="FE0067"/>
            </a:solidFill>
            <a:round/>
            <a:headEnd/>
            <a:tailEnd type="triangle" w="med" len="med"/>
          </a:ln>
        </p:spPr>
        <p:txBody>
          <a:bodyPr/>
          <a:lstStyle/>
          <a:p>
            <a:endParaRPr lang="ru-RU"/>
          </a:p>
        </p:txBody>
      </p:sp>
      <p:sp>
        <p:nvSpPr>
          <p:cNvPr id="9264" name="Freeform 67"/>
          <p:cNvSpPr>
            <a:spLocks/>
          </p:cNvSpPr>
          <p:nvPr/>
        </p:nvSpPr>
        <p:spPr bwMode="auto">
          <a:xfrm>
            <a:off x="-36513" y="1341438"/>
            <a:ext cx="4537076" cy="2387600"/>
          </a:xfrm>
          <a:custGeom>
            <a:avLst/>
            <a:gdLst>
              <a:gd name="T0" fmla="*/ 0 w 2858"/>
              <a:gd name="T1" fmla="*/ 2147483647 h 1504"/>
              <a:gd name="T2" fmla="*/ 2147483647 w 2858"/>
              <a:gd name="T3" fmla="*/ 2147483647 h 1504"/>
              <a:gd name="T4" fmla="*/ 2147483647 w 2858"/>
              <a:gd name="T5" fmla="*/ 2147483647 h 1504"/>
              <a:gd name="T6" fmla="*/ 2147483647 w 2858"/>
              <a:gd name="T7" fmla="*/ 0 h 1504"/>
              <a:gd name="T8" fmla="*/ 0 60000 65536"/>
              <a:gd name="T9" fmla="*/ 0 60000 65536"/>
              <a:gd name="T10" fmla="*/ 0 60000 65536"/>
              <a:gd name="T11" fmla="*/ 0 60000 65536"/>
              <a:gd name="T12" fmla="*/ 0 w 2858"/>
              <a:gd name="T13" fmla="*/ 0 h 1504"/>
              <a:gd name="T14" fmla="*/ 2858 w 2858"/>
              <a:gd name="T15" fmla="*/ 1504 h 1504"/>
            </a:gdLst>
            <a:ahLst/>
            <a:cxnLst>
              <a:cxn ang="T8">
                <a:pos x="T0" y="T1"/>
              </a:cxn>
              <a:cxn ang="T9">
                <a:pos x="T2" y="T3"/>
              </a:cxn>
              <a:cxn ang="T10">
                <a:pos x="T4" y="T5"/>
              </a:cxn>
              <a:cxn ang="T11">
                <a:pos x="T6" y="T7"/>
              </a:cxn>
            </a:cxnLst>
            <a:rect l="T12" t="T13" r="T14" b="T15"/>
            <a:pathLst>
              <a:path w="2858" h="1504">
                <a:moveTo>
                  <a:pt x="0" y="1360"/>
                </a:moveTo>
                <a:cubicBezTo>
                  <a:pt x="567" y="1432"/>
                  <a:pt x="1134" y="1504"/>
                  <a:pt x="1406" y="1315"/>
                </a:cubicBezTo>
                <a:cubicBezTo>
                  <a:pt x="1678" y="1126"/>
                  <a:pt x="1391" y="445"/>
                  <a:pt x="1633" y="226"/>
                </a:cubicBezTo>
                <a:cubicBezTo>
                  <a:pt x="1875" y="7"/>
                  <a:pt x="2654" y="38"/>
                  <a:pt x="2858" y="0"/>
                </a:cubicBezTo>
              </a:path>
            </a:pathLst>
          </a:custGeom>
          <a:noFill/>
          <a:ln w="9525">
            <a:solidFill>
              <a:schemeClr val="tx1"/>
            </a:solidFill>
            <a:round/>
            <a:headEnd/>
            <a:tailEnd/>
          </a:ln>
        </p:spPr>
        <p:txBody>
          <a:bodyPr/>
          <a:lstStyle/>
          <a:p>
            <a:endParaRPr lang="ru-RU">
              <a:latin typeface="Calibri" pitchFamily="34" charset="0"/>
            </a:endParaRPr>
          </a:p>
        </p:txBody>
      </p:sp>
      <p:sp>
        <p:nvSpPr>
          <p:cNvPr id="9265" name="Text Box 68"/>
          <p:cNvSpPr txBox="1">
            <a:spLocks noChangeArrowheads="1"/>
          </p:cNvSpPr>
          <p:nvPr/>
        </p:nvSpPr>
        <p:spPr bwMode="auto">
          <a:xfrm rot="-799471">
            <a:off x="2339975" y="1052513"/>
            <a:ext cx="1584325" cy="366712"/>
          </a:xfrm>
          <a:prstGeom prst="rect">
            <a:avLst/>
          </a:prstGeom>
          <a:noFill/>
          <a:ln w="9525">
            <a:noFill/>
            <a:miter lim="800000"/>
            <a:headEnd/>
            <a:tailEnd/>
          </a:ln>
        </p:spPr>
        <p:txBody>
          <a:bodyPr>
            <a:spAutoFit/>
          </a:bodyPr>
          <a:lstStyle/>
          <a:p>
            <a:pPr>
              <a:spcBef>
                <a:spcPct val="50000"/>
              </a:spcBef>
            </a:pPr>
            <a:r>
              <a:rPr lang="ru-RU">
                <a:latin typeface="Calibri" pitchFamily="34" charset="0"/>
              </a:rPr>
              <a:t>р. Непрядва</a:t>
            </a:r>
          </a:p>
        </p:txBody>
      </p:sp>
      <p:sp>
        <p:nvSpPr>
          <p:cNvPr id="9266" name="TextBox 49"/>
          <p:cNvSpPr txBox="1">
            <a:spLocks noChangeArrowheads="1"/>
          </p:cNvSpPr>
          <p:nvPr/>
        </p:nvSpPr>
        <p:spPr bwMode="auto">
          <a:xfrm rot="1880459">
            <a:off x="4005263" y="2570163"/>
            <a:ext cx="2001837" cy="306387"/>
          </a:xfrm>
          <a:prstGeom prst="rect">
            <a:avLst/>
          </a:prstGeom>
          <a:noFill/>
          <a:ln w="9525">
            <a:noFill/>
            <a:miter lim="800000"/>
            <a:headEnd/>
            <a:tailEnd/>
          </a:ln>
        </p:spPr>
        <p:txBody>
          <a:bodyPr>
            <a:spAutoFit/>
          </a:bodyPr>
          <a:lstStyle/>
          <a:p>
            <a:r>
              <a:rPr lang="ru-RU" sz="1400" b="1">
                <a:latin typeface="Times New Roman" pitchFamily="18" charset="0"/>
                <a:cs typeface="Times New Roman" pitchFamily="18" charset="0"/>
              </a:rPr>
              <a:t>Переправа через Дон</a:t>
            </a:r>
          </a:p>
        </p:txBody>
      </p:sp>
    </p:spTree>
  </p:cSld>
  <p:clrMapOvr>
    <a:masterClrMapping/>
  </p:clrMapOvr>
  <p:transition>
    <p:pull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10242" name="AutoShape 2"/>
          <p:cNvCxnSpPr>
            <a:cxnSpLocks noChangeShapeType="1"/>
          </p:cNvCxnSpPr>
          <p:nvPr/>
        </p:nvCxnSpPr>
        <p:spPr bwMode="auto">
          <a:xfrm>
            <a:off x="0" y="0"/>
            <a:ext cx="9144000" cy="3213100"/>
          </a:xfrm>
          <a:prstGeom prst="curvedConnector3">
            <a:avLst>
              <a:gd name="adj1" fmla="val 50000"/>
            </a:avLst>
          </a:prstGeom>
          <a:noFill/>
          <a:ln w="9525">
            <a:solidFill>
              <a:schemeClr val="tx1"/>
            </a:solidFill>
            <a:round/>
            <a:headEnd/>
            <a:tailEnd type="triangle" w="med" len="med"/>
          </a:ln>
        </p:spPr>
      </p:cxnSp>
      <p:sp>
        <p:nvSpPr>
          <p:cNvPr id="10243" name="Text Box 5"/>
          <p:cNvSpPr txBox="1">
            <a:spLocks noChangeArrowheads="1"/>
          </p:cNvSpPr>
          <p:nvPr/>
        </p:nvSpPr>
        <p:spPr bwMode="auto">
          <a:xfrm rot="869014">
            <a:off x="1331913" y="404813"/>
            <a:ext cx="1584325" cy="366712"/>
          </a:xfrm>
          <a:prstGeom prst="rect">
            <a:avLst/>
          </a:prstGeom>
          <a:noFill/>
          <a:ln w="9525">
            <a:noFill/>
            <a:miter lim="800000"/>
            <a:headEnd/>
            <a:tailEnd/>
          </a:ln>
        </p:spPr>
        <p:txBody>
          <a:bodyPr>
            <a:spAutoFit/>
          </a:bodyPr>
          <a:lstStyle/>
          <a:p>
            <a:pPr>
              <a:spcBef>
                <a:spcPct val="50000"/>
              </a:spcBef>
            </a:pPr>
            <a:r>
              <a:rPr lang="ru-RU">
                <a:latin typeface="Calibri" pitchFamily="34" charset="0"/>
              </a:rPr>
              <a:t>р. Дон</a:t>
            </a:r>
          </a:p>
        </p:txBody>
      </p:sp>
      <p:pic>
        <p:nvPicPr>
          <p:cNvPr id="10244" name="Picture 11"/>
          <p:cNvPicPr>
            <a:picLocks noChangeAspect="1" noChangeArrowheads="1"/>
          </p:cNvPicPr>
          <p:nvPr/>
        </p:nvPicPr>
        <p:blipFill>
          <a:blip r:embed="rId2"/>
          <a:srcRect/>
          <a:stretch>
            <a:fillRect/>
          </a:stretch>
        </p:blipFill>
        <p:spPr bwMode="auto">
          <a:xfrm>
            <a:off x="7451725" y="3213100"/>
            <a:ext cx="314325" cy="495300"/>
          </a:xfrm>
          <a:prstGeom prst="rect">
            <a:avLst/>
          </a:prstGeom>
          <a:noFill/>
          <a:ln w="9525">
            <a:noFill/>
            <a:miter lim="800000"/>
            <a:headEnd/>
            <a:tailEnd/>
          </a:ln>
        </p:spPr>
      </p:pic>
      <p:pic>
        <p:nvPicPr>
          <p:cNvPr id="10245" name="Picture 12"/>
          <p:cNvPicPr>
            <a:picLocks noChangeAspect="1" noChangeArrowheads="1"/>
          </p:cNvPicPr>
          <p:nvPr/>
        </p:nvPicPr>
        <p:blipFill>
          <a:blip r:embed="rId2"/>
          <a:srcRect/>
          <a:stretch>
            <a:fillRect/>
          </a:stretch>
        </p:blipFill>
        <p:spPr bwMode="auto">
          <a:xfrm>
            <a:off x="323850" y="1268413"/>
            <a:ext cx="314325" cy="495300"/>
          </a:xfrm>
          <a:prstGeom prst="rect">
            <a:avLst/>
          </a:prstGeom>
          <a:noFill/>
          <a:ln w="9525">
            <a:noFill/>
            <a:miter lim="800000"/>
            <a:headEnd/>
            <a:tailEnd/>
          </a:ln>
        </p:spPr>
      </p:pic>
      <p:pic>
        <p:nvPicPr>
          <p:cNvPr id="10246" name="Picture 13"/>
          <p:cNvPicPr>
            <a:picLocks noChangeAspect="1" noChangeArrowheads="1"/>
          </p:cNvPicPr>
          <p:nvPr/>
        </p:nvPicPr>
        <p:blipFill>
          <a:blip r:embed="rId2"/>
          <a:srcRect/>
          <a:stretch>
            <a:fillRect/>
          </a:stretch>
        </p:blipFill>
        <p:spPr bwMode="auto">
          <a:xfrm>
            <a:off x="900113" y="765175"/>
            <a:ext cx="314325" cy="495300"/>
          </a:xfrm>
          <a:prstGeom prst="rect">
            <a:avLst/>
          </a:prstGeom>
          <a:noFill/>
          <a:ln w="9525">
            <a:noFill/>
            <a:miter lim="800000"/>
            <a:headEnd/>
            <a:tailEnd/>
          </a:ln>
        </p:spPr>
      </p:pic>
      <p:pic>
        <p:nvPicPr>
          <p:cNvPr id="10247" name="Picture 14"/>
          <p:cNvPicPr>
            <a:picLocks noChangeAspect="1" noChangeArrowheads="1"/>
          </p:cNvPicPr>
          <p:nvPr/>
        </p:nvPicPr>
        <p:blipFill>
          <a:blip r:embed="rId2"/>
          <a:srcRect/>
          <a:stretch>
            <a:fillRect/>
          </a:stretch>
        </p:blipFill>
        <p:spPr bwMode="auto">
          <a:xfrm>
            <a:off x="395288" y="333375"/>
            <a:ext cx="314325" cy="495300"/>
          </a:xfrm>
          <a:prstGeom prst="rect">
            <a:avLst/>
          </a:prstGeom>
          <a:noFill/>
          <a:ln w="9525">
            <a:noFill/>
            <a:miter lim="800000"/>
            <a:headEnd/>
            <a:tailEnd/>
          </a:ln>
        </p:spPr>
      </p:pic>
      <p:pic>
        <p:nvPicPr>
          <p:cNvPr id="10248" name="Picture 15"/>
          <p:cNvPicPr>
            <a:picLocks noChangeAspect="1" noChangeArrowheads="1"/>
          </p:cNvPicPr>
          <p:nvPr/>
        </p:nvPicPr>
        <p:blipFill>
          <a:blip r:embed="rId2"/>
          <a:srcRect/>
          <a:stretch>
            <a:fillRect/>
          </a:stretch>
        </p:blipFill>
        <p:spPr bwMode="auto">
          <a:xfrm>
            <a:off x="1403350" y="765175"/>
            <a:ext cx="314325" cy="495300"/>
          </a:xfrm>
          <a:prstGeom prst="rect">
            <a:avLst/>
          </a:prstGeom>
          <a:noFill/>
          <a:ln w="9525">
            <a:noFill/>
            <a:miter lim="800000"/>
            <a:headEnd/>
            <a:tailEnd/>
          </a:ln>
        </p:spPr>
      </p:pic>
      <p:pic>
        <p:nvPicPr>
          <p:cNvPr id="10249" name="Picture 16"/>
          <p:cNvPicPr>
            <a:picLocks noChangeAspect="1" noChangeArrowheads="1"/>
          </p:cNvPicPr>
          <p:nvPr/>
        </p:nvPicPr>
        <p:blipFill>
          <a:blip r:embed="rId2"/>
          <a:srcRect/>
          <a:stretch>
            <a:fillRect/>
          </a:stretch>
        </p:blipFill>
        <p:spPr bwMode="auto">
          <a:xfrm>
            <a:off x="2339975" y="476250"/>
            <a:ext cx="314325" cy="495300"/>
          </a:xfrm>
          <a:prstGeom prst="rect">
            <a:avLst/>
          </a:prstGeom>
          <a:noFill/>
          <a:ln w="9525">
            <a:noFill/>
            <a:miter lim="800000"/>
            <a:headEnd/>
            <a:tailEnd/>
          </a:ln>
        </p:spPr>
      </p:pic>
      <p:pic>
        <p:nvPicPr>
          <p:cNvPr id="10250" name="Picture 17"/>
          <p:cNvPicPr>
            <a:picLocks noChangeAspect="1" noChangeArrowheads="1"/>
          </p:cNvPicPr>
          <p:nvPr/>
        </p:nvPicPr>
        <p:blipFill>
          <a:blip r:embed="rId2"/>
          <a:srcRect/>
          <a:stretch>
            <a:fillRect/>
          </a:stretch>
        </p:blipFill>
        <p:spPr bwMode="auto">
          <a:xfrm>
            <a:off x="395288" y="2349500"/>
            <a:ext cx="314325" cy="495300"/>
          </a:xfrm>
          <a:prstGeom prst="rect">
            <a:avLst/>
          </a:prstGeom>
          <a:noFill/>
          <a:ln w="9525">
            <a:noFill/>
            <a:miter lim="800000"/>
            <a:headEnd/>
            <a:tailEnd/>
          </a:ln>
        </p:spPr>
      </p:pic>
      <p:pic>
        <p:nvPicPr>
          <p:cNvPr id="10251" name="Picture 20"/>
          <p:cNvPicPr>
            <a:picLocks noChangeAspect="1" noChangeArrowheads="1"/>
          </p:cNvPicPr>
          <p:nvPr/>
        </p:nvPicPr>
        <p:blipFill>
          <a:blip r:embed="rId2"/>
          <a:srcRect/>
          <a:stretch>
            <a:fillRect/>
          </a:stretch>
        </p:blipFill>
        <p:spPr bwMode="auto">
          <a:xfrm>
            <a:off x="900113" y="1557338"/>
            <a:ext cx="314325" cy="495300"/>
          </a:xfrm>
          <a:prstGeom prst="rect">
            <a:avLst/>
          </a:prstGeom>
          <a:noFill/>
          <a:ln w="9525">
            <a:noFill/>
            <a:miter lim="800000"/>
            <a:headEnd/>
            <a:tailEnd/>
          </a:ln>
        </p:spPr>
      </p:pic>
      <p:pic>
        <p:nvPicPr>
          <p:cNvPr id="10252" name="Picture 22"/>
          <p:cNvPicPr>
            <a:picLocks noChangeAspect="1" noChangeArrowheads="1"/>
          </p:cNvPicPr>
          <p:nvPr/>
        </p:nvPicPr>
        <p:blipFill>
          <a:blip r:embed="rId2"/>
          <a:srcRect/>
          <a:stretch>
            <a:fillRect/>
          </a:stretch>
        </p:blipFill>
        <p:spPr bwMode="auto">
          <a:xfrm>
            <a:off x="900113" y="2636838"/>
            <a:ext cx="314325" cy="495300"/>
          </a:xfrm>
          <a:prstGeom prst="rect">
            <a:avLst/>
          </a:prstGeom>
          <a:noFill/>
          <a:ln w="9525">
            <a:noFill/>
            <a:miter lim="800000"/>
            <a:headEnd/>
            <a:tailEnd/>
          </a:ln>
        </p:spPr>
      </p:pic>
      <p:pic>
        <p:nvPicPr>
          <p:cNvPr id="10253" name="Picture 26"/>
          <p:cNvPicPr>
            <a:picLocks noChangeAspect="1" noChangeArrowheads="1"/>
          </p:cNvPicPr>
          <p:nvPr/>
        </p:nvPicPr>
        <p:blipFill>
          <a:blip r:embed="rId2"/>
          <a:srcRect/>
          <a:stretch>
            <a:fillRect/>
          </a:stretch>
        </p:blipFill>
        <p:spPr bwMode="auto">
          <a:xfrm>
            <a:off x="7956550" y="3357563"/>
            <a:ext cx="314325" cy="495300"/>
          </a:xfrm>
          <a:prstGeom prst="rect">
            <a:avLst/>
          </a:prstGeom>
          <a:noFill/>
          <a:ln w="9525">
            <a:noFill/>
            <a:miter lim="800000"/>
            <a:headEnd/>
            <a:tailEnd/>
          </a:ln>
        </p:spPr>
      </p:pic>
      <p:pic>
        <p:nvPicPr>
          <p:cNvPr id="10254" name="Picture 27"/>
          <p:cNvPicPr>
            <a:picLocks noChangeAspect="1" noChangeArrowheads="1"/>
          </p:cNvPicPr>
          <p:nvPr/>
        </p:nvPicPr>
        <p:blipFill>
          <a:blip r:embed="rId2"/>
          <a:srcRect/>
          <a:stretch>
            <a:fillRect/>
          </a:stretch>
        </p:blipFill>
        <p:spPr bwMode="auto">
          <a:xfrm>
            <a:off x="8532813" y="3357563"/>
            <a:ext cx="314325" cy="495300"/>
          </a:xfrm>
          <a:prstGeom prst="rect">
            <a:avLst/>
          </a:prstGeom>
          <a:noFill/>
          <a:ln w="9525">
            <a:noFill/>
            <a:miter lim="800000"/>
            <a:headEnd/>
            <a:tailEnd/>
          </a:ln>
        </p:spPr>
      </p:pic>
      <p:sp>
        <p:nvSpPr>
          <p:cNvPr id="10255" name="Text Box 31"/>
          <p:cNvSpPr txBox="1">
            <a:spLocks noChangeArrowheads="1"/>
          </p:cNvSpPr>
          <p:nvPr/>
        </p:nvSpPr>
        <p:spPr bwMode="auto">
          <a:xfrm>
            <a:off x="5435600" y="260350"/>
            <a:ext cx="3384550" cy="779463"/>
          </a:xfrm>
          <a:prstGeom prst="rect">
            <a:avLst/>
          </a:prstGeom>
          <a:noFill/>
          <a:ln w="9525">
            <a:noFill/>
            <a:miter lim="800000"/>
            <a:headEnd/>
            <a:tailEnd/>
          </a:ln>
        </p:spPr>
        <p:txBody>
          <a:bodyPr>
            <a:spAutoFit/>
          </a:bodyPr>
          <a:lstStyle/>
          <a:p>
            <a:pPr>
              <a:spcBef>
                <a:spcPct val="50000"/>
              </a:spcBef>
            </a:pPr>
            <a:r>
              <a:rPr lang="ru-RU" b="1">
                <a:latin typeface="Times New Roman" pitchFamily="18" charset="0"/>
                <a:cs typeface="Times New Roman" pitchFamily="18" charset="0"/>
              </a:rPr>
              <a:t>Куликовская битва</a:t>
            </a:r>
          </a:p>
          <a:p>
            <a:pPr>
              <a:spcBef>
                <a:spcPct val="50000"/>
              </a:spcBef>
            </a:pPr>
            <a:r>
              <a:rPr lang="ru-RU" b="1">
                <a:latin typeface="Times New Roman" pitchFamily="18" charset="0"/>
                <a:cs typeface="Times New Roman" pitchFamily="18" charset="0"/>
              </a:rPr>
              <a:t>8 сентября 1380 г.</a:t>
            </a:r>
          </a:p>
        </p:txBody>
      </p:sp>
      <p:sp>
        <p:nvSpPr>
          <p:cNvPr id="10256" name="Rectangle 32"/>
          <p:cNvSpPr>
            <a:spLocks noChangeArrowheads="1"/>
          </p:cNvSpPr>
          <p:nvPr/>
        </p:nvSpPr>
        <p:spPr bwMode="auto">
          <a:xfrm rot="-1361761">
            <a:off x="1476375" y="3933825"/>
            <a:ext cx="720725" cy="360363"/>
          </a:xfrm>
          <a:prstGeom prst="rect">
            <a:avLst/>
          </a:prstGeom>
          <a:solidFill>
            <a:srgbClr val="FE0067"/>
          </a:solidFill>
          <a:ln w="9525">
            <a:solidFill>
              <a:schemeClr val="tx1"/>
            </a:solidFill>
            <a:miter lim="800000"/>
            <a:headEnd/>
            <a:tailEnd/>
          </a:ln>
        </p:spPr>
        <p:txBody>
          <a:bodyPr wrap="none" anchor="ctr"/>
          <a:lstStyle/>
          <a:p>
            <a:endParaRPr lang="ru-RU">
              <a:latin typeface="Calibri" pitchFamily="34" charset="0"/>
            </a:endParaRPr>
          </a:p>
        </p:txBody>
      </p:sp>
      <p:sp>
        <p:nvSpPr>
          <p:cNvPr id="10257" name="Rectangle 33"/>
          <p:cNvSpPr>
            <a:spLocks noChangeArrowheads="1"/>
          </p:cNvSpPr>
          <p:nvPr/>
        </p:nvSpPr>
        <p:spPr bwMode="auto">
          <a:xfrm rot="-1361761">
            <a:off x="3563938" y="2997200"/>
            <a:ext cx="720725" cy="360363"/>
          </a:xfrm>
          <a:prstGeom prst="rect">
            <a:avLst/>
          </a:prstGeom>
          <a:solidFill>
            <a:srgbClr val="FE0067"/>
          </a:solidFill>
          <a:ln w="9525">
            <a:solidFill>
              <a:schemeClr val="tx1"/>
            </a:solidFill>
            <a:miter lim="800000"/>
            <a:headEnd/>
            <a:tailEnd/>
          </a:ln>
        </p:spPr>
        <p:txBody>
          <a:bodyPr wrap="none" anchor="ctr"/>
          <a:lstStyle/>
          <a:p>
            <a:endParaRPr lang="ru-RU">
              <a:latin typeface="Calibri" pitchFamily="34" charset="0"/>
            </a:endParaRPr>
          </a:p>
        </p:txBody>
      </p:sp>
      <p:sp>
        <p:nvSpPr>
          <p:cNvPr id="10258" name="Rectangle 34"/>
          <p:cNvSpPr>
            <a:spLocks noChangeArrowheads="1"/>
          </p:cNvSpPr>
          <p:nvPr/>
        </p:nvSpPr>
        <p:spPr bwMode="auto">
          <a:xfrm rot="-1361761">
            <a:off x="2268538" y="3429000"/>
            <a:ext cx="1223962" cy="503238"/>
          </a:xfrm>
          <a:prstGeom prst="rect">
            <a:avLst/>
          </a:prstGeom>
          <a:solidFill>
            <a:srgbClr val="FE0067"/>
          </a:solidFill>
          <a:ln w="9525">
            <a:solidFill>
              <a:schemeClr val="tx1"/>
            </a:solidFill>
            <a:miter lim="800000"/>
            <a:headEnd/>
            <a:tailEnd/>
          </a:ln>
        </p:spPr>
        <p:txBody>
          <a:bodyPr wrap="none" anchor="ctr"/>
          <a:lstStyle/>
          <a:p>
            <a:endParaRPr lang="ru-RU">
              <a:latin typeface="Calibri" pitchFamily="34" charset="0"/>
            </a:endParaRPr>
          </a:p>
        </p:txBody>
      </p:sp>
      <p:sp>
        <p:nvSpPr>
          <p:cNvPr id="10259" name="Rectangle 37"/>
          <p:cNvSpPr>
            <a:spLocks noChangeArrowheads="1"/>
          </p:cNvSpPr>
          <p:nvPr/>
        </p:nvSpPr>
        <p:spPr bwMode="auto">
          <a:xfrm rot="-1361761">
            <a:off x="2700338" y="4005263"/>
            <a:ext cx="720725" cy="360362"/>
          </a:xfrm>
          <a:prstGeom prst="rect">
            <a:avLst/>
          </a:prstGeom>
          <a:solidFill>
            <a:srgbClr val="FE0067"/>
          </a:solidFill>
          <a:ln w="9525">
            <a:solidFill>
              <a:schemeClr val="tx1"/>
            </a:solidFill>
            <a:miter lim="800000"/>
            <a:headEnd/>
            <a:tailEnd/>
          </a:ln>
        </p:spPr>
        <p:txBody>
          <a:bodyPr wrap="none" anchor="ctr"/>
          <a:lstStyle/>
          <a:p>
            <a:endParaRPr lang="ru-RU">
              <a:latin typeface="Calibri" pitchFamily="34" charset="0"/>
            </a:endParaRPr>
          </a:p>
        </p:txBody>
      </p:sp>
      <p:sp>
        <p:nvSpPr>
          <p:cNvPr id="10260" name="Rectangle 38"/>
          <p:cNvSpPr>
            <a:spLocks noChangeArrowheads="1"/>
          </p:cNvSpPr>
          <p:nvPr/>
        </p:nvSpPr>
        <p:spPr bwMode="auto">
          <a:xfrm rot="-1361761">
            <a:off x="2916238" y="4437063"/>
            <a:ext cx="720725" cy="360362"/>
          </a:xfrm>
          <a:prstGeom prst="rect">
            <a:avLst/>
          </a:prstGeom>
          <a:solidFill>
            <a:srgbClr val="FE0067"/>
          </a:solidFill>
          <a:ln w="9525">
            <a:solidFill>
              <a:schemeClr val="tx1"/>
            </a:solidFill>
            <a:miter lim="800000"/>
            <a:headEnd/>
            <a:tailEnd/>
          </a:ln>
        </p:spPr>
        <p:txBody>
          <a:bodyPr wrap="none" anchor="ctr"/>
          <a:lstStyle/>
          <a:p>
            <a:endParaRPr lang="ru-RU">
              <a:latin typeface="Calibri" pitchFamily="34" charset="0"/>
            </a:endParaRPr>
          </a:p>
        </p:txBody>
      </p:sp>
      <p:sp>
        <p:nvSpPr>
          <p:cNvPr id="10261" name="Rectangle 39"/>
          <p:cNvSpPr>
            <a:spLocks noChangeArrowheads="1"/>
          </p:cNvSpPr>
          <p:nvPr/>
        </p:nvSpPr>
        <p:spPr bwMode="auto">
          <a:xfrm rot="-1361761">
            <a:off x="3779838" y="5300663"/>
            <a:ext cx="1009650" cy="431800"/>
          </a:xfrm>
          <a:prstGeom prst="rect">
            <a:avLst/>
          </a:prstGeom>
          <a:solidFill>
            <a:srgbClr val="0000FF"/>
          </a:solidFill>
          <a:ln w="9525">
            <a:solidFill>
              <a:schemeClr val="tx1"/>
            </a:solidFill>
            <a:miter lim="800000"/>
            <a:headEnd/>
            <a:tailEnd/>
          </a:ln>
        </p:spPr>
        <p:txBody>
          <a:bodyPr wrap="none" anchor="ctr"/>
          <a:lstStyle/>
          <a:p>
            <a:endParaRPr lang="ru-RU">
              <a:latin typeface="Calibri" pitchFamily="34" charset="0"/>
            </a:endParaRPr>
          </a:p>
        </p:txBody>
      </p:sp>
      <p:sp>
        <p:nvSpPr>
          <p:cNvPr id="10262" name="Rectangle 40"/>
          <p:cNvSpPr>
            <a:spLocks noChangeArrowheads="1"/>
          </p:cNvSpPr>
          <p:nvPr/>
        </p:nvSpPr>
        <p:spPr bwMode="auto">
          <a:xfrm rot="-1361761">
            <a:off x="3203575" y="5661025"/>
            <a:ext cx="504825" cy="360363"/>
          </a:xfrm>
          <a:prstGeom prst="rect">
            <a:avLst/>
          </a:prstGeom>
          <a:solidFill>
            <a:srgbClr val="0000FF"/>
          </a:solidFill>
          <a:ln w="9525">
            <a:solidFill>
              <a:schemeClr val="tx1"/>
            </a:solidFill>
            <a:miter lim="800000"/>
            <a:headEnd/>
            <a:tailEnd/>
          </a:ln>
        </p:spPr>
        <p:txBody>
          <a:bodyPr wrap="none" anchor="ctr"/>
          <a:lstStyle/>
          <a:p>
            <a:endParaRPr lang="ru-RU">
              <a:latin typeface="Calibri" pitchFamily="34" charset="0"/>
            </a:endParaRPr>
          </a:p>
        </p:txBody>
      </p:sp>
      <p:sp>
        <p:nvSpPr>
          <p:cNvPr id="10263" name="Rectangle 44"/>
          <p:cNvSpPr>
            <a:spLocks noChangeArrowheads="1"/>
          </p:cNvSpPr>
          <p:nvPr/>
        </p:nvSpPr>
        <p:spPr bwMode="auto">
          <a:xfrm rot="-1361761">
            <a:off x="3995738" y="5805488"/>
            <a:ext cx="1038225" cy="431800"/>
          </a:xfrm>
          <a:prstGeom prst="rect">
            <a:avLst/>
          </a:prstGeom>
          <a:solidFill>
            <a:srgbClr val="0000FF"/>
          </a:solidFill>
          <a:ln w="9525">
            <a:solidFill>
              <a:schemeClr val="tx1"/>
            </a:solidFill>
            <a:miter lim="800000"/>
            <a:headEnd/>
            <a:tailEnd/>
          </a:ln>
        </p:spPr>
        <p:txBody>
          <a:bodyPr wrap="none" anchor="ctr"/>
          <a:lstStyle/>
          <a:p>
            <a:endParaRPr lang="ru-RU">
              <a:latin typeface="Calibri" pitchFamily="34" charset="0"/>
            </a:endParaRPr>
          </a:p>
        </p:txBody>
      </p:sp>
      <p:sp>
        <p:nvSpPr>
          <p:cNvPr id="10264" name="Rectangle 45"/>
          <p:cNvSpPr>
            <a:spLocks noChangeArrowheads="1"/>
          </p:cNvSpPr>
          <p:nvPr/>
        </p:nvSpPr>
        <p:spPr bwMode="auto">
          <a:xfrm rot="-5693649">
            <a:off x="6768306" y="3464720"/>
            <a:ext cx="720725" cy="360362"/>
          </a:xfrm>
          <a:prstGeom prst="rect">
            <a:avLst/>
          </a:prstGeom>
          <a:solidFill>
            <a:srgbClr val="FE0067"/>
          </a:solidFill>
          <a:ln w="9525">
            <a:solidFill>
              <a:schemeClr val="tx1"/>
            </a:solidFill>
            <a:miter lim="800000"/>
            <a:headEnd/>
            <a:tailEnd/>
          </a:ln>
        </p:spPr>
        <p:txBody>
          <a:bodyPr wrap="none" anchor="ctr"/>
          <a:lstStyle/>
          <a:p>
            <a:endParaRPr lang="ru-RU">
              <a:latin typeface="Calibri" pitchFamily="34" charset="0"/>
            </a:endParaRPr>
          </a:p>
        </p:txBody>
      </p:sp>
      <p:sp>
        <p:nvSpPr>
          <p:cNvPr id="10265" name="Text Box 46"/>
          <p:cNvSpPr txBox="1">
            <a:spLocks noChangeArrowheads="1"/>
          </p:cNvSpPr>
          <p:nvPr/>
        </p:nvSpPr>
        <p:spPr bwMode="auto">
          <a:xfrm rot="-1304334">
            <a:off x="3635375" y="3789363"/>
            <a:ext cx="2239963" cy="336550"/>
          </a:xfrm>
          <a:prstGeom prst="rect">
            <a:avLst/>
          </a:prstGeom>
          <a:noFill/>
          <a:ln w="9525">
            <a:noFill/>
            <a:miter lim="800000"/>
            <a:headEnd/>
            <a:tailEnd/>
          </a:ln>
        </p:spPr>
        <p:txBody>
          <a:bodyPr>
            <a:spAutoFit/>
          </a:bodyPr>
          <a:lstStyle/>
          <a:p>
            <a:pPr>
              <a:spcBef>
                <a:spcPct val="50000"/>
              </a:spcBef>
            </a:pPr>
            <a:r>
              <a:rPr lang="ru-RU" sz="1600">
                <a:latin typeface="Calibri" pitchFamily="34" charset="0"/>
              </a:rPr>
              <a:t>Сторожевой полк</a:t>
            </a:r>
          </a:p>
        </p:txBody>
      </p:sp>
      <p:sp>
        <p:nvSpPr>
          <p:cNvPr id="10266" name="Text Box 47"/>
          <p:cNvSpPr txBox="1">
            <a:spLocks noChangeArrowheads="1"/>
          </p:cNvSpPr>
          <p:nvPr/>
        </p:nvSpPr>
        <p:spPr bwMode="auto">
          <a:xfrm rot="-1173382">
            <a:off x="3492500" y="3573463"/>
            <a:ext cx="1873250" cy="336550"/>
          </a:xfrm>
          <a:prstGeom prst="rect">
            <a:avLst/>
          </a:prstGeom>
          <a:noFill/>
          <a:ln w="9525">
            <a:noFill/>
            <a:miter lim="800000"/>
            <a:headEnd/>
            <a:tailEnd/>
          </a:ln>
        </p:spPr>
        <p:txBody>
          <a:bodyPr>
            <a:spAutoFit/>
          </a:bodyPr>
          <a:lstStyle/>
          <a:p>
            <a:pPr>
              <a:spcBef>
                <a:spcPct val="50000"/>
              </a:spcBef>
            </a:pPr>
            <a:r>
              <a:rPr lang="ru-RU" sz="1600">
                <a:latin typeface="Calibri" pitchFamily="34" charset="0"/>
              </a:rPr>
              <a:t>Передовой полк</a:t>
            </a:r>
          </a:p>
        </p:txBody>
      </p:sp>
      <p:sp>
        <p:nvSpPr>
          <p:cNvPr id="10267" name="Text Box 48"/>
          <p:cNvSpPr txBox="1">
            <a:spLocks noChangeArrowheads="1"/>
          </p:cNvSpPr>
          <p:nvPr/>
        </p:nvSpPr>
        <p:spPr bwMode="auto">
          <a:xfrm rot="-1236818">
            <a:off x="2411413" y="2781300"/>
            <a:ext cx="1454150" cy="304800"/>
          </a:xfrm>
          <a:prstGeom prst="rect">
            <a:avLst/>
          </a:prstGeom>
          <a:noFill/>
          <a:ln w="9525">
            <a:noFill/>
            <a:miter lim="800000"/>
            <a:headEnd/>
            <a:tailEnd/>
          </a:ln>
        </p:spPr>
        <p:txBody>
          <a:bodyPr>
            <a:spAutoFit/>
          </a:bodyPr>
          <a:lstStyle/>
          <a:p>
            <a:pPr>
              <a:spcBef>
                <a:spcPct val="50000"/>
              </a:spcBef>
            </a:pPr>
            <a:r>
              <a:rPr lang="ru-RU" sz="1400">
                <a:latin typeface="Calibri" pitchFamily="34" charset="0"/>
              </a:rPr>
              <a:t>Большой полк</a:t>
            </a:r>
          </a:p>
        </p:txBody>
      </p:sp>
      <p:sp>
        <p:nvSpPr>
          <p:cNvPr id="10268" name="Text Box 49"/>
          <p:cNvSpPr txBox="1">
            <a:spLocks noChangeArrowheads="1"/>
          </p:cNvSpPr>
          <p:nvPr/>
        </p:nvSpPr>
        <p:spPr bwMode="auto">
          <a:xfrm rot="-1440192">
            <a:off x="3708400" y="3068638"/>
            <a:ext cx="2089150" cy="304800"/>
          </a:xfrm>
          <a:prstGeom prst="rect">
            <a:avLst/>
          </a:prstGeom>
          <a:noFill/>
          <a:ln w="9525">
            <a:noFill/>
            <a:miter lim="800000"/>
            <a:headEnd/>
            <a:tailEnd/>
          </a:ln>
        </p:spPr>
        <p:txBody>
          <a:bodyPr>
            <a:spAutoFit/>
          </a:bodyPr>
          <a:lstStyle/>
          <a:p>
            <a:pPr>
              <a:spcBef>
                <a:spcPct val="50000"/>
              </a:spcBef>
            </a:pPr>
            <a:r>
              <a:rPr lang="ru-RU" sz="1400">
                <a:latin typeface="Calibri" pitchFamily="34" charset="0"/>
              </a:rPr>
              <a:t>Полк левой руки</a:t>
            </a:r>
          </a:p>
        </p:txBody>
      </p:sp>
      <p:sp>
        <p:nvSpPr>
          <p:cNvPr id="10269" name="Text Box 50"/>
          <p:cNvSpPr txBox="1">
            <a:spLocks noChangeArrowheads="1"/>
          </p:cNvSpPr>
          <p:nvPr/>
        </p:nvSpPr>
        <p:spPr bwMode="auto">
          <a:xfrm rot="-1141299">
            <a:off x="250825" y="4581525"/>
            <a:ext cx="2170113" cy="304800"/>
          </a:xfrm>
          <a:prstGeom prst="rect">
            <a:avLst/>
          </a:prstGeom>
          <a:noFill/>
          <a:ln w="9525">
            <a:noFill/>
            <a:miter lim="800000"/>
            <a:headEnd/>
            <a:tailEnd/>
          </a:ln>
        </p:spPr>
        <p:txBody>
          <a:bodyPr>
            <a:spAutoFit/>
          </a:bodyPr>
          <a:lstStyle/>
          <a:p>
            <a:pPr>
              <a:spcBef>
                <a:spcPct val="50000"/>
              </a:spcBef>
            </a:pPr>
            <a:r>
              <a:rPr lang="ru-RU" sz="1400">
                <a:latin typeface="Calibri" pitchFamily="34" charset="0"/>
              </a:rPr>
              <a:t>Полк правой руки</a:t>
            </a:r>
          </a:p>
        </p:txBody>
      </p:sp>
      <p:sp>
        <p:nvSpPr>
          <p:cNvPr id="10270" name="Text Box 51"/>
          <p:cNvSpPr txBox="1">
            <a:spLocks noChangeArrowheads="1"/>
          </p:cNvSpPr>
          <p:nvPr/>
        </p:nvSpPr>
        <p:spPr bwMode="auto">
          <a:xfrm>
            <a:off x="6877050" y="4149725"/>
            <a:ext cx="1944688" cy="336550"/>
          </a:xfrm>
          <a:prstGeom prst="rect">
            <a:avLst/>
          </a:prstGeom>
          <a:noFill/>
          <a:ln w="9525">
            <a:noFill/>
            <a:miter lim="800000"/>
            <a:headEnd/>
            <a:tailEnd/>
          </a:ln>
        </p:spPr>
        <p:txBody>
          <a:bodyPr>
            <a:spAutoFit/>
          </a:bodyPr>
          <a:lstStyle/>
          <a:p>
            <a:pPr>
              <a:spcBef>
                <a:spcPct val="50000"/>
              </a:spcBef>
            </a:pPr>
            <a:r>
              <a:rPr lang="ru-RU" sz="1600">
                <a:latin typeface="Calibri" pitchFamily="34" charset="0"/>
              </a:rPr>
              <a:t>Резервный полк</a:t>
            </a:r>
          </a:p>
        </p:txBody>
      </p:sp>
      <p:sp>
        <p:nvSpPr>
          <p:cNvPr id="10271" name="Text Box 52"/>
          <p:cNvSpPr txBox="1">
            <a:spLocks noChangeArrowheads="1"/>
          </p:cNvSpPr>
          <p:nvPr/>
        </p:nvSpPr>
        <p:spPr bwMode="auto">
          <a:xfrm rot="-1236703">
            <a:off x="1757363" y="5589588"/>
            <a:ext cx="1368425" cy="336550"/>
          </a:xfrm>
          <a:prstGeom prst="rect">
            <a:avLst/>
          </a:prstGeom>
          <a:noFill/>
          <a:ln w="9525">
            <a:noFill/>
            <a:miter lim="800000"/>
            <a:headEnd/>
            <a:tailEnd/>
          </a:ln>
        </p:spPr>
        <p:txBody>
          <a:bodyPr>
            <a:spAutoFit/>
          </a:bodyPr>
          <a:lstStyle/>
          <a:p>
            <a:pPr>
              <a:spcBef>
                <a:spcPct val="50000"/>
              </a:spcBef>
            </a:pPr>
            <a:r>
              <a:rPr lang="ru-RU" sz="1600">
                <a:latin typeface="Calibri" pitchFamily="34" charset="0"/>
              </a:rPr>
              <a:t>Конница</a:t>
            </a:r>
          </a:p>
        </p:txBody>
      </p:sp>
      <p:sp>
        <p:nvSpPr>
          <p:cNvPr id="10272" name="Text Box 53"/>
          <p:cNvSpPr txBox="1">
            <a:spLocks noChangeArrowheads="1"/>
          </p:cNvSpPr>
          <p:nvPr/>
        </p:nvSpPr>
        <p:spPr bwMode="auto">
          <a:xfrm rot="-1294485">
            <a:off x="4705350" y="4510088"/>
            <a:ext cx="1152525" cy="304800"/>
          </a:xfrm>
          <a:prstGeom prst="rect">
            <a:avLst/>
          </a:prstGeom>
          <a:noFill/>
          <a:ln w="9525">
            <a:noFill/>
            <a:miter lim="800000"/>
            <a:headEnd/>
            <a:tailEnd/>
          </a:ln>
        </p:spPr>
        <p:txBody>
          <a:bodyPr>
            <a:spAutoFit/>
          </a:bodyPr>
          <a:lstStyle/>
          <a:p>
            <a:pPr>
              <a:spcBef>
                <a:spcPct val="50000"/>
              </a:spcBef>
            </a:pPr>
            <a:r>
              <a:rPr lang="ru-RU" sz="1400">
                <a:latin typeface="Calibri" pitchFamily="34" charset="0"/>
              </a:rPr>
              <a:t>Конница</a:t>
            </a:r>
          </a:p>
        </p:txBody>
      </p:sp>
      <p:sp>
        <p:nvSpPr>
          <p:cNvPr id="10273" name="Text Box 54"/>
          <p:cNvSpPr txBox="1">
            <a:spLocks noChangeArrowheads="1"/>
          </p:cNvSpPr>
          <p:nvPr/>
        </p:nvSpPr>
        <p:spPr bwMode="auto">
          <a:xfrm rot="-1200454">
            <a:off x="3203575" y="5013325"/>
            <a:ext cx="1584325" cy="304800"/>
          </a:xfrm>
          <a:prstGeom prst="rect">
            <a:avLst/>
          </a:prstGeom>
          <a:noFill/>
          <a:ln w="9525">
            <a:noFill/>
            <a:miter lim="800000"/>
            <a:headEnd/>
            <a:tailEnd/>
          </a:ln>
        </p:spPr>
        <p:txBody>
          <a:bodyPr>
            <a:spAutoFit/>
          </a:bodyPr>
          <a:lstStyle/>
          <a:p>
            <a:pPr>
              <a:spcBef>
                <a:spcPct val="50000"/>
              </a:spcBef>
            </a:pPr>
            <a:r>
              <a:rPr lang="ru-RU" sz="1400">
                <a:latin typeface="Calibri" pitchFamily="34" charset="0"/>
              </a:rPr>
              <a:t>Главные силы</a:t>
            </a:r>
          </a:p>
        </p:txBody>
      </p:sp>
      <p:pic>
        <p:nvPicPr>
          <p:cNvPr id="10274" name="Picture 56"/>
          <p:cNvPicPr>
            <a:picLocks noChangeAspect="1" noChangeArrowheads="1"/>
          </p:cNvPicPr>
          <p:nvPr/>
        </p:nvPicPr>
        <p:blipFill>
          <a:blip r:embed="rId3"/>
          <a:srcRect/>
          <a:stretch>
            <a:fillRect/>
          </a:stretch>
        </p:blipFill>
        <p:spPr bwMode="auto">
          <a:xfrm rot="-1286864">
            <a:off x="4211638" y="6237288"/>
            <a:ext cx="1003300" cy="392112"/>
          </a:xfrm>
          <a:prstGeom prst="rect">
            <a:avLst/>
          </a:prstGeom>
          <a:noFill/>
          <a:ln w="9525">
            <a:noFill/>
            <a:miter lim="800000"/>
            <a:headEnd/>
            <a:tailEnd/>
          </a:ln>
        </p:spPr>
      </p:pic>
      <p:sp>
        <p:nvSpPr>
          <p:cNvPr id="10275" name="Text Box 57"/>
          <p:cNvSpPr txBox="1">
            <a:spLocks noChangeArrowheads="1"/>
          </p:cNvSpPr>
          <p:nvPr/>
        </p:nvSpPr>
        <p:spPr bwMode="auto">
          <a:xfrm rot="-1281324">
            <a:off x="5130800" y="5721350"/>
            <a:ext cx="2184400" cy="517525"/>
          </a:xfrm>
          <a:prstGeom prst="rect">
            <a:avLst/>
          </a:prstGeom>
          <a:noFill/>
          <a:ln w="9525">
            <a:noFill/>
            <a:miter lim="800000"/>
            <a:headEnd/>
            <a:tailEnd/>
          </a:ln>
        </p:spPr>
        <p:txBody>
          <a:bodyPr>
            <a:spAutoFit/>
          </a:bodyPr>
          <a:lstStyle/>
          <a:p>
            <a:pPr>
              <a:spcBef>
                <a:spcPct val="50000"/>
              </a:spcBef>
            </a:pPr>
            <a:r>
              <a:rPr lang="ru-RU" sz="1400">
                <a:latin typeface="Calibri" pitchFamily="34" charset="0"/>
              </a:rPr>
              <a:t>Тяжёловооруженная генуэзская пехота</a:t>
            </a:r>
          </a:p>
        </p:txBody>
      </p:sp>
      <p:sp>
        <p:nvSpPr>
          <p:cNvPr id="10276" name="Rectangle 58"/>
          <p:cNvSpPr>
            <a:spLocks noChangeArrowheads="1"/>
          </p:cNvSpPr>
          <p:nvPr/>
        </p:nvSpPr>
        <p:spPr bwMode="auto">
          <a:xfrm rot="-1361761">
            <a:off x="2555875" y="2420938"/>
            <a:ext cx="720725" cy="360362"/>
          </a:xfrm>
          <a:prstGeom prst="rect">
            <a:avLst/>
          </a:prstGeom>
          <a:solidFill>
            <a:srgbClr val="FE0067"/>
          </a:solidFill>
          <a:ln w="9525">
            <a:solidFill>
              <a:schemeClr val="tx1"/>
            </a:solidFill>
            <a:miter lim="800000"/>
            <a:headEnd/>
            <a:tailEnd/>
          </a:ln>
        </p:spPr>
        <p:txBody>
          <a:bodyPr wrap="none" anchor="ctr"/>
          <a:lstStyle/>
          <a:p>
            <a:endParaRPr lang="ru-RU">
              <a:latin typeface="Calibri" pitchFamily="34" charset="0"/>
            </a:endParaRPr>
          </a:p>
        </p:txBody>
      </p:sp>
      <p:sp>
        <p:nvSpPr>
          <p:cNvPr id="10277" name="Text Box 59"/>
          <p:cNvSpPr txBox="1">
            <a:spLocks noChangeArrowheads="1"/>
          </p:cNvSpPr>
          <p:nvPr/>
        </p:nvSpPr>
        <p:spPr bwMode="auto">
          <a:xfrm rot="-1366156">
            <a:off x="3276600" y="2060575"/>
            <a:ext cx="1042988" cy="304800"/>
          </a:xfrm>
          <a:prstGeom prst="rect">
            <a:avLst/>
          </a:prstGeom>
          <a:noFill/>
          <a:ln w="9525">
            <a:noFill/>
            <a:miter lim="800000"/>
            <a:headEnd/>
            <a:tailEnd/>
          </a:ln>
        </p:spPr>
        <p:txBody>
          <a:bodyPr>
            <a:spAutoFit/>
          </a:bodyPr>
          <a:lstStyle/>
          <a:p>
            <a:pPr>
              <a:spcBef>
                <a:spcPct val="50000"/>
              </a:spcBef>
            </a:pPr>
            <a:r>
              <a:rPr lang="ru-RU" sz="1400">
                <a:latin typeface="Calibri" pitchFamily="34" charset="0"/>
              </a:rPr>
              <a:t>резерв</a:t>
            </a:r>
          </a:p>
        </p:txBody>
      </p:sp>
      <p:sp>
        <p:nvSpPr>
          <p:cNvPr id="10278" name="AutoShape 60"/>
          <p:cNvSpPr>
            <a:spLocks noChangeArrowheads="1"/>
          </p:cNvSpPr>
          <p:nvPr/>
        </p:nvSpPr>
        <p:spPr bwMode="auto">
          <a:xfrm rot="5039052">
            <a:off x="7462838" y="5930900"/>
            <a:ext cx="504825" cy="682625"/>
          </a:xfrm>
          <a:prstGeom prst="moon">
            <a:avLst>
              <a:gd name="adj" fmla="val 50000"/>
            </a:avLst>
          </a:prstGeom>
          <a:solidFill>
            <a:srgbClr val="0000FF"/>
          </a:solidFill>
          <a:ln w="9525">
            <a:solidFill>
              <a:schemeClr val="tx1"/>
            </a:solidFill>
            <a:miter lim="800000"/>
            <a:headEnd/>
            <a:tailEnd/>
          </a:ln>
        </p:spPr>
        <p:txBody>
          <a:bodyPr wrap="none" anchor="ctr"/>
          <a:lstStyle/>
          <a:p>
            <a:endParaRPr lang="ru-RU">
              <a:latin typeface="Calibri" pitchFamily="34" charset="0"/>
            </a:endParaRPr>
          </a:p>
        </p:txBody>
      </p:sp>
      <p:sp>
        <p:nvSpPr>
          <p:cNvPr id="10279" name="Line 61"/>
          <p:cNvSpPr>
            <a:spLocks noChangeShapeType="1"/>
          </p:cNvSpPr>
          <p:nvPr/>
        </p:nvSpPr>
        <p:spPr bwMode="auto">
          <a:xfrm flipV="1">
            <a:off x="7667625" y="5516563"/>
            <a:ext cx="0" cy="503237"/>
          </a:xfrm>
          <a:prstGeom prst="line">
            <a:avLst/>
          </a:prstGeom>
          <a:noFill/>
          <a:ln w="9525">
            <a:solidFill>
              <a:schemeClr val="tx1"/>
            </a:solidFill>
            <a:round/>
            <a:headEnd/>
            <a:tailEnd/>
          </a:ln>
        </p:spPr>
        <p:txBody>
          <a:bodyPr/>
          <a:lstStyle/>
          <a:p>
            <a:endParaRPr lang="ru-RU"/>
          </a:p>
        </p:txBody>
      </p:sp>
      <p:sp>
        <p:nvSpPr>
          <p:cNvPr id="10280" name="AutoShape 62"/>
          <p:cNvSpPr>
            <a:spLocks noChangeArrowheads="1"/>
          </p:cNvSpPr>
          <p:nvPr/>
        </p:nvSpPr>
        <p:spPr bwMode="auto">
          <a:xfrm flipH="1" flipV="1">
            <a:off x="7667625" y="5516563"/>
            <a:ext cx="684213" cy="431800"/>
          </a:xfrm>
          <a:prstGeom prst="triangle">
            <a:avLst>
              <a:gd name="adj" fmla="val 100000"/>
            </a:avLst>
          </a:prstGeom>
          <a:solidFill>
            <a:srgbClr val="0000FF"/>
          </a:solidFill>
          <a:ln w="9525">
            <a:solidFill>
              <a:schemeClr val="tx1"/>
            </a:solidFill>
            <a:miter lim="800000"/>
            <a:headEnd/>
            <a:tailEnd/>
          </a:ln>
        </p:spPr>
        <p:txBody>
          <a:bodyPr wrap="none" anchor="ctr"/>
          <a:lstStyle/>
          <a:p>
            <a:endParaRPr lang="ru-RU">
              <a:latin typeface="Calibri" pitchFamily="34" charset="0"/>
            </a:endParaRPr>
          </a:p>
        </p:txBody>
      </p:sp>
      <p:sp>
        <p:nvSpPr>
          <p:cNvPr id="10281" name="Text Box 63"/>
          <p:cNvSpPr txBox="1">
            <a:spLocks noChangeArrowheads="1"/>
          </p:cNvSpPr>
          <p:nvPr/>
        </p:nvSpPr>
        <p:spPr bwMode="auto">
          <a:xfrm>
            <a:off x="8135938" y="5805488"/>
            <a:ext cx="1008062" cy="366712"/>
          </a:xfrm>
          <a:prstGeom prst="rect">
            <a:avLst/>
          </a:prstGeom>
          <a:noFill/>
          <a:ln w="9525">
            <a:noFill/>
            <a:miter lim="800000"/>
            <a:headEnd/>
            <a:tailEnd/>
          </a:ln>
        </p:spPr>
        <p:txBody>
          <a:bodyPr>
            <a:spAutoFit/>
          </a:bodyPr>
          <a:lstStyle/>
          <a:p>
            <a:pPr>
              <a:spcBef>
                <a:spcPct val="50000"/>
              </a:spcBef>
            </a:pPr>
            <a:r>
              <a:rPr lang="ru-RU">
                <a:latin typeface="Calibri" pitchFamily="34" charset="0"/>
              </a:rPr>
              <a:t>Мамай</a:t>
            </a:r>
          </a:p>
        </p:txBody>
      </p:sp>
      <p:sp>
        <p:nvSpPr>
          <p:cNvPr id="10282" name="Freeform 64"/>
          <p:cNvSpPr>
            <a:spLocks/>
          </p:cNvSpPr>
          <p:nvPr/>
        </p:nvSpPr>
        <p:spPr bwMode="auto">
          <a:xfrm>
            <a:off x="-36513" y="1341438"/>
            <a:ext cx="4537076" cy="2387600"/>
          </a:xfrm>
          <a:custGeom>
            <a:avLst/>
            <a:gdLst>
              <a:gd name="T0" fmla="*/ 0 w 2858"/>
              <a:gd name="T1" fmla="*/ 2147483647 h 1504"/>
              <a:gd name="T2" fmla="*/ 2147483647 w 2858"/>
              <a:gd name="T3" fmla="*/ 2147483647 h 1504"/>
              <a:gd name="T4" fmla="*/ 2147483647 w 2858"/>
              <a:gd name="T5" fmla="*/ 2147483647 h 1504"/>
              <a:gd name="T6" fmla="*/ 2147483647 w 2858"/>
              <a:gd name="T7" fmla="*/ 0 h 1504"/>
              <a:gd name="T8" fmla="*/ 0 60000 65536"/>
              <a:gd name="T9" fmla="*/ 0 60000 65536"/>
              <a:gd name="T10" fmla="*/ 0 60000 65536"/>
              <a:gd name="T11" fmla="*/ 0 60000 65536"/>
              <a:gd name="T12" fmla="*/ 0 w 2858"/>
              <a:gd name="T13" fmla="*/ 0 h 1504"/>
              <a:gd name="T14" fmla="*/ 2858 w 2858"/>
              <a:gd name="T15" fmla="*/ 1504 h 1504"/>
            </a:gdLst>
            <a:ahLst/>
            <a:cxnLst>
              <a:cxn ang="T8">
                <a:pos x="T0" y="T1"/>
              </a:cxn>
              <a:cxn ang="T9">
                <a:pos x="T2" y="T3"/>
              </a:cxn>
              <a:cxn ang="T10">
                <a:pos x="T4" y="T5"/>
              </a:cxn>
              <a:cxn ang="T11">
                <a:pos x="T6" y="T7"/>
              </a:cxn>
            </a:cxnLst>
            <a:rect l="T12" t="T13" r="T14" b="T15"/>
            <a:pathLst>
              <a:path w="2858" h="1504">
                <a:moveTo>
                  <a:pt x="0" y="1360"/>
                </a:moveTo>
                <a:cubicBezTo>
                  <a:pt x="567" y="1432"/>
                  <a:pt x="1134" y="1504"/>
                  <a:pt x="1406" y="1315"/>
                </a:cubicBezTo>
                <a:cubicBezTo>
                  <a:pt x="1678" y="1126"/>
                  <a:pt x="1391" y="445"/>
                  <a:pt x="1633" y="226"/>
                </a:cubicBezTo>
                <a:cubicBezTo>
                  <a:pt x="1875" y="7"/>
                  <a:pt x="2654" y="38"/>
                  <a:pt x="2858" y="0"/>
                </a:cubicBezTo>
              </a:path>
            </a:pathLst>
          </a:custGeom>
          <a:noFill/>
          <a:ln w="9525">
            <a:solidFill>
              <a:schemeClr val="tx1"/>
            </a:solidFill>
            <a:round/>
            <a:headEnd/>
            <a:tailEnd/>
          </a:ln>
        </p:spPr>
        <p:txBody>
          <a:bodyPr/>
          <a:lstStyle/>
          <a:p>
            <a:endParaRPr lang="ru-RU">
              <a:latin typeface="Calibri" pitchFamily="34" charset="0"/>
            </a:endParaRPr>
          </a:p>
        </p:txBody>
      </p:sp>
      <p:sp>
        <p:nvSpPr>
          <p:cNvPr id="10283" name="Rectangle 65"/>
          <p:cNvSpPr>
            <a:spLocks noChangeArrowheads="1"/>
          </p:cNvSpPr>
          <p:nvPr/>
        </p:nvSpPr>
        <p:spPr bwMode="auto">
          <a:xfrm rot="-1361761">
            <a:off x="3419475" y="6165850"/>
            <a:ext cx="504825" cy="360363"/>
          </a:xfrm>
          <a:prstGeom prst="rect">
            <a:avLst/>
          </a:prstGeom>
          <a:solidFill>
            <a:srgbClr val="0000FF"/>
          </a:solidFill>
          <a:ln w="9525">
            <a:solidFill>
              <a:schemeClr val="tx1"/>
            </a:solidFill>
            <a:miter lim="800000"/>
            <a:headEnd/>
            <a:tailEnd/>
          </a:ln>
        </p:spPr>
        <p:txBody>
          <a:bodyPr wrap="none" anchor="ctr"/>
          <a:lstStyle/>
          <a:p>
            <a:endParaRPr lang="ru-RU">
              <a:latin typeface="Calibri" pitchFamily="34" charset="0"/>
            </a:endParaRPr>
          </a:p>
        </p:txBody>
      </p:sp>
      <p:sp>
        <p:nvSpPr>
          <p:cNvPr id="10284" name="Rectangle 66"/>
          <p:cNvSpPr>
            <a:spLocks noChangeArrowheads="1"/>
          </p:cNvSpPr>
          <p:nvPr/>
        </p:nvSpPr>
        <p:spPr bwMode="auto">
          <a:xfrm rot="-1361761">
            <a:off x="4932363" y="5013325"/>
            <a:ext cx="504825" cy="360363"/>
          </a:xfrm>
          <a:prstGeom prst="rect">
            <a:avLst/>
          </a:prstGeom>
          <a:solidFill>
            <a:srgbClr val="0000FF"/>
          </a:solidFill>
          <a:ln w="9525">
            <a:solidFill>
              <a:schemeClr val="tx1"/>
            </a:solidFill>
            <a:miter lim="800000"/>
            <a:headEnd/>
            <a:tailEnd/>
          </a:ln>
        </p:spPr>
        <p:txBody>
          <a:bodyPr wrap="none" anchor="ctr"/>
          <a:lstStyle/>
          <a:p>
            <a:endParaRPr lang="ru-RU">
              <a:latin typeface="Calibri" pitchFamily="34" charset="0"/>
            </a:endParaRPr>
          </a:p>
        </p:txBody>
      </p:sp>
      <p:sp>
        <p:nvSpPr>
          <p:cNvPr id="10285" name="Rectangle 67"/>
          <p:cNvSpPr>
            <a:spLocks noChangeArrowheads="1"/>
          </p:cNvSpPr>
          <p:nvPr/>
        </p:nvSpPr>
        <p:spPr bwMode="auto">
          <a:xfrm rot="-906198">
            <a:off x="2124075" y="1125538"/>
            <a:ext cx="1341438" cy="336550"/>
          </a:xfrm>
          <a:prstGeom prst="rect">
            <a:avLst/>
          </a:prstGeom>
          <a:noFill/>
          <a:ln w="9525">
            <a:noFill/>
            <a:miter lim="800000"/>
            <a:headEnd/>
            <a:tailEnd/>
          </a:ln>
        </p:spPr>
        <p:txBody>
          <a:bodyPr wrap="none">
            <a:spAutoFit/>
          </a:bodyPr>
          <a:lstStyle/>
          <a:p>
            <a:r>
              <a:rPr lang="ru-RU" sz="1600">
                <a:latin typeface="Calibri" pitchFamily="34" charset="0"/>
              </a:rPr>
              <a:t>р. Непрядва</a:t>
            </a:r>
          </a:p>
        </p:txBody>
      </p:sp>
      <p:pic>
        <p:nvPicPr>
          <p:cNvPr id="10286" name="Picture 68"/>
          <p:cNvPicPr>
            <a:picLocks noChangeAspect="1" noChangeArrowheads="1"/>
          </p:cNvPicPr>
          <p:nvPr/>
        </p:nvPicPr>
        <p:blipFill>
          <a:blip r:embed="rId2"/>
          <a:srcRect/>
          <a:stretch>
            <a:fillRect/>
          </a:stretch>
        </p:blipFill>
        <p:spPr bwMode="auto">
          <a:xfrm>
            <a:off x="6443663" y="2997200"/>
            <a:ext cx="314325" cy="495300"/>
          </a:xfrm>
          <a:prstGeom prst="rect">
            <a:avLst/>
          </a:prstGeom>
          <a:noFill/>
          <a:ln w="9525">
            <a:noFill/>
            <a:miter lim="800000"/>
            <a:headEnd/>
            <a:tailEnd/>
          </a:ln>
        </p:spPr>
      </p:pic>
      <p:pic>
        <p:nvPicPr>
          <p:cNvPr id="10287" name="Picture 69"/>
          <p:cNvPicPr>
            <a:picLocks noChangeAspect="1" noChangeArrowheads="1"/>
          </p:cNvPicPr>
          <p:nvPr/>
        </p:nvPicPr>
        <p:blipFill>
          <a:blip r:embed="rId2"/>
          <a:srcRect/>
          <a:stretch>
            <a:fillRect/>
          </a:stretch>
        </p:blipFill>
        <p:spPr bwMode="auto">
          <a:xfrm>
            <a:off x="6443663" y="3573463"/>
            <a:ext cx="314325" cy="495300"/>
          </a:xfrm>
          <a:prstGeom prst="rect">
            <a:avLst/>
          </a:prstGeom>
          <a:noFill/>
          <a:ln w="9525">
            <a:noFill/>
            <a:miter lim="800000"/>
            <a:headEnd/>
            <a:tailEnd/>
          </a:ln>
        </p:spPr>
      </p:pic>
      <p:pic>
        <p:nvPicPr>
          <p:cNvPr id="10288" name="Picture 70"/>
          <p:cNvPicPr>
            <a:picLocks noChangeAspect="1" noChangeArrowheads="1"/>
          </p:cNvPicPr>
          <p:nvPr/>
        </p:nvPicPr>
        <p:blipFill>
          <a:blip r:embed="rId2"/>
          <a:srcRect/>
          <a:stretch>
            <a:fillRect/>
          </a:stretch>
        </p:blipFill>
        <p:spPr bwMode="auto">
          <a:xfrm>
            <a:off x="6588125" y="4149725"/>
            <a:ext cx="314325" cy="495300"/>
          </a:xfrm>
          <a:prstGeom prst="rect">
            <a:avLst/>
          </a:prstGeom>
          <a:noFill/>
          <a:ln w="9525">
            <a:noFill/>
            <a:miter lim="800000"/>
            <a:headEnd/>
            <a:tailEnd/>
          </a:ln>
        </p:spPr>
      </p:pic>
      <p:pic>
        <p:nvPicPr>
          <p:cNvPr id="10289" name="Picture 71"/>
          <p:cNvPicPr>
            <a:picLocks noChangeAspect="1" noChangeArrowheads="1"/>
          </p:cNvPicPr>
          <p:nvPr/>
        </p:nvPicPr>
        <p:blipFill>
          <a:blip r:embed="rId2"/>
          <a:srcRect/>
          <a:stretch>
            <a:fillRect/>
          </a:stretch>
        </p:blipFill>
        <p:spPr bwMode="auto">
          <a:xfrm>
            <a:off x="7235825" y="4437063"/>
            <a:ext cx="314325" cy="495300"/>
          </a:xfrm>
          <a:prstGeom prst="rect">
            <a:avLst/>
          </a:prstGeom>
          <a:noFill/>
          <a:ln w="9525">
            <a:noFill/>
            <a:miter lim="800000"/>
            <a:headEnd/>
            <a:tailEnd/>
          </a:ln>
        </p:spPr>
      </p:pic>
      <p:pic>
        <p:nvPicPr>
          <p:cNvPr id="10290" name="Picture 72"/>
          <p:cNvPicPr>
            <a:picLocks noChangeAspect="1" noChangeArrowheads="1"/>
          </p:cNvPicPr>
          <p:nvPr/>
        </p:nvPicPr>
        <p:blipFill>
          <a:blip r:embed="rId2"/>
          <a:srcRect/>
          <a:stretch>
            <a:fillRect/>
          </a:stretch>
        </p:blipFill>
        <p:spPr bwMode="auto">
          <a:xfrm>
            <a:off x="8027988" y="4508500"/>
            <a:ext cx="314325" cy="495300"/>
          </a:xfrm>
          <a:prstGeom prst="rect">
            <a:avLst/>
          </a:prstGeom>
          <a:noFill/>
          <a:ln w="9525">
            <a:noFill/>
            <a:miter lim="800000"/>
            <a:headEnd/>
            <a:tailEnd/>
          </a:ln>
        </p:spPr>
      </p:pic>
      <p:pic>
        <p:nvPicPr>
          <p:cNvPr id="10291" name="Picture 73"/>
          <p:cNvPicPr>
            <a:picLocks noChangeAspect="1" noChangeArrowheads="1"/>
          </p:cNvPicPr>
          <p:nvPr/>
        </p:nvPicPr>
        <p:blipFill>
          <a:blip r:embed="rId2"/>
          <a:srcRect/>
          <a:stretch>
            <a:fillRect/>
          </a:stretch>
        </p:blipFill>
        <p:spPr bwMode="auto">
          <a:xfrm>
            <a:off x="8604250" y="4365625"/>
            <a:ext cx="314325" cy="495300"/>
          </a:xfrm>
          <a:prstGeom prst="rect">
            <a:avLst/>
          </a:prstGeom>
          <a:noFill/>
          <a:ln w="9525">
            <a:noFill/>
            <a:miter lim="800000"/>
            <a:headEnd/>
            <a:tailEnd/>
          </a:ln>
        </p:spPr>
      </p:pic>
      <p:pic>
        <p:nvPicPr>
          <p:cNvPr id="10292" name="Picture 74"/>
          <p:cNvPicPr>
            <a:picLocks noChangeAspect="1" noChangeArrowheads="1"/>
          </p:cNvPicPr>
          <p:nvPr/>
        </p:nvPicPr>
        <p:blipFill>
          <a:blip r:embed="rId2"/>
          <a:srcRect/>
          <a:stretch>
            <a:fillRect/>
          </a:stretch>
        </p:blipFill>
        <p:spPr bwMode="auto">
          <a:xfrm>
            <a:off x="7596188" y="3716338"/>
            <a:ext cx="314325" cy="495300"/>
          </a:xfrm>
          <a:prstGeom prst="rect">
            <a:avLst/>
          </a:prstGeom>
          <a:noFill/>
          <a:ln w="9525">
            <a:noFill/>
            <a:miter lim="800000"/>
            <a:headEnd/>
            <a:tailEnd/>
          </a:ln>
        </p:spPr>
      </p:pic>
      <p:pic>
        <p:nvPicPr>
          <p:cNvPr id="10293" name="Picture 75"/>
          <p:cNvPicPr>
            <a:picLocks noChangeAspect="1" noChangeArrowheads="1"/>
          </p:cNvPicPr>
          <p:nvPr/>
        </p:nvPicPr>
        <p:blipFill>
          <a:blip r:embed="rId2"/>
          <a:srcRect/>
          <a:stretch>
            <a:fillRect/>
          </a:stretch>
        </p:blipFill>
        <p:spPr bwMode="auto">
          <a:xfrm>
            <a:off x="8243888" y="3716338"/>
            <a:ext cx="314325" cy="495300"/>
          </a:xfrm>
          <a:prstGeom prst="rect">
            <a:avLst/>
          </a:prstGeom>
          <a:noFill/>
          <a:ln w="9525">
            <a:noFill/>
            <a:miter lim="800000"/>
            <a:headEnd/>
            <a:tailEnd/>
          </a:ln>
        </p:spPr>
      </p:pic>
      <p:pic>
        <p:nvPicPr>
          <p:cNvPr id="10294" name="Picture 76"/>
          <p:cNvPicPr>
            <a:picLocks noChangeAspect="1" noChangeArrowheads="1"/>
          </p:cNvPicPr>
          <p:nvPr/>
        </p:nvPicPr>
        <p:blipFill>
          <a:blip r:embed="rId2"/>
          <a:srcRect/>
          <a:stretch>
            <a:fillRect/>
          </a:stretch>
        </p:blipFill>
        <p:spPr bwMode="auto">
          <a:xfrm>
            <a:off x="1547813" y="1989138"/>
            <a:ext cx="314325" cy="495300"/>
          </a:xfrm>
          <a:prstGeom prst="rect">
            <a:avLst/>
          </a:prstGeom>
          <a:noFill/>
          <a:ln w="9525">
            <a:noFill/>
            <a:miter lim="800000"/>
            <a:headEnd/>
            <a:tailEnd/>
          </a:ln>
        </p:spPr>
      </p:pic>
      <p:pic>
        <p:nvPicPr>
          <p:cNvPr id="10295" name="Picture 77"/>
          <p:cNvPicPr>
            <a:picLocks noChangeAspect="1" noChangeArrowheads="1"/>
          </p:cNvPicPr>
          <p:nvPr/>
        </p:nvPicPr>
        <p:blipFill>
          <a:blip r:embed="rId2"/>
          <a:srcRect/>
          <a:stretch>
            <a:fillRect/>
          </a:stretch>
        </p:blipFill>
        <p:spPr bwMode="auto">
          <a:xfrm>
            <a:off x="1763713" y="1268413"/>
            <a:ext cx="314325" cy="495300"/>
          </a:xfrm>
          <a:prstGeom prst="rect">
            <a:avLst/>
          </a:prstGeom>
          <a:noFill/>
          <a:ln w="9525">
            <a:noFill/>
            <a:miter lim="800000"/>
            <a:headEnd/>
            <a:tailEnd/>
          </a:ln>
        </p:spPr>
      </p:pic>
      <p:pic>
        <p:nvPicPr>
          <p:cNvPr id="10296" name="Picture 78"/>
          <p:cNvPicPr>
            <a:picLocks noChangeAspect="1" noChangeArrowheads="1"/>
          </p:cNvPicPr>
          <p:nvPr/>
        </p:nvPicPr>
        <p:blipFill>
          <a:blip r:embed="rId2"/>
          <a:srcRect/>
          <a:stretch>
            <a:fillRect/>
          </a:stretch>
        </p:blipFill>
        <p:spPr bwMode="auto">
          <a:xfrm>
            <a:off x="1619250" y="2708275"/>
            <a:ext cx="314325" cy="495300"/>
          </a:xfrm>
          <a:prstGeom prst="rect">
            <a:avLst/>
          </a:prstGeom>
          <a:noFill/>
          <a:ln w="9525">
            <a:noFill/>
            <a:miter lim="800000"/>
            <a:headEnd/>
            <a:tailEnd/>
          </a:ln>
        </p:spPr>
      </p:pic>
      <p:pic>
        <p:nvPicPr>
          <p:cNvPr id="10297" name="Picture 79"/>
          <p:cNvPicPr>
            <a:picLocks noChangeAspect="1" noChangeArrowheads="1"/>
          </p:cNvPicPr>
          <p:nvPr/>
        </p:nvPicPr>
        <p:blipFill>
          <a:blip r:embed="rId2"/>
          <a:srcRect/>
          <a:stretch>
            <a:fillRect/>
          </a:stretch>
        </p:blipFill>
        <p:spPr bwMode="auto">
          <a:xfrm>
            <a:off x="2700338" y="1700213"/>
            <a:ext cx="314325" cy="495300"/>
          </a:xfrm>
          <a:prstGeom prst="rect">
            <a:avLst/>
          </a:prstGeom>
          <a:noFill/>
          <a:ln w="9525">
            <a:noFill/>
            <a:miter lim="800000"/>
            <a:headEnd/>
            <a:tailEnd/>
          </a:ln>
        </p:spPr>
      </p:pic>
      <p:pic>
        <p:nvPicPr>
          <p:cNvPr id="10298" name="Picture 80"/>
          <p:cNvPicPr>
            <a:picLocks noChangeAspect="1" noChangeArrowheads="1"/>
          </p:cNvPicPr>
          <p:nvPr/>
        </p:nvPicPr>
        <p:blipFill>
          <a:blip r:embed="rId2"/>
          <a:srcRect/>
          <a:stretch>
            <a:fillRect/>
          </a:stretch>
        </p:blipFill>
        <p:spPr bwMode="auto">
          <a:xfrm>
            <a:off x="3492500" y="836613"/>
            <a:ext cx="314325" cy="495300"/>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theme/theme1.xml><?xml version="1.0" encoding="utf-8"?>
<a:theme xmlns:a="http://schemas.openxmlformats.org/drawingml/2006/main" name="Тема Office">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TotalTime>
  <Words>1684</Words>
  <Application>Microsoft Office PowerPoint</Application>
  <PresentationFormat>Экран (4:3)</PresentationFormat>
  <Paragraphs>171</Paragraphs>
  <Slides>40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Тема Office</vt:lpstr>
      <vt:lpstr>Из летописной повести о Куликовской битве</vt:lpstr>
      <vt:lpstr>Повесть о Куликовской битве</vt:lpstr>
      <vt:lpstr>Слайд 3</vt:lpstr>
      <vt:lpstr>Князь Дмитрий Донской</vt:lpstr>
      <vt:lpstr>Слайд 5</vt:lpstr>
      <vt:lpstr> Новоскольцев А. Н. «Преподобный Сергий благословляет Дмитрия на борьбу с Мамаем» </vt:lpstr>
      <vt:lpstr>Слайд 7</vt:lpstr>
      <vt:lpstr>Слайд 8</vt:lpstr>
      <vt:lpstr>Слайд 9</vt:lpstr>
      <vt:lpstr>Слайд 10</vt:lpstr>
      <vt:lpstr>Начало битвы. Поединок  Александра Пересвета и Челубея</vt:lpstr>
      <vt:lpstr>Слайд 12</vt:lpstr>
      <vt:lpstr>Слайд 13</vt:lpstr>
      <vt:lpstr>Слайд 14</vt:lpstr>
      <vt:lpstr>На поле боя. </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Историческая оценка значения Куликовской битвы  </vt:lpstr>
      <vt:lpstr> О ком или о чём идёт речь? </vt:lpstr>
      <vt:lpstr>Преподобный  Сергий Радонежский.</vt:lpstr>
      <vt:lpstr>О ком речь?</vt:lpstr>
      <vt:lpstr>Слайд 33</vt:lpstr>
      <vt:lpstr>О ком речь?</vt:lpstr>
      <vt:lpstr>Александр Пересвет</vt:lpstr>
      <vt:lpstr>О чем речь?</vt:lpstr>
      <vt:lpstr>Меч</vt:lpstr>
      <vt:lpstr>О ком речь?</vt:lpstr>
      <vt:lpstr>Слайд 39</vt:lpstr>
      <vt:lpstr>Слайд 40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Повесть о Куликовской битве</dc:title>
  <dc:creator>user</dc:creator>
  <cp:lastModifiedBy>user</cp:lastModifiedBy>
  <cp:revision>42</cp:revision>
  <dcterms:created xsi:type="dcterms:W3CDTF">2012-10-02T14:38:34Z</dcterms:created>
  <dcterms:modified xsi:type="dcterms:W3CDTF">2012-10-19T16:20:44Z</dcterms:modified>
</cp:coreProperties>
</file>