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8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AC11-BC6A-4CAC-9B88-4ACB65A65292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FCAD-805D-4ABC-AAB3-D2D2CA12F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E45E-3AFD-42A8-B162-668F1F87932C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D218-6B2F-4439-A010-421658FD6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E68C-2005-447C-8E2D-EE6FFD6D3F50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70A2-6000-4070-A341-D541263FB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4636-7D89-4040-8D9E-D36649C17652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2BC7-F932-41CA-B51B-D3EF042E0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ED4588-67F6-4BEA-9AD4-FFA1C9FA030A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DEBF52-917B-4AB5-A9FB-EFCE167F3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625A-1CB4-4DDA-ACCB-7D3E341D1A50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1037-6BC4-4A14-872B-786B7262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DC63-2897-4F1B-BF23-5E592A0AEEBB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3029-DCE2-41D9-A225-EBFC59416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8A0C-3C16-4077-BC4F-94E749881B44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DF6E-C931-4E25-9912-56F0ED77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163983-5D37-4D75-87B5-5D089D9368D8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9D60AA-45F0-47A0-A1A4-A91F140B2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DE32-474A-4926-B010-0061D04B3266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A4CE-0D15-441C-B6D9-D7EBC4B49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85BA73-B7E1-4D64-92D9-797AE07FA59E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D525B0-892B-48B8-83A3-4F617D6B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01BB-53CF-4CB6-A9CB-541D0D34892B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C8AE-7B1D-42F3-934F-FDE2CAB99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6AE33B-4256-42F4-81A8-B17EB8C3D40A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99941E-5B1C-4FD7-B93A-CB669A84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BBC8-5F42-4E20-8966-A673BF5C9CE5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DA7F-35AF-4F1C-8D3D-AE97FE7A1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232C-C252-4ABC-BD5C-4CAFF5636494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2875-882D-43F2-BC32-3AD1F1D47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522083-9D07-4EBC-AF32-6977CB7C25F6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610A1D-096E-435A-A0FB-7F12754F5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8CAB-8BBE-496D-A0FB-856C17630470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8109-D6CB-40DC-BEB9-339C3A8E5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F3D356-CB08-483E-AA22-871B38D8C6C4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57BC1C-AC38-4491-8055-507CB0F66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C15F-BD4B-4059-9851-A6CFCD8147A4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E79A-5BEF-4CB1-A193-C036CC21E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0B9-01A9-4CAB-916F-87839923C12B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5447-2C3A-40D3-96FD-F6B0E8E39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5B4F-1ECF-4E1A-A7B7-466AC9AA0D9D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3B6E-FA5D-49DC-B77A-CB3049CED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80897-AA27-41C0-BDCC-FF921ECC9CA4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00D5C-BC48-46B3-B43D-0B6EA90E5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10CF-71C3-49A7-9D0B-241C71590663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E4F5-4DB8-4BF8-9ABF-1E0548A23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1851-5453-48AE-AE35-E1567593D0AA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5CD6-5E2A-4774-B353-A3DFD9048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BB30C-83CA-4784-9CFF-5EBD9D163ADD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3667C-3117-48BF-899D-FC957347A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C40A-6B25-4A39-8C0D-E71AE6E147EE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3D5D-8D90-42B6-B027-53C5D38A6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0CA3-F54B-4494-9AB6-8D8526BC2EC2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E6D2-553B-4564-9D2E-549933F1D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8B60-8AFD-4033-A85E-1A6133900A25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1339-3037-4A62-AED0-BCC42AD90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B7EC-1E61-482E-B673-3BCC83AB1AB0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4EFA-AC1B-4215-B01D-4467319E5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C22-F72A-4CA6-AE6B-FF3890A709AF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B391-DC37-4215-A87A-83917534E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B8E1-B408-4774-BE45-ACD8B3698356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B2D8-69EA-4C26-BF7E-46B79DF05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8ABC-1075-4930-900E-5E0B07969C8F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A232-0C4A-4213-B054-24B014A22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0C94-8E76-433A-AE8B-6AC63AB5ACAB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9EAF-A85A-49CD-B387-10AB870A9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2C104B-2645-4F45-BF20-B0993F0D5E52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D32F0-3A5B-4831-898A-92A0C57C2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873ABC-53A2-487F-B480-215ABEF96DB9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34304D5-AFA5-4BE3-B24E-808B27218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49" r:id="rId4"/>
    <p:sldLayoutId id="2147484050" r:id="rId5"/>
    <p:sldLayoutId id="2147484064" r:id="rId6"/>
    <p:sldLayoutId id="2147484051" r:id="rId7"/>
    <p:sldLayoutId id="2147484065" r:id="rId8"/>
    <p:sldLayoutId id="2147484066" r:id="rId9"/>
    <p:sldLayoutId id="2147484052" r:id="rId10"/>
    <p:sldLayoutId id="2147484053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EF0AD1-FE11-410C-A665-050BB6FC3502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99E2CF-0B33-4B68-8793-638268A2D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4" r:id="rId2"/>
    <p:sldLayoutId id="2147484068" r:id="rId3"/>
    <p:sldLayoutId id="2147484055" r:id="rId4"/>
    <p:sldLayoutId id="2147484056" r:id="rId5"/>
    <p:sldLayoutId id="2147484057" r:id="rId6"/>
    <p:sldLayoutId id="2147484069" r:id="rId7"/>
    <p:sldLayoutId id="2147484058" r:id="rId8"/>
    <p:sldLayoutId id="2147484070" r:id="rId9"/>
    <p:sldLayoutId id="2147484059" r:id="rId10"/>
    <p:sldLayoutId id="2147484060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2643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«Домострой»: взаимоотношения между родителями и детьми.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071938"/>
            <a:ext cx="7772400" cy="1714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2"/>
                </a:solidFill>
              </a:rPr>
              <a:t>Цель урока:</a:t>
            </a:r>
            <a:r>
              <a:rPr lang="ru-RU" dirty="0">
                <a:solidFill>
                  <a:schemeClr val="tx2"/>
                </a:solidFill>
              </a:rPr>
              <a:t>  </a:t>
            </a:r>
            <a:endParaRPr lang="ru-RU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актуализация  </a:t>
            </a:r>
            <a:r>
              <a:rPr lang="ru-RU" dirty="0">
                <a:solidFill>
                  <a:schemeClr val="tx2"/>
                </a:solidFill>
              </a:rPr>
              <a:t>нравственных ценностей  православной семьи и значения семейного </a:t>
            </a:r>
            <a:r>
              <a:rPr lang="ru-RU" dirty="0" smtClean="0">
                <a:solidFill>
                  <a:schemeClr val="tx2"/>
                </a:solidFill>
              </a:rPr>
              <a:t>воспитания.</a:t>
            </a:r>
            <a:endParaRPr lang="ru-RU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3"/>
          <p:cNvSpPr>
            <a:spLocks noGrp="1"/>
          </p:cNvSpPr>
          <p:nvPr>
            <p:ph sz="quarter" idx="2"/>
          </p:nvPr>
        </p:nvSpPr>
        <p:spPr>
          <a:xfrm>
            <a:off x="214313" y="214313"/>
            <a:ext cx="8429625" cy="5957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smtClean="0"/>
              <a:t>	Использованная литература: </a:t>
            </a:r>
            <a:endParaRPr lang="ru-RU" sz="1800" smtClean="0"/>
          </a:p>
          <a:p>
            <a:r>
              <a:rPr lang="ru-RU" sz="1800" smtClean="0"/>
              <a:t>Литература и культура Древней руси. 10-11 классы: Учебное пособие/ Под ред. Г.А. Обернихиной. – М.: ООО «ТИД «Русское слово – РС», 2006.</a:t>
            </a:r>
          </a:p>
          <a:p>
            <a:r>
              <a:rPr lang="ru-RU" sz="1800" smtClean="0"/>
              <a:t>Костомаров Н.И. Русская история в жизнеописаниях ее главнейших деятелей. – М.: Изд-во Эксмо, 2004.</a:t>
            </a:r>
          </a:p>
          <a:p>
            <a:r>
              <a:rPr lang="ru-RU" sz="1800" smtClean="0"/>
              <a:t>Русская культура: Популярная иллюстрированная энциклопедия / С.В. Стахорский. – М.: Дрофа-Плюс, 2006</a:t>
            </a:r>
          </a:p>
          <a:p>
            <a:r>
              <a:rPr lang="ru-RU" sz="1800" smtClean="0"/>
              <a:t>Ланник Л.В. Царь Иван Грозный. – М.: ООО ТД «Издательство Мир книги», 2007</a:t>
            </a:r>
          </a:p>
          <a:p>
            <a:r>
              <a:rPr lang="ru-RU" sz="1800" smtClean="0"/>
              <a:t>Священник Алексей Морозов, педагог Т.А.Берсенева. Уроки добротолюбия. Учебное пособие для среднего школьного возраста. САТИСЪ ДЕРЖАВА, Санкт-Петербург, 2005</a:t>
            </a:r>
          </a:p>
          <a:p>
            <a:r>
              <a:rPr lang="ru-RU" sz="1800" smtClean="0"/>
              <a:t>Всемирная история. Энциклопедия. В 14 т. Т.3. Гв-Ж. – М.: ОЛМА Медиа Групп, 2007</a:t>
            </a:r>
          </a:p>
          <a:p>
            <a:r>
              <a:rPr lang="ru-RU" sz="1800" smtClean="0"/>
              <a:t>Всемирная история. Энциклопедия. В 14 т. Т.10, Ро-Си. – М.: ОЛМА Медиа Групп, 2007</a:t>
            </a:r>
          </a:p>
          <a:p>
            <a:r>
              <a:rPr lang="ru-RU" sz="1800" smtClean="0"/>
              <a:t>Давыдова Н.В. мастера: Книга для чтения по истории православной культуры. – М.: Издательский дом «покров», 2004</a:t>
            </a:r>
          </a:p>
          <a:p>
            <a:endParaRPr lang="ru-RU" sz="18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5"/>
          <p:cNvSpPr>
            <a:spLocks noGrp="1"/>
          </p:cNvSpPr>
          <p:nvPr>
            <p:ph sz="quarter" idx="1"/>
          </p:nvPr>
        </p:nvSpPr>
        <p:spPr>
          <a:xfrm>
            <a:off x="285750" y="1643063"/>
            <a:ext cx="4286250" cy="5214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В век безбожный, 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                      в век шальной,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Где семья не в моде,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Где мечтают муж с женой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О своей свободе,</a:t>
            </a:r>
          </a:p>
          <a:p>
            <a:pPr>
              <a:buFont typeface="Wingdings" pitchFamily="2" charset="2"/>
              <a:buNone/>
            </a:pPr>
            <a:endParaRPr lang="ru-RU" sz="1600" i="1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Где и в ЗАГС идти-то лень,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А не то, что в храмы,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Где в роддоме малышей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Оставляют мамы,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Где родители с утра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Заняты делами,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И растет их детвора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В поле сорняками,</a:t>
            </a:r>
          </a:p>
          <a:p>
            <a:pPr>
              <a:buFont typeface="Wingdings" pitchFamily="2" charset="2"/>
              <a:buNone/>
            </a:pPr>
            <a:endParaRPr lang="ru-RU" sz="1600" i="1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ru-RU" sz="2300" i="1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ru-RU" sz="2300" i="1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ru-RU" i="1" smtClean="0">
              <a:latin typeface="Candara" pitchFamily="34" charset="0"/>
            </a:endParaRPr>
          </a:p>
        </p:txBody>
      </p:sp>
      <p:sp>
        <p:nvSpPr>
          <p:cNvPr id="15363" name="Содержимое 6"/>
          <p:cNvSpPr>
            <a:spLocks noGrp="1"/>
          </p:cNvSpPr>
          <p:nvPr>
            <p:ph sz="quarter" idx="2"/>
          </p:nvPr>
        </p:nvSpPr>
        <p:spPr>
          <a:xfrm>
            <a:off x="2714625" y="500063"/>
            <a:ext cx="3286125" cy="6357937"/>
          </a:xfrm>
        </p:spPr>
        <p:txBody>
          <a:bodyPr anchor="b" anchorCtr="1"/>
          <a:lstStyle/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Забывает  человек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О своей природе…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Бога нет в безбожный век –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И семья не в моде.</a:t>
            </a:r>
          </a:p>
          <a:p>
            <a:pPr>
              <a:buFont typeface="Wingdings" pitchFamily="2" charset="2"/>
              <a:buNone/>
            </a:pPr>
            <a:endParaRPr lang="ru-RU" sz="1600" i="1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Не по дням, а по часам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Рушатся основы…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Нужно нам к своим корням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Обратиться снова!</a:t>
            </a:r>
          </a:p>
          <a:p>
            <a:pPr>
              <a:buFont typeface="Wingdings" pitchFamily="2" charset="2"/>
              <a:buNone/>
            </a:pPr>
            <a:endParaRPr lang="ru-RU" sz="1600" i="1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Старый добрый «Домострой»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Ждет нас терпеливо…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Он расскажет нам с тобой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О семье счастливой,</a:t>
            </a:r>
          </a:p>
          <a:p>
            <a:pPr>
              <a:buFont typeface="Wingdings" pitchFamily="2" charset="2"/>
              <a:buNone/>
            </a:pPr>
            <a:endParaRPr lang="ru-RU" sz="1600" i="1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 Он научит мудро жить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Праведно и строго,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И семью свою любить,</a:t>
            </a:r>
          </a:p>
          <a:p>
            <a:pPr>
              <a:buFont typeface="Wingdings" pitchFamily="2" charset="2"/>
              <a:buNone/>
            </a:pPr>
            <a:r>
              <a:rPr lang="ru-RU" sz="1600" i="1" smtClean="0">
                <a:latin typeface="Candara" pitchFamily="34" charset="0"/>
              </a:rPr>
              <a:t>И людей, и Бога.</a:t>
            </a:r>
          </a:p>
          <a:p>
            <a:pPr>
              <a:buFont typeface="Wingdings" pitchFamily="2" charset="2"/>
              <a:buNone/>
            </a:pPr>
            <a:endParaRPr lang="ru-RU" sz="1800" i="1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 l="9938" t="5208" r="3925"/>
          <a:stretch>
            <a:fillRect/>
          </a:stretch>
        </p:blipFill>
        <p:spPr bwMode="auto">
          <a:xfrm>
            <a:off x="5786438" y="285750"/>
            <a:ext cx="2938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Содержимое 2"/>
          <p:cNvSpPr txBox="1">
            <a:spLocks/>
          </p:cNvSpPr>
          <p:nvPr/>
        </p:nvSpPr>
        <p:spPr bwMode="auto">
          <a:xfrm>
            <a:off x="6286500" y="4214813"/>
            <a:ext cx="2214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«Домострой».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Страница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рукописи.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Конец </a:t>
            </a:r>
            <a:r>
              <a:rPr lang="en-US" sz="1600" b="1" i="1">
                <a:latin typeface="Century Schoolbook" pitchFamily="18" charset="0"/>
              </a:rPr>
              <a:t>XVI </a:t>
            </a:r>
            <a:r>
              <a:rPr lang="ru-RU" sz="1600" b="1" i="1">
                <a:latin typeface="Century Schoolbook" pitchFamily="18" charset="0"/>
              </a:rPr>
              <a:t>в.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428625" y="428625"/>
            <a:ext cx="2500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Schoolbook" pitchFamily="18" charset="0"/>
              </a:rPr>
              <a:t>ДОМОСТРОЙ</a:t>
            </a:r>
          </a:p>
          <a:p>
            <a:r>
              <a:rPr lang="ru-RU" b="1" i="1">
                <a:latin typeface="Century Schoolbook" pitchFamily="18" charset="0"/>
              </a:rPr>
              <a:t>Н. Тананко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7929563" cy="45259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i="1" smtClean="0"/>
              <a:t>	</a:t>
            </a:r>
            <a:r>
              <a:rPr lang="ru-RU" sz="2400" i="1" smtClean="0"/>
              <a:t>«В годы разгула страстей, зла и пороков, когда Страх грядущего Суда Божия не мог уже остановить людей, лишь строгость домашнего воспитания да страх отцовского наказания могли еще кое-кого удержать от зла».</a:t>
            </a:r>
            <a:endParaRPr lang="ru-RU" sz="240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b="1" i="1" smtClean="0"/>
              <a:t>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				</a:t>
            </a:r>
            <a:r>
              <a:rPr lang="ru-RU" sz="2000" b="1" i="1" smtClean="0"/>
              <a:t>Н.В. Давыдова «Мастера»</a:t>
            </a:r>
            <a:endParaRPr lang="ru-RU" sz="20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715000" y="1600200"/>
            <a:ext cx="3214688" cy="1042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i="1" smtClean="0"/>
              <a:t>«Домострой».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/>
              <a:t>Страница книги с заставкой.</a:t>
            </a:r>
          </a:p>
          <a:p>
            <a:pPr eaLnBrk="1" hangingPunct="1">
              <a:buFont typeface="Arial" charset="0"/>
              <a:buNone/>
            </a:pPr>
            <a:r>
              <a:rPr lang="en-US" sz="1800" b="1" i="1" smtClean="0"/>
              <a:t>XVI </a:t>
            </a:r>
            <a:r>
              <a:rPr lang="ru-RU" sz="1800" b="1" i="1" smtClean="0"/>
              <a:t>в.</a:t>
            </a:r>
          </a:p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5034" r="1823"/>
          <a:stretch>
            <a:fillRect/>
          </a:stretch>
        </p:blipFill>
        <p:spPr bwMode="auto">
          <a:xfrm>
            <a:off x="285750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215063" y="1571625"/>
            <a:ext cx="2714625" cy="828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000" b="1" i="1" smtClean="0"/>
              <a:t>Сильвестр пред царем Иваном </a:t>
            </a:r>
            <a:r>
              <a:rPr lang="en-US" sz="2000" b="1" i="1" smtClean="0"/>
              <a:t>IV</a:t>
            </a:r>
            <a:r>
              <a:rPr lang="ru-RU" sz="2000" b="1" i="1" smtClean="0"/>
              <a:t>.</a:t>
            </a:r>
          </a:p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4397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Таблица 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785813"/>
          <a:ext cx="8358244" cy="1714510"/>
        </p:xfrm>
        <a:graphic>
          <a:graphicData uri="http://schemas.openxmlformats.org/drawingml/2006/table">
            <a:tbl>
              <a:tblPr/>
              <a:tblGrid>
                <a:gridCol w="2089561"/>
                <a:gridCol w="2089561"/>
                <a:gridCol w="2089561"/>
                <a:gridCol w="2089561"/>
              </a:tblGrid>
              <a:tr h="440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Духовное строение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гл. 1 - 15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Мирское строение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гл. 16 - 29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Домовое 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гл. 30 - 67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86" name="Rectangle 1"/>
          <p:cNvSpPr>
            <a:spLocks noChangeArrowheads="1"/>
          </p:cNvSpPr>
          <p:nvPr/>
        </p:nvSpPr>
        <p:spPr bwMode="auto">
          <a:xfrm>
            <a:off x="357188" y="2714625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 «О»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обводите номера самых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интересных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на ваш взгляд глав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 «+»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отмечайте главы, которые считаете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актуальными</a:t>
            </a:r>
            <a:endParaRPr lang="ru-RU" b="1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«-»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отмечайте главы, которые вам кажутся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устаревшими и неактуальными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  наше время.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87" name="Rectangle 2"/>
          <p:cNvSpPr>
            <a:spLocks noChangeArrowheads="1"/>
          </p:cNvSpPr>
          <p:nvPr/>
        </p:nvSpPr>
        <p:spPr bwMode="auto">
          <a:xfrm>
            <a:off x="428625" y="3929063"/>
            <a:ext cx="8358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Ответьте на вопросы: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 каком разделе оказались наиболее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интересные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для вас главы?</a:t>
            </a:r>
            <a:endParaRPr lang="ru-RU"/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Calibri" pitchFamily="34" charset="0"/>
              </a:rPr>
              <a:t>В каком разделе  </a:t>
            </a:r>
            <a:r>
              <a:rPr lang="ru-RU" b="1">
                <a:latin typeface="Calibri" pitchFamily="34" charset="0"/>
                <a:ea typeface="Calibri" pitchFamily="34" charset="0"/>
                <a:cs typeface="Calibri" pitchFamily="34" charset="0"/>
              </a:rPr>
              <a:t>больше всего актуальных </a:t>
            </a:r>
            <a:r>
              <a:rPr lang="ru-RU">
                <a:latin typeface="Calibri" pitchFamily="34" charset="0"/>
                <a:ea typeface="Calibri" pitchFamily="34" charset="0"/>
                <a:cs typeface="Calibri" pitchFamily="34" charset="0"/>
              </a:rPr>
              <a:t>рекомендаций и правил?</a:t>
            </a:r>
            <a:endParaRPr lang="ru-RU"/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Calibri" pitchFamily="34" charset="0"/>
              </a:rPr>
              <a:t>В каком разделе для вас оказалось </a:t>
            </a:r>
            <a:r>
              <a:rPr lang="ru-RU" b="1">
                <a:latin typeface="Calibri" pitchFamily="34" charset="0"/>
                <a:ea typeface="Calibri" pitchFamily="34" charset="0"/>
                <a:cs typeface="Calibri" pitchFamily="34" charset="0"/>
              </a:rPr>
              <a:t>меньше всего актуальных </a:t>
            </a:r>
            <a:r>
              <a:rPr lang="ru-RU">
                <a:latin typeface="Calibri" pitchFamily="34" charset="0"/>
                <a:ea typeface="Calibri" pitchFamily="34" charset="0"/>
                <a:cs typeface="Calibri" pitchFamily="34" charset="0"/>
              </a:rPr>
              <a:t>рекомендаций и правил?</a:t>
            </a:r>
            <a:endParaRPr lang="ru-RU"/>
          </a:p>
          <a:p>
            <a:pPr algn="just" eaLnBrk="0" hangingPunct="0"/>
            <a:r>
              <a:rPr lang="ru-RU" b="1">
                <a:latin typeface="Calibri" pitchFamily="34" charset="0"/>
                <a:ea typeface="Calibri" pitchFamily="34" charset="0"/>
                <a:cs typeface="Calibri" pitchFamily="34" charset="0"/>
              </a:rPr>
              <a:t>Сделайте вывод:</a:t>
            </a:r>
            <a:r>
              <a:rPr lang="ru-RU">
                <a:latin typeface="Calibri" pitchFamily="34" charset="0"/>
                <a:ea typeface="Calibri" pitchFamily="34" charset="0"/>
                <a:cs typeface="Calibri" pitchFamily="34" charset="0"/>
              </a:rPr>
              <a:t>  что вас больше интересует – духовная сторона жизни, семейные взаимоотношения, или вы подходите к жизни с материально-практической точки зрения?</a:t>
            </a: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25487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Таблица 2. 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</a:t>
            </a:r>
            <a:r>
              <a:rPr lang="ru-RU" sz="2400" i="1" dirty="0" smtClean="0"/>
              <a:t>Гл. 1  </a:t>
            </a:r>
            <a:r>
              <a:rPr lang="ru-RU" sz="2000" i="1" dirty="0" smtClean="0"/>
              <a:t>ПОУЧЕНИЕ ОТЦА СЫНУ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071563"/>
          <a:ext cx="8715436" cy="3643321"/>
        </p:xfrm>
        <a:graphic>
          <a:graphicData uri="http://schemas.openxmlformats.org/drawingml/2006/table">
            <a:tbl>
              <a:tblPr/>
              <a:tblGrid>
                <a:gridCol w="4082876"/>
                <a:gridCol w="4632560"/>
              </a:tblGrid>
              <a:tr h="344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Мое поучение будущим детям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Поучение отца сыну в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«Домострое»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7" name="Rectangle 1"/>
          <p:cNvSpPr>
            <a:spLocks noChangeArrowheads="1"/>
          </p:cNvSpPr>
          <p:nvPr/>
        </p:nvSpPr>
        <p:spPr bwMode="auto">
          <a:xfrm>
            <a:off x="428625" y="4857750"/>
            <a:ext cx="7929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 первом столбике запишите два самых важных, на ваш взгляд, поучения вашим детям.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Запишите во втором столбике, какие два важных поучения дает автор «Домостроя» своему сыну?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Сравните свои поучения с поучениями «Домостроя».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Какой вывод вы можете сделать на основании сравнения?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357688" y="14287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…следовать христианским заветам, жить с чистой совестью и по правде, в вере соблюдая волю Божью и заповеди его, а себя утверждая в страхе Божьем и в праведном житии.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357688" y="33575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жену наставляя и домочадцев своих - не понужденьем, не битьем, нетяжким рабством, а словно детей…</a:t>
            </a:r>
            <a:endParaRPr lang="ru-RU" sz="1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785812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Таблица 3.                                     </a:t>
            </a:r>
            <a:r>
              <a:rPr lang="ru-RU" sz="2400" i="1" dirty="0" smtClean="0"/>
              <a:t>Гл. 19 </a:t>
            </a:r>
            <a:r>
              <a:rPr lang="ru-RU" sz="2000" i="1" dirty="0" smtClean="0"/>
              <a:t>КАК ВОСПИТЫВАТЬ СВОИХ ДЕТЕЙ  </a:t>
            </a:r>
            <a:br>
              <a:rPr lang="ru-RU" sz="2000" i="1" dirty="0" smtClean="0"/>
            </a:br>
            <a:r>
              <a:rPr lang="ru-RU" sz="2000" i="1" dirty="0" smtClean="0"/>
              <a:t>                                                                  В ПОУЧЕНИЯХ РАЗНЫХ И В СТРАХЕ БОЖЬЕМ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928688"/>
          <a:ext cx="8715436" cy="3929090"/>
        </p:xfrm>
        <a:graphic>
          <a:graphicData uri="http://schemas.openxmlformats.org/drawingml/2006/table">
            <a:tbl>
              <a:tblPr/>
              <a:tblGrid>
                <a:gridCol w="2178429"/>
                <a:gridCol w="2036414"/>
                <a:gridCol w="2214578"/>
                <a:gridCol w="2286015"/>
              </a:tblGrid>
              <a:tr h="24333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Современность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«Домострой»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Чему бы я хотел научить своих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Обязанности родителей по отношению к детям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Чему должны учить родители своих 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Обязанности родителей по отношению к детям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27" name="Rectangle 1"/>
          <p:cNvSpPr>
            <a:spLocks noChangeArrowheads="1"/>
          </p:cNvSpPr>
          <p:nvPr/>
        </p:nvSpPr>
        <p:spPr bwMode="auto">
          <a:xfrm>
            <a:off x="428625" y="4857750"/>
            <a:ext cx="8286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1-я колонка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: чему бы ты хотел научить своих детей?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ru-RU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2-я колонка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: какие обязанности, на твой взгляд, являются главными для современных родителей?</a:t>
            </a:r>
          </a:p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гл. 19 «Домостроя» и заполните 3-ю и 4-ю колонки.</a:t>
            </a:r>
          </a:p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Сравните записи в колонках 1 – 3, 2 – 4.</a:t>
            </a:r>
          </a:p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Сделайте вывод.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1714500"/>
            <a:ext cx="1785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Учить страху Божию и вежливости и всякому порядку.</a:t>
            </a:r>
            <a:endParaRPr lang="ru-RU" b="1"/>
          </a:p>
          <a:p>
            <a:r>
              <a:rPr lang="ru-RU" b="1" i="1"/>
              <a:t>Учить их рукоделию.</a:t>
            </a:r>
            <a:endParaRPr lang="ru-RU" sz="1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0" y="1714500"/>
            <a:ext cx="2000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Обеспечить их и воспитать в добром навыке.</a:t>
            </a:r>
            <a:endParaRPr lang="ru-RU" sz="1600" b="1"/>
          </a:p>
          <a:p>
            <a:r>
              <a:rPr lang="ru-RU" sz="1600" b="1" i="1"/>
              <a:t>Любить и хранить их, наказывая и поучая.</a:t>
            </a:r>
            <a:endParaRPr lang="ru-RU" sz="1600" b="1"/>
          </a:p>
          <a:p>
            <a:r>
              <a:rPr lang="ru-RU" sz="1600" b="1" i="1"/>
              <a:t>Хранить, и блюсти чистоту телесную.</a:t>
            </a:r>
            <a:endParaRPr lang="ru-RU" sz="1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9938" t="5208" r="3925"/>
          <a:stretch>
            <a:fillRect/>
          </a:stretch>
        </p:blipFill>
        <p:spPr bwMode="auto">
          <a:xfrm>
            <a:off x="5500688" y="642938"/>
            <a:ext cx="2938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Содержимое 2"/>
          <p:cNvSpPr txBox="1">
            <a:spLocks/>
          </p:cNvSpPr>
          <p:nvPr/>
        </p:nvSpPr>
        <p:spPr bwMode="auto">
          <a:xfrm>
            <a:off x="5643563" y="4286250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«Домострой».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Страница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рукописи.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>
                <a:latin typeface="Century Schoolbook" pitchFamily="18" charset="0"/>
              </a:rPr>
              <a:t>Конец </a:t>
            </a:r>
            <a:r>
              <a:rPr lang="en-US" sz="1600" b="1" i="1">
                <a:latin typeface="Century Schoolbook" pitchFamily="18" charset="0"/>
              </a:rPr>
              <a:t>XVI </a:t>
            </a:r>
            <a:r>
              <a:rPr lang="ru-RU" sz="1600" b="1" i="1">
                <a:latin typeface="Century Schoolbook" pitchFamily="18" charset="0"/>
              </a:rPr>
              <a:t>в.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28625" y="500063"/>
            <a:ext cx="71437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Если снова проблем нам не счесть,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Мы к истокам должны возвратиться,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Ведь у нас, к счастью, все еще есть</a:t>
            </a:r>
            <a:b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Домостроя живые страницы.</a:t>
            </a:r>
          </a:p>
          <a:p>
            <a:pPr eaLnBrk="0" hangingPunct="0"/>
            <a:endParaRPr lang="ru-RU" sz="1100" b="1" i="1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В нем традиции русской семьи,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Православные наши устои,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Возродить нужно корни свои,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Позабытые  за суетою.</a:t>
            </a:r>
          </a:p>
          <a:p>
            <a:pPr eaLnBrk="0" hangingPunct="0"/>
            <a:endParaRPr lang="ru-RU" sz="1100" b="1" i="1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Жить без Бога на свете нельзя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Ни в каком, даже сказочном, веке!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И без Бога семья – не семья,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Образ Божий в любом человеке!</a:t>
            </a:r>
          </a:p>
          <a:p>
            <a:pPr eaLnBrk="0" hangingPunct="0"/>
            <a:endParaRPr lang="ru-RU" sz="1100" b="1" i="1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Так давай же прочтем Домострой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Как читала вся Русь его прежде,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И семью будем строить с тобой</a:t>
            </a:r>
          </a:p>
          <a:p>
            <a:pPr eaLnBrk="0" hangingPunct="0"/>
            <a:r>
              <a:rPr lang="ru-RU" sz="2000" b="1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Мы на Вере, Любви и Надежде!</a:t>
            </a:r>
          </a:p>
          <a:p>
            <a:pPr eaLnBrk="0" hangingPunct="0"/>
            <a:r>
              <a:rPr lang="ru-RU" sz="1600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		(Н.Тананко)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551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Schoolbook</vt:lpstr>
      <vt:lpstr>Wingdings</vt:lpstr>
      <vt:lpstr>Wingdings 2</vt:lpstr>
      <vt:lpstr>Verdana</vt:lpstr>
      <vt:lpstr>Candara</vt:lpstr>
      <vt:lpstr>Times New Roman</vt:lpstr>
      <vt:lpstr>Book Antiqua</vt:lpstr>
      <vt:lpstr>Тема Office</vt:lpstr>
      <vt:lpstr>Эркер</vt:lpstr>
      <vt:lpstr>Аспект</vt:lpstr>
      <vt:lpstr>«Домострой»: взаимоотношения между родителями и детьми.</vt:lpstr>
      <vt:lpstr>Слайд 2</vt:lpstr>
      <vt:lpstr>Слайд 3</vt:lpstr>
      <vt:lpstr>Слайд 4</vt:lpstr>
      <vt:lpstr>Слайд 5</vt:lpstr>
      <vt:lpstr>Таблица 1</vt:lpstr>
      <vt:lpstr>Таблица 2.                                                          Гл. 1  ПОУЧЕНИЕ ОТЦА СЫНУ  </vt:lpstr>
      <vt:lpstr>Таблица 3.                                     Гл. 19 КАК ВОСПИТЫВАТЬ СВОИХ ДЕТЕЙ                                                                     В ПОУЧЕНИЯХ РАЗНЫХ И В СТРАХЕ БОЖЬЕМ  </vt:lpstr>
      <vt:lpstr>Слайд 9</vt:lpstr>
      <vt:lpstr>Слайд 10</vt:lpstr>
    </vt:vector>
  </TitlesOfParts>
  <Company>1234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«Домострой»: взаимоотношения между родителями и детьми.</dc:title>
  <dc:creator>123</dc:creator>
  <cp:lastModifiedBy>надя </cp:lastModifiedBy>
  <cp:revision>45</cp:revision>
  <dcterms:created xsi:type="dcterms:W3CDTF">2008-06-28T13:37:55Z</dcterms:created>
  <dcterms:modified xsi:type="dcterms:W3CDTF">2012-08-19T12:50:18Z</dcterms:modified>
</cp:coreProperties>
</file>