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84" r:id="rId4"/>
    <p:sldId id="285" r:id="rId5"/>
    <p:sldId id="288" r:id="rId6"/>
    <p:sldId id="286" r:id="rId7"/>
    <p:sldId id="278" r:id="rId8"/>
    <p:sldId id="279" r:id="rId9"/>
    <p:sldId id="297" r:id="rId10"/>
    <p:sldId id="298" r:id="rId11"/>
    <p:sldId id="280" r:id="rId12"/>
    <p:sldId id="281" r:id="rId13"/>
    <p:sldId id="259" r:id="rId14"/>
    <p:sldId id="291" r:id="rId15"/>
    <p:sldId id="290" r:id="rId16"/>
    <p:sldId id="294" r:id="rId17"/>
    <p:sldId id="289" r:id="rId18"/>
    <p:sldId id="292" r:id="rId19"/>
    <p:sldId id="261" r:id="rId20"/>
    <p:sldId id="295" r:id="rId21"/>
    <p:sldId id="263" r:id="rId22"/>
    <p:sldId id="265" r:id="rId23"/>
    <p:sldId id="287" r:id="rId24"/>
    <p:sldId id="266" r:id="rId25"/>
    <p:sldId id="296" r:id="rId26"/>
    <p:sldId id="267" r:id="rId27"/>
    <p:sldId id="293" r:id="rId28"/>
    <p:sldId id="272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7" d="100"/>
          <a:sy n="77" d="100"/>
        </p:scale>
        <p:origin x="-60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 (личный)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111033343598659E-2"/>
                  <c:y val="-7.90771099371078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8730297600717E-2"/>
                  <c:y val="-2.8994940310272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</c:v>
                </c:pt>
                <c:pt idx="1">
                  <c:v>55.2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балл по ЗМР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110908360096467E-2"/>
                  <c:y val="7.90771099371078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285614298912577E-2"/>
                  <c:y val="-2.6359036645702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39</c:v>
                </c:pt>
                <c:pt idx="1">
                  <c:v>57.1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балл по РТ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41</c:v>
                </c:pt>
                <c:pt idx="1">
                  <c:v>63.1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Средний балл по РФ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43</c:v>
                </c:pt>
                <c:pt idx="1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9250048"/>
        <c:axId val="149251584"/>
        <c:axId val="0"/>
      </c:bar3DChart>
      <c:catAx>
        <c:axId val="14925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9251584"/>
        <c:crosses val="autoZero"/>
        <c:auto val="1"/>
        <c:lblAlgn val="ctr"/>
        <c:lblOffset val="100"/>
        <c:noMultiLvlLbl val="0"/>
      </c:catAx>
      <c:valAx>
        <c:axId val="149251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2500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34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оценка(личная)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64197530864235E-3"/>
                  <c:y val="-1.6836199685282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3.8099999999999987</c:v>
                </c:pt>
                <c:pt idx="1">
                  <c:v>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Средняя оценка по ЗМР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234567901234598E-2"/>
                  <c:y val="1.9642232966162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3.51</c:v>
                </c:pt>
                <c:pt idx="1">
                  <c:v>3.8099999999999987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Средняя оценка по РТ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296296296296346E-3"/>
                  <c:y val="8.9793064988172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2098765432122E-2"/>
                  <c:y val="-1.4030166404401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3.3699999999999997</c:v>
                </c:pt>
                <c:pt idx="1">
                  <c:v>3.92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Средняя оценка по РФ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493827160493867E-2"/>
                  <c:y val="1.122413312352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580246913580245E-2"/>
                  <c:y val="2.80603328088040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3.4499999999999997</c:v>
                </c:pt>
                <c:pt idx="1">
                  <c:v>3.8499999999999988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9331968"/>
        <c:axId val="149333504"/>
        <c:axId val="0"/>
      </c:bar3DChart>
      <c:catAx>
        <c:axId val="14933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9333504"/>
        <c:crosses val="autoZero"/>
        <c:auto val="1"/>
        <c:lblAlgn val="ctr"/>
        <c:lblOffset val="100"/>
        <c:noMultiLvlLbl val="0"/>
      </c:catAx>
      <c:valAx>
        <c:axId val="149333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3319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06CA9-D9F3-4EED-BEBE-E0AA6B5A32DC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F0E0C-4812-4C0F-9B66-7E3703524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444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F0E0C-4812-4C0F-9B66-7E3703524789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CA9A4FB-A249-4208-BED8-DFE8836B5023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8D33918-9867-4ECE-A576-8FFA30919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A9A4FB-A249-4208-BED8-DFE8836B5023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D33918-9867-4ECE-A576-8FFA30919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A9A4FB-A249-4208-BED8-DFE8836B5023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D33918-9867-4ECE-A576-8FFA30919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A9A4FB-A249-4208-BED8-DFE8836B5023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D33918-9867-4ECE-A576-8FFA30919D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A9A4FB-A249-4208-BED8-DFE8836B5023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D33918-9867-4ECE-A576-8FFA30919D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A9A4FB-A249-4208-BED8-DFE8836B5023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D33918-9867-4ECE-A576-8FFA30919D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A9A4FB-A249-4208-BED8-DFE8836B5023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D33918-9867-4ECE-A576-8FFA30919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A9A4FB-A249-4208-BED8-DFE8836B5023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D33918-9867-4ECE-A576-8FFA30919D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A9A4FB-A249-4208-BED8-DFE8836B5023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D33918-9867-4ECE-A576-8FFA30919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CA9A4FB-A249-4208-BED8-DFE8836B5023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D33918-9867-4ECE-A576-8FFA30919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CA9A4FB-A249-4208-BED8-DFE8836B5023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8D33918-9867-4ECE-A576-8FFA30919D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CA9A4FB-A249-4208-BED8-DFE8836B5023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8D33918-9867-4ECE-A576-8FFA30919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Портфолио учителя  </a:t>
            </a:r>
            <a:r>
              <a:rPr lang="ru-RU" dirty="0" err="1" smtClean="0">
                <a:solidFill>
                  <a:schemeClr val="tx1"/>
                </a:solidFill>
              </a:rPr>
              <a:t>Донгак</a:t>
            </a:r>
            <a:r>
              <a:rPr lang="ru-RU" dirty="0" smtClean="0">
                <a:solidFill>
                  <a:schemeClr val="tx1"/>
                </a:solidFill>
              </a:rPr>
              <a:t> Р.Б.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Учитель русского языка и литературы МБОУ «</a:t>
            </a:r>
            <a:r>
              <a:rPr lang="ru-RU" dirty="0" err="1" smtClean="0">
                <a:solidFill>
                  <a:schemeClr val="tx1"/>
                </a:solidFill>
              </a:rPr>
              <a:t>Чаа-Суурская</a:t>
            </a:r>
            <a:r>
              <a:rPr lang="ru-RU" dirty="0" smtClean="0">
                <a:solidFill>
                  <a:schemeClr val="tx1"/>
                </a:solidFill>
              </a:rPr>
              <a:t> средняя общеобразовательная школа </a:t>
            </a:r>
            <a:r>
              <a:rPr lang="ru-RU" dirty="0" err="1" smtClean="0">
                <a:solidFill>
                  <a:schemeClr val="tx1"/>
                </a:solidFill>
              </a:rPr>
              <a:t>Овюрского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кожууна</a:t>
            </a:r>
            <a:r>
              <a:rPr lang="ru-RU" dirty="0" smtClean="0">
                <a:solidFill>
                  <a:schemeClr val="tx1"/>
                </a:solidFill>
              </a:rPr>
              <a:t> имени </a:t>
            </a:r>
            <a:r>
              <a:rPr lang="ru-RU" dirty="0" err="1" smtClean="0">
                <a:solidFill>
                  <a:schemeClr val="tx1"/>
                </a:solidFill>
              </a:rPr>
              <a:t>Шарый-оола</a:t>
            </a:r>
            <a:r>
              <a:rPr lang="ru-RU" dirty="0" smtClean="0">
                <a:solidFill>
                  <a:schemeClr val="tx1"/>
                </a:solidFill>
              </a:rPr>
              <a:t> В.Ч»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Участники Всероссийской олимпиады</a:t>
            </a:r>
            <a:endParaRPr lang="ru-RU" dirty="0"/>
          </a:p>
        </p:txBody>
      </p:sp>
      <p:pic>
        <p:nvPicPr>
          <p:cNvPr id="2050" name="Picture 2" descr="C:\Users\Гость\Desktop\20150208_2230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15617" y="1628799"/>
            <a:ext cx="2376261" cy="1512167"/>
          </a:xfrm>
          <a:prstGeom prst="rect">
            <a:avLst/>
          </a:prstGeom>
          <a:noFill/>
        </p:spPr>
      </p:pic>
      <p:pic>
        <p:nvPicPr>
          <p:cNvPr id="2051" name="Picture 3" descr="C:\Users\Гость\Desktop\20150208_223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595396" y="1957332"/>
            <a:ext cx="2376264" cy="1431168"/>
          </a:xfrm>
          <a:prstGeom prst="rect">
            <a:avLst/>
          </a:prstGeom>
          <a:noFill/>
        </p:spPr>
      </p:pic>
      <p:pic>
        <p:nvPicPr>
          <p:cNvPr id="2052" name="Picture 4" descr="C:\Users\Гость\Desktop\20150208_223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071392" y="1713584"/>
            <a:ext cx="2349552" cy="1459904"/>
          </a:xfrm>
          <a:prstGeom prst="rect">
            <a:avLst/>
          </a:prstGeom>
          <a:noFill/>
        </p:spPr>
      </p:pic>
      <p:pic>
        <p:nvPicPr>
          <p:cNvPr id="2053" name="Picture 5" descr="C:\Users\Гость\Desktop\20150208_2231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527884" y="4617132"/>
            <a:ext cx="2520280" cy="1296144"/>
          </a:xfrm>
          <a:prstGeom prst="rect">
            <a:avLst/>
          </a:prstGeom>
          <a:noFill/>
        </p:spPr>
      </p:pic>
      <p:pic>
        <p:nvPicPr>
          <p:cNvPr id="2054" name="Picture 6" descr="C:\Users\Гость\Desktop\20150208_2230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652120" y="4581128"/>
            <a:ext cx="2520280" cy="1368152"/>
          </a:xfrm>
          <a:prstGeom prst="rect">
            <a:avLst/>
          </a:prstGeom>
          <a:noFill/>
        </p:spPr>
      </p:pic>
      <p:pic>
        <p:nvPicPr>
          <p:cNvPr id="2055" name="Picture 7" descr="C:\Users\Гость\Desktop\20150208_2230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1344996" y="4207732"/>
            <a:ext cx="2565576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2011 год – муниципальная  развивающая олимпиада по русскому языку – 3 место, Диплом МКУУ </a:t>
            </a:r>
            <a:r>
              <a:rPr lang="ru-RU" dirty="0" err="1" smtClean="0"/>
              <a:t>Овюрского</a:t>
            </a:r>
            <a:r>
              <a:rPr lang="ru-RU" dirty="0" smtClean="0"/>
              <a:t> </a:t>
            </a:r>
            <a:r>
              <a:rPr lang="ru-RU" dirty="0" err="1" smtClean="0"/>
              <a:t>кожууна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2012 год – муниципальная интеллектуальная олимпиада школьников  ОУ </a:t>
            </a:r>
            <a:r>
              <a:rPr lang="ru-RU" dirty="0" err="1" smtClean="0"/>
              <a:t>Овюрского</a:t>
            </a:r>
            <a:r>
              <a:rPr lang="ru-RU" dirty="0" smtClean="0"/>
              <a:t> </a:t>
            </a:r>
            <a:r>
              <a:rPr lang="ru-RU" dirty="0" err="1" smtClean="0"/>
              <a:t>кожууна</a:t>
            </a:r>
            <a:r>
              <a:rPr lang="ru-RU" dirty="0" smtClean="0"/>
              <a:t> «Ломоносов - 2012» - 1 место, диплом.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  2013 год – муниципальная развивающая олимпиада – 2 место.</a:t>
            </a:r>
          </a:p>
          <a:p>
            <a:pPr>
              <a:buNone/>
            </a:pPr>
            <a:r>
              <a:rPr lang="ru-RU" dirty="0" smtClean="0"/>
              <a:t>    2014 год – муниципальный тур </a:t>
            </a:r>
            <a:r>
              <a:rPr lang="en-US" dirty="0" smtClean="0"/>
              <a:t>II</a:t>
            </a:r>
            <a:r>
              <a:rPr lang="ru-RU" dirty="0" smtClean="0"/>
              <a:t> Международного конкурса юных чтецов «Живая классика» - </a:t>
            </a:r>
            <a:r>
              <a:rPr lang="en-US" dirty="0" smtClean="0"/>
              <a:t>I</a:t>
            </a:r>
            <a:r>
              <a:rPr lang="ru-RU" dirty="0" smtClean="0"/>
              <a:t> место, Диплом.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i="1" u="sng" dirty="0" smtClean="0">
                <a:solidFill>
                  <a:schemeClr val="tx1"/>
                </a:solidFill>
              </a:rPr>
              <a:t>Результаты участия  обучающихся в конкурсах, олимпиадах, мероприятиях по предмету</a:t>
            </a:r>
            <a:endParaRPr lang="ru-RU" sz="2400" i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1963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9039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Учебный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Качество обучения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Успеваемость</a:t>
                      </a:r>
                      <a:endParaRPr lang="ru-RU" dirty="0"/>
                    </a:p>
                  </a:txBody>
                  <a:tcPr/>
                </a:tc>
              </a:tr>
              <a:tr h="451963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2009 - 2010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53%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Литература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78%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1963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2010 – 2011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55,6%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Литература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81,4%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1963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2011 – 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56%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Литература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73,2%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1963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2012 - 2013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54,8%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Литература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85,7%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u="sng" dirty="0" smtClean="0">
                <a:solidFill>
                  <a:schemeClr val="tx1"/>
                </a:solidFill>
              </a:rPr>
              <a:t>Результаты обучающихся на основе годовых оценок </a:t>
            </a:r>
            <a:endParaRPr lang="ru-RU" sz="2800" i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Курсы повышения квалификации для учителей русского языка и литературы по проблеме «Современные технологии работы с одаренными школьниками и подготовка их к олимпиаде» в ГАОУ ДПО (ПК)  с ТГИППКК, 72 часа. Удостоверение №0003, выдано 21 апреля 2012года.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u="sng" dirty="0" smtClean="0">
                <a:solidFill>
                  <a:schemeClr val="tx1"/>
                </a:solidFill>
              </a:rPr>
              <a:t>Курсы повышения квалификации</a:t>
            </a:r>
            <a:endParaRPr lang="ru-RU" sz="2800" i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Курсы повышения квалификации для учителей русского языка и литературы по проблеме «Функционирование русского языка как государственного языка Российской Федерации» 72 часа, с 12 по 16 февраля 2013, №3981.</a:t>
            </a:r>
          </a:p>
          <a:p>
            <a:r>
              <a:rPr lang="ru-RU" dirty="0" smtClean="0"/>
              <a:t>Курсы повышения квалификации для учителей русского языка и литературы по программе «Система подготовки учащихся к ЕГЭ и новые подходы к преподавании русского языка и литературы» 72 часа, с 25 по 29 ноября 2013, № 1815.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Курсы повышения квалификации для учителей русского языка и литературы по программе «Система подготовки у4чащихся 11-х классов к ЕГЭ по русскому языку» 24 часа, с 28 по 30 января 2015, № 2737.</a:t>
            </a:r>
          </a:p>
          <a:p>
            <a:r>
              <a:rPr lang="ru-RU" dirty="0" smtClean="0"/>
              <a:t>Курсы повышения квалификации для учителей русского языка и литературы по программе «</a:t>
            </a:r>
            <a:r>
              <a:rPr lang="ru-RU" dirty="0" err="1" smtClean="0"/>
              <a:t>Мультимедийные</a:t>
            </a:r>
            <a:r>
              <a:rPr lang="ru-RU" dirty="0" smtClean="0"/>
              <a:t> средства обучения: методика использования и внедрения в учебный процесс в соответствии с ведением ФГОС» 72 ч, № 0741 с 5 по 8 ноября 2014 года.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Подтверждающие документы</a:t>
            </a:r>
            <a:endParaRPr lang="ru-RU" sz="2800" dirty="0"/>
          </a:p>
        </p:txBody>
      </p:sp>
      <p:pic>
        <p:nvPicPr>
          <p:cNvPr id="1026" name="Picture 2" descr="C:\Users\Гость\Desktop\фото Донгак Р.Б\20150205_2107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484784"/>
            <a:ext cx="1368152" cy="2235894"/>
          </a:xfrm>
          <a:prstGeom prst="rect">
            <a:avLst/>
          </a:prstGeom>
          <a:noFill/>
        </p:spPr>
      </p:pic>
      <p:pic>
        <p:nvPicPr>
          <p:cNvPr id="1027" name="Picture 3" descr="C:\Users\Гость\Desktop\фото Донгак Р.Б\20150205_2107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077072"/>
            <a:ext cx="1944216" cy="2376264"/>
          </a:xfrm>
          <a:prstGeom prst="rect">
            <a:avLst/>
          </a:prstGeom>
          <a:noFill/>
        </p:spPr>
      </p:pic>
      <p:pic>
        <p:nvPicPr>
          <p:cNvPr id="1028" name="Picture 4" descr="C:\Users\Гость\Desktop\фото Донгак Р.Б\20150205_2107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484784"/>
            <a:ext cx="1944216" cy="2160240"/>
          </a:xfrm>
          <a:prstGeom prst="rect">
            <a:avLst/>
          </a:prstGeom>
          <a:noFill/>
        </p:spPr>
      </p:pic>
      <p:pic>
        <p:nvPicPr>
          <p:cNvPr id="1029" name="Picture 5" descr="C:\Users\Гость\Desktop\фото Донгак Р.Б\20150205_2108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933056"/>
            <a:ext cx="2232248" cy="2520280"/>
          </a:xfrm>
          <a:prstGeom prst="rect">
            <a:avLst/>
          </a:prstGeom>
          <a:noFill/>
        </p:spPr>
      </p:pic>
      <p:pic>
        <p:nvPicPr>
          <p:cNvPr id="1030" name="Picture 6" descr="C:\Users\Гость\Desktop\фото Донгак Р.Б\20150205_2108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933056"/>
            <a:ext cx="2088232" cy="2448272"/>
          </a:xfrm>
          <a:prstGeom prst="rect">
            <a:avLst/>
          </a:prstGeom>
          <a:noFill/>
        </p:spPr>
      </p:pic>
      <p:pic>
        <p:nvPicPr>
          <p:cNvPr id="1031" name="Picture 7" descr="C:\Users\Гость\Desktop\фото Донгак Р.Б\20150205_2116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1484784"/>
            <a:ext cx="1584176" cy="2095128"/>
          </a:xfrm>
          <a:prstGeom prst="rect">
            <a:avLst/>
          </a:prstGeom>
          <a:noFill/>
        </p:spPr>
      </p:pic>
      <p:pic>
        <p:nvPicPr>
          <p:cNvPr id="1032" name="Picture 8" descr="C:\Users\Гость\Desktop\фото Донгак Р.Б\20150205_2117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4398876" y="1729916"/>
            <a:ext cx="2160240" cy="1669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Всероссийская научно-практическая конференция «</a:t>
            </a:r>
            <a:r>
              <a:rPr lang="ru-RU" dirty="0" err="1" smtClean="0"/>
              <a:t>Этнопедагогические</a:t>
            </a:r>
            <a:r>
              <a:rPr lang="ru-RU" dirty="0" smtClean="0"/>
              <a:t> аспекты здорового образа жизни обучающихся: новые взгляды и решения» 13-14 ноября 2014 года.</a:t>
            </a:r>
          </a:p>
          <a:p>
            <a:r>
              <a:rPr lang="ru-RU" dirty="0" smtClean="0"/>
              <a:t>Республиканская НПК «Языковое образование в средней школе: проблемы и перспективы» 7 ноября 2012 года.</a:t>
            </a:r>
          </a:p>
          <a:p>
            <a:r>
              <a:rPr lang="ru-RU" dirty="0" smtClean="0"/>
              <a:t>Республиканская НПК « Информационные технологии в образовании – 2014»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Участие НПК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Делегат первого съезда учителей русского языка и литературы Республики Тыва в городе Кызыле 27-28 ноября 2014 года.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Участие съезда</a:t>
            </a:r>
            <a:endParaRPr lang="ru-RU" dirty="0"/>
          </a:p>
        </p:txBody>
      </p:sp>
      <p:pic>
        <p:nvPicPr>
          <p:cNvPr id="5" name="Picture 2" descr="C:\Users\Гость\Desktop\фото Донгак Р.Б\20150205_211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48414" y="3656242"/>
            <a:ext cx="2952330" cy="1921783"/>
          </a:xfrm>
          <a:prstGeom prst="rect">
            <a:avLst/>
          </a:prstGeom>
          <a:noFill/>
        </p:spPr>
      </p:pic>
      <p:pic>
        <p:nvPicPr>
          <p:cNvPr id="6" name="Picture 2" descr="C:\Users\Гость\Desktop\фото Донгак Р.Б\20150205_211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16835" y="3724129"/>
            <a:ext cx="2952326" cy="1786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900" b="1" dirty="0" smtClean="0"/>
              <a:t>Благодарственное письмо учителю </a:t>
            </a:r>
            <a:r>
              <a:rPr lang="ru-RU" sz="2900" dirty="0" smtClean="0"/>
              <a:t>за организацию и проведение  пятых Всероссийских предметных олимпиад, январь 2015 года от центра поддержки талантливой молодежи. г.Бийск.</a:t>
            </a:r>
          </a:p>
          <a:p>
            <a:r>
              <a:rPr lang="ru-RU" sz="2900" dirty="0" smtClean="0"/>
              <a:t>Благодарственное письмо от начальника управления образованием </a:t>
            </a:r>
            <a:r>
              <a:rPr lang="ru-RU" sz="2900" dirty="0" err="1" smtClean="0"/>
              <a:t>Овюрского</a:t>
            </a:r>
            <a:r>
              <a:rPr lang="ru-RU" sz="2900" dirty="0" smtClean="0"/>
              <a:t> </a:t>
            </a:r>
            <a:r>
              <a:rPr lang="ru-RU" sz="2900" dirty="0" err="1" smtClean="0"/>
              <a:t>кожууна</a:t>
            </a:r>
            <a:r>
              <a:rPr lang="ru-RU" sz="2900" dirty="0" smtClean="0"/>
              <a:t> РТ от 14 февраля 2014 года в честь открытия Года русского языка в Туве.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u="sng" dirty="0" smtClean="0">
                <a:solidFill>
                  <a:schemeClr val="tx1"/>
                </a:solidFill>
              </a:rPr>
              <a:t>Поощрения</a:t>
            </a:r>
            <a:endParaRPr lang="ru-RU" sz="2800" i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u="sng" dirty="0" smtClean="0">
                <a:solidFill>
                  <a:schemeClr val="tx1"/>
                </a:solidFill>
              </a:rPr>
              <a:t>Общие сведения</a:t>
            </a:r>
            <a:endParaRPr lang="ru-RU" sz="2800" i="1" u="sng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142985"/>
            <a:ext cx="5222384" cy="5029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Донгак</a:t>
            </a: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Роза </a:t>
            </a:r>
            <a:r>
              <a:rPr lang="ru-RU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Бурбужуковна</a:t>
            </a: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первой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квалификационной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категории.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Образование  </a:t>
            </a:r>
            <a:r>
              <a:rPr lang="ru-RU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высшее,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Кызылский</a:t>
            </a:r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Государственный Педагогический Институт</a:t>
            </a:r>
            <a:endParaRPr lang="ru-RU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Факультет        </a:t>
            </a:r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филологический</a:t>
            </a:r>
            <a:endParaRPr lang="ru-RU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Специальность 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русский язык и литература</a:t>
            </a:r>
            <a:endParaRPr lang="ru-RU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Преподаваемый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предмет </a:t>
            </a:r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русский </a:t>
            </a:r>
            <a:r>
              <a:rPr lang="ru-RU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язык </a:t>
            </a:r>
            <a:endParaRPr lang="ru-RU" b="1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литература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Педагогический стаж               </a:t>
            </a:r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30 лет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Образовательное  учреждение </a:t>
            </a:r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– МБОУ «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Чаа-Суурская</a:t>
            </a:r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средняя общеобразовательная школа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Овюрского</a:t>
            </a:r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кожууна</a:t>
            </a:r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имени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Шарый-оола</a:t>
            </a:r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В.Ч»</a:t>
            </a:r>
            <a:endParaRPr lang="ru-RU" dirty="0"/>
          </a:p>
        </p:txBody>
      </p:sp>
      <p:pic>
        <p:nvPicPr>
          <p:cNvPr id="1026" name="Picture 2" descr="C:\Users\Гость\Desktop\фото Донгак Р.Б\20150205_2113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580111" y="2564907"/>
            <a:ext cx="4104457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Поощрения</a:t>
            </a:r>
            <a:endParaRPr lang="ru-RU" dirty="0"/>
          </a:p>
        </p:txBody>
      </p:sp>
      <p:pic>
        <p:nvPicPr>
          <p:cNvPr id="4099" name="Picture 3" descr="C:\Users\Гость\Desktop\фото Донгак Р.Б\20150205_2114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316297" y="1532575"/>
            <a:ext cx="2043443" cy="1659830"/>
          </a:xfrm>
          <a:prstGeom prst="rect">
            <a:avLst/>
          </a:prstGeom>
          <a:noFill/>
        </p:spPr>
      </p:pic>
      <p:pic>
        <p:nvPicPr>
          <p:cNvPr id="4100" name="Picture 4" descr="C:\Users\Гость\Desktop\фото Донгак Р.Б\20150205_2114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163780" y="3825044"/>
            <a:ext cx="2376264" cy="1584176"/>
          </a:xfrm>
          <a:prstGeom prst="rect">
            <a:avLst/>
          </a:prstGeom>
          <a:noFill/>
        </p:spPr>
      </p:pic>
      <p:pic>
        <p:nvPicPr>
          <p:cNvPr id="4101" name="Picture 5" descr="C:\Users\Гость\Desktop\фото Донгак Р.Б\20150205_2115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825444" y="815516"/>
            <a:ext cx="2592288" cy="1626568"/>
          </a:xfrm>
          <a:prstGeom prst="rect">
            <a:avLst/>
          </a:prstGeom>
          <a:noFill/>
        </p:spPr>
      </p:pic>
      <p:pic>
        <p:nvPicPr>
          <p:cNvPr id="4102" name="Picture 6" descr="C:\Users\Гость\Desktop\фото Донгак Р.Б\20150205_212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591930" y="1528750"/>
            <a:ext cx="2088232" cy="1712268"/>
          </a:xfrm>
          <a:prstGeom prst="rect">
            <a:avLst/>
          </a:prstGeom>
          <a:noFill/>
        </p:spPr>
      </p:pic>
      <p:pic>
        <p:nvPicPr>
          <p:cNvPr id="4103" name="Picture 7" descr="C:\Users\Гость\Desktop\фото Донгак Р.Б\20150205_2120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083568" y="4117232"/>
            <a:ext cx="2386064" cy="1585664"/>
          </a:xfrm>
          <a:prstGeom prst="rect">
            <a:avLst/>
          </a:prstGeom>
          <a:noFill/>
        </p:spPr>
      </p:pic>
      <p:pic>
        <p:nvPicPr>
          <p:cNvPr id="4104" name="Picture 8" descr="C:\Users\Гость\Desktop\фото Донгак Р.Б\20150205_2120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3858308" y="4070684"/>
            <a:ext cx="2448272" cy="1596952"/>
          </a:xfrm>
          <a:prstGeom prst="rect">
            <a:avLst/>
          </a:prstGeom>
          <a:noFill/>
        </p:spPr>
      </p:pic>
      <p:pic>
        <p:nvPicPr>
          <p:cNvPr id="4105" name="Picture 9" descr="C:\Users\Гость\Desktop\фото Донгак Р.Б\20150205_2121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5580856" y="4292352"/>
            <a:ext cx="2448272" cy="1297632"/>
          </a:xfrm>
          <a:prstGeom prst="rect">
            <a:avLst/>
          </a:prstGeom>
          <a:noFill/>
        </p:spPr>
      </p:pic>
      <p:pic>
        <p:nvPicPr>
          <p:cNvPr id="4106" name="Picture 10" descr="C:\Users\Гость\Desktop\фото Донгак Р.Б\20150205_2121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1722784" y="1525688"/>
            <a:ext cx="2242048" cy="1728192"/>
          </a:xfrm>
          <a:prstGeom prst="rect">
            <a:avLst/>
          </a:prstGeom>
          <a:noFill/>
        </p:spPr>
      </p:pic>
      <p:pic>
        <p:nvPicPr>
          <p:cNvPr id="1026" name="Picture 2" descr="C:\Users\Гость\Desktop\20150208_22001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-216532" y="872716"/>
            <a:ext cx="2448272" cy="1512168"/>
          </a:xfrm>
          <a:prstGeom prst="rect">
            <a:avLst/>
          </a:prstGeom>
          <a:noFill/>
        </p:spPr>
      </p:pic>
      <p:pic>
        <p:nvPicPr>
          <p:cNvPr id="1027" name="Picture 3" descr="C:\Users\Гость\Desktop\20150208_22022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>
            <a:off x="-287796" y="3968316"/>
            <a:ext cx="2520280" cy="1585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Школьное методического объединение учителей предметов гуманитарного цикла – 2004-2008 </a:t>
            </a:r>
            <a:r>
              <a:rPr lang="ru-RU" dirty="0" err="1" smtClean="0"/>
              <a:t>гг</a:t>
            </a:r>
            <a:r>
              <a:rPr lang="ru-RU" dirty="0" smtClean="0"/>
              <a:t>, 2011 – 2014.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u="sng" dirty="0" smtClean="0">
                <a:solidFill>
                  <a:schemeClr val="tx1"/>
                </a:solidFill>
              </a:rPr>
              <a:t>Руководство методическим объединением</a:t>
            </a:r>
            <a:endParaRPr lang="ru-RU" sz="2800" i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Республиканская предметная комиссия по русскому языку по проверке экзаменационных работ в рамках проведения государственной (итоговой) аттестации выпускников 9 классов общеобразовательных учреждений </a:t>
            </a:r>
            <a:r>
              <a:rPr lang="ru-RU" dirty="0" err="1" smtClean="0"/>
              <a:t>Овюрского</a:t>
            </a:r>
            <a:r>
              <a:rPr lang="ru-RU" dirty="0" smtClean="0"/>
              <a:t> </a:t>
            </a:r>
            <a:r>
              <a:rPr lang="ru-RU" dirty="0" err="1" smtClean="0"/>
              <a:t>кожууна</a:t>
            </a:r>
            <a:r>
              <a:rPr lang="ru-RU" dirty="0" smtClean="0"/>
              <a:t> –  апрель, 2014г.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i="1" u="sng" dirty="0" smtClean="0">
                <a:solidFill>
                  <a:schemeClr val="tx1"/>
                </a:solidFill>
              </a:rPr>
              <a:t>Участие в экспертных комиссиях, экспертных советах</a:t>
            </a:r>
            <a:r>
              <a:rPr lang="ru-RU" i="1" u="sng" dirty="0" smtClean="0">
                <a:solidFill>
                  <a:schemeClr val="tx1"/>
                </a:solidFill>
              </a:rPr>
              <a:t/>
            </a:r>
            <a:br>
              <a:rPr lang="ru-RU" i="1" u="sng" dirty="0" smtClean="0">
                <a:solidFill>
                  <a:schemeClr val="tx1"/>
                </a:solidFill>
              </a:rPr>
            </a:br>
            <a:endParaRPr lang="ru-RU" i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100 баллов – сертификат №31151 государственного учреждения «Республиканский центр мониторинга качества образования» от  ? г.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u="sng" dirty="0" smtClean="0">
                <a:solidFill>
                  <a:schemeClr val="tx1"/>
                </a:solidFill>
              </a:rPr>
              <a:t>Результаты профессионального тестирования</a:t>
            </a:r>
            <a:endParaRPr lang="ru-RU" sz="2800" i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u="sng" dirty="0" smtClean="0"/>
              <a:t>Распространение педагогического опыта</a:t>
            </a:r>
            <a:endParaRPr lang="ru-RU" sz="48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Гость\Desktop\фото Донгак Р.Б\20150205_2111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9" y="2708920"/>
            <a:ext cx="1944216" cy="2088232"/>
          </a:xfrm>
          <a:prstGeom prst="rect">
            <a:avLst/>
          </a:prstGeom>
          <a:noFill/>
        </p:spPr>
      </p:pic>
      <p:pic>
        <p:nvPicPr>
          <p:cNvPr id="5124" name="Picture 4" descr="C:\Users\Гость\Desktop\фото Донгак Р.Б\20150205_2109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708920"/>
            <a:ext cx="2088232" cy="2016224"/>
          </a:xfrm>
          <a:prstGeom prst="rect">
            <a:avLst/>
          </a:prstGeom>
          <a:noFill/>
        </p:spPr>
      </p:pic>
      <p:pic>
        <p:nvPicPr>
          <p:cNvPr id="5125" name="Picture 5" descr="C:\Users\Гость\Desktop\фото Донгак Р.Б\20150205_2110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060848"/>
            <a:ext cx="3419872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93574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Августовское совещание руководящих и педагогических работников образования </a:t>
            </a:r>
            <a:r>
              <a:rPr lang="ru-RU" sz="2400" dirty="0" err="1" smtClean="0"/>
              <a:t>Овюрского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кожууна</a:t>
            </a:r>
            <a:r>
              <a:rPr lang="ru-RU" sz="2400" dirty="0" smtClean="0"/>
              <a:t> «Качество образования как условие обеспечения доступности высшего образования в каждой семье» в секции «Развитие, поддержка, сохранение и распространение русского языка как государственного языка и языка межнационального общения» Приказ № 145 от 27 августа 2014 года, призер.</a:t>
            </a:r>
          </a:p>
          <a:p>
            <a:r>
              <a:rPr lang="ru-RU" sz="2400" dirty="0" smtClean="0"/>
              <a:t>Профессиональном конкурсе учителей русского языка и литературы «Современный урок», призер, приказ № 221 от 29.10.2014 г.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ru-RU" sz="2800" i="1" u="sng" dirty="0" smtClean="0">
                <a:solidFill>
                  <a:schemeClr val="tx1"/>
                </a:solidFill>
              </a:rPr>
              <a:t>Открытые уроки, занятия, мероприятия</a:t>
            </a:r>
            <a:endParaRPr lang="ru-RU" sz="2800" i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Кожуунный</a:t>
            </a:r>
            <a:r>
              <a:rPr lang="ru-RU" dirty="0" smtClean="0"/>
              <a:t> конкурс кабинетов русского языка и литературы, призер в номинации «За оснащенность кабинета методической литературой» Приказ № 221 от 29 октября 2014 года МКУУ </a:t>
            </a:r>
            <a:r>
              <a:rPr lang="ru-RU" dirty="0" err="1" smtClean="0"/>
              <a:t>Овюрского</a:t>
            </a:r>
            <a:r>
              <a:rPr lang="ru-RU" dirty="0" smtClean="0"/>
              <a:t> </a:t>
            </a:r>
            <a:r>
              <a:rPr lang="ru-RU" dirty="0" err="1" smtClean="0"/>
              <a:t>кожууна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Передовой педагогический опыт учителя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1. </a:t>
            </a:r>
            <a:r>
              <a:rPr lang="ru-RU" dirty="0" err="1" smtClean="0"/>
              <a:t>Школанын</a:t>
            </a:r>
            <a:r>
              <a:rPr lang="ru-RU" dirty="0" smtClean="0"/>
              <a:t> </a:t>
            </a:r>
            <a:r>
              <a:rPr lang="ru-RU" dirty="0" err="1" smtClean="0"/>
              <a:t>сону</a:t>
            </a:r>
            <a:r>
              <a:rPr lang="ru-RU" dirty="0" smtClean="0"/>
              <a:t> «</a:t>
            </a:r>
            <a:r>
              <a:rPr lang="ru-RU" dirty="0" err="1" smtClean="0"/>
              <a:t>Шын</a:t>
            </a:r>
            <a:r>
              <a:rPr lang="ru-RU" dirty="0" smtClean="0"/>
              <a:t>»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Аныяк</a:t>
            </a:r>
            <a:r>
              <a:rPr lang="ru-RU" dirty="0" smtClean="0"/>
              <a:t> </a:t>
            </a:r>
            <a:r>
              <a:rPr lang="ru-RU" dirty="0" err="1" smtClean="0"/>
              <a:t>башкыларга</a:t>
            </a:r>
            <a:r>
              <a:rPr lang="ru-RU" dirty="0" smtClean="0"/>
              <a:t> суме. «</a:t>
            </a:r>
            <a:r>
              <a:rPr lang="ru-RU" dirty="0" err="1" smtClean="0"/>
              <a:t>Шын</a:t>
            </a:r>
            <a:r>
              <a:rPr lang="ru-RU" dirty="0" smtClean="0"/>
              <a:t>»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Методиктиг</a:t>
            </a:r>
            <a:r>
              <a:rPr lang="ru-RU" dirty="0" smtClean="0"/>
              <a:t> </a:t>
            </a:r>
            <a:r>
              <a:rPr lang="ru-RU" dirty="0" err="1" smtClean="0"/>
              <a:t>чыынды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u="sng" dirty="0" smtClean="0">
                <a:solidFill>
                  <a:schemeClr val="tx1"/>
                </a:solidFill>
              </a:rPr>
              <a:t>Методические публикации (бумажный вариант)</a:t>
            </a:r>
            <a:endParaRPr lang="ru-RU" sz="2800" i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1545"/>
          <a:ext cx="8229600" cy="534788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900354"/>
                <a:gridCol w="5329246"/>
              </a:tblGrid>
              <a:tr h="848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Образовательные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 технологии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Примеры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использования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5637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Дифференцированное обучение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Задания различного уровня сложности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1180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Технологии развивающего            обучения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+mj-lt"/>
                        <a:buAutoNum type="arabicPeriod"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Лекции, семинары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+mj-lt"/>
                        <a:buAutoNum type="arabicPeriod"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Зачеты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+mj-lt"/>
                        <a:buAutoNum type="arabicPeriod"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Презентации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+mj-lt"/>
                        <a:buAutoNum type="arabicPeriod"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Уроки-практикумы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788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Технологии проектного обучения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Информационные и исследовательские проекты      (Исследовательские работы)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1845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Информационно- </a:t>
                      </a:r>
                      <a:b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коммуникационные </a:t>
                      </a:r>
                      <a:b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технологии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Применение учебных электронных изданий по литературе и русскому языку, ресурсов сети Интернет. 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Разработка презентаций к урокам русского языка и литературы, лекций-презентаций.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Осуществление тестового контроля знаний обучающихся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654032"/>
          </a:xfrm>
        </p:spPr>
        <p:txBody>
          <a:bodyPr>
            <a:noAutofit/>
          </a:bodyPr>
          <a:lstStyle/>
          <a:p>
            <a:pPr algn="ctr"/>
            <a:r>
              <a:rPr lang="ru-RU" sz="2800" i="1" u="sng" dirty="0" smtClean="0">
                <a:solidFill>
                  <a:schemeClr val="tx1"/>
                </a:solidFill>
              </a:rPr>
              <a:t>Образовательные технологии, используемые в процессе обучения</a:t>
            </a:r>
            <a:endParaRPr lang="ru-RU" sz="2800" i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u="sng" dirty="0" smtClean="0"/>
              <a:t>Результаты учебно-воспитательной деятельности</a:t>
            </a:r>
            <a:endParaRPr lang="ru-RU" sz="44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lt1"/>
                </a:solidFill>
              </a:rPr>
              <a:t>Предмет / год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u="sng" dirty="0" smtClean="0">
                <a:solidFill>
                  <a:schemeClr val="tx1"/>
                </a:solidFill>
              </a:rPr>
              <a:t>Результаты ЕГЭ</a:t>
            </a:r>
            <a:endParaRPr lang="ru-RU" sz="2800" i="1" u="sng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42910" y="1397000"/>
          <a:ext cx="8001056" cy="481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71611"/>
          <a:ext cx="8229600" cy="457203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43200"/>
                <a:gridCol w="2743200"/>
                <a:gridCol w="2743200"/>
              </a:tblGrid>
              <a:tr h="1472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Количество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баллов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Фамилия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и имя выпускника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Calibri"/>
                          <a:cs typeface="Times New Roman"/>
                        </a:rPr>
                        <a:t>2012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Calibri"/>
                          <a:cs typeface="Times New Roman"/>
                        </a:rPr>
                        <a:t>68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latin typeface="+mn-lt"/>
                          <a:ea typeface="Calibri"/>
                          <a:cs typeface="Times New Roman"/>
                        </a:rPr>
                        <a:t>Дамбажык</a:t>
                      </a:r>
                      <a:r>
                        <a:rPr lang="ru-RU" sz="20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Оттук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328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</a:rPr>
                        <a:t>2013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</a:rPr>
                        <a:t>82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latin typeface="+mn-lt"/>
                          <a:ea typeface="Calibri"/>
                          <a:cs typeface="Times New Roman"/>
                        </a:rPr>
                        <a:t>Чымбалак</a:t>
                      </a:r>
                      <a:r>
                        <a:rPr lang="ru-RU" sz="20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Азияна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328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err="1" smtClean="0"/>
                        <a:t>Тумат</a:t>
                      </a:r>
                      <a:r>
                        <a:rPr lang="ru-RU" sz="2000" baseline="0" dirty="0" smtClean="0"/>
                        <a:t> Тана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u="sng" dirty="0" smtClean="0">
                <a:solidFill>
                  <a:schemeClr val="tx1"/>
                </a:solidFill>
              </a:rPr>
              <a:t>Лучшие индивидуальные результаты ЕГЭ </a:t>
            </a:r>
            <a:br>
              <a:rPr lang="ru-RU" sz="2800" i="1" u="sng" dirty="0" smtClean="0">
                <a:solidFill>
                  <a:schemeClr val="tx1"/>
                </a:solidFill>
              </a:rPr>
            </a:br>
            <a:r>
              <a:rPr lang="ru-RU" sz="2800" i="1" u="sng" dirty="0" smtClean="0">
                <a:solidFill>
                  <a:schemeClr val="tx1"/>
                </a:solidFill>
              </a:rPr>
              <a:t>по русскому языку</a:t>
            </a:r>
            <a:endParaRPr lang="ru-RU" sz="2800" i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u="sng" dirty="0" smtClean="0">
                <a:solidFill>
                  <a:schemeClr val="tx1"/>
                </a:solidFill>
              </a:rPr>
              <a:t>Результаты сдачи ОГЭ</a:t>
            </a:r>
            <a:endParaRPr lang="ru-RU" sz="2800" i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2011 год – Муниципальный тур Всероссийской олимпиады по русскому языку – призёр (</a:t>
            </a:r>
            <a:r>
              <a:rPr lang="ru-RU" dirty="0" err="1" smtClean="0"/>
              <a:t>Майынды</a:t>
            </a:r>
            <a:r>
              <a:rPr lang="ru-RU" dirty="0" smtClean="0"/>
              <a:t> </a:t>
            </a:r>
            <a:r>
              <a:rPr lang="ru-RU" dirty="0" err="1" smtClean="0"/>
              <a:t>Субудай</a:t>
            </a:r>
            <a:r>
              <a:rPr lang="ru-RU" dirty="0" smtClean="0"/>
              <a:t>)</a:t>
            </a:r>
          </a:p>
          <a:p>
            <a:r>
              <a:rPr lang="ru-RU" dirty="0" smtClean="0"/>
              <a:t>2011 год - Муниципальный тур Всероссийской олимпиады по русской литература – призёр (</a:t>
            </a:r>
            <a:r>
              <a:rPr lang="ru-RU" dirty="0" err="1" smtClean="0"/>
              <a:t>Майынды</a:t>
            </a:r>
            <a:r>
              <a:rPr lang="ru-RU" dirty="0" smtClean="0"/>
              <a:t> </a:t>
            </a:r>
            <a:r>
              <a:rPr lang="ru-RU" dirty="0" err="1" smtClean="0"/>
              <a:t>Субудай</a:t>
            </a:r>
            <a:r>
              <a:rPr lang="ru-RU" dirty="0" smtClean="0"/>
              <a:t>)</a:t>
            </a:r>
          </a:p>
          <a:p>
            <a:r>
              <a:rPr lang="ru-RU" dirty="0" smtClean="0"/>
              <a:t>2011 год – Муниципальный тур Всероссийской олимпиада по русской литературе– призёр (</a:t>
            </a:r>
            <a:r>
              <a:rPr lang="ru-RU" dirty="0" err="1" smtClean="0"/>
              <a:t>Ховалыг</a:t>
            </a:r>
            <a:r>
              <a:rPr lang="ru-RU" dirty="0" smtClean="0"/>
              <a:t> </a:t>
            </a:r>
            <a:r>
              <a:rPr lang="ru-RU" dirty="0" err="1" smtClean="0"/>
              <a:t>Уран-Сай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u="sng" dirty="0" smtClean="0">
                <a:solidFill>
                  <a:schemeClr val="tx1"/>
                </a:solidFill>
              </a:rPr>
              <a:t>Результаты участия обучающихся в очных предметных олимпиадах</a:t>
            </a:r>
            <a:endParaRPr lang="ru-RU" sz="2800" i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2014 г. Всероссийская предметная олимпиада по русскому языку по региону 9 место, диплом.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100" i="1" u="sng" dirty="0" smtClean="0">
                <a:solidFill>
                  <a:schemeClr val="tx1"/>
                </a:solidFill>
              </a:rPr>
              <a:t>Результаты участия обучающихся в  Всероссийских предметных олимпиадах</a:t>
            </a:r>
            <a:endParaRPr lang="ru-RU" sz="3100" i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Гость\Desktop\фото Донгак Р.Б\20150205_2108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2088232" cy="2736304"/>
          </a:xfrm>
          <a:prstGeom prst="rect">
            <a:avLst/>
          </a:prstGeom>
          <a:noFill/>
        </p:spPr>
      </p:pic>
      <p:pic>
        <p:nvPicPr>
          <p:cNvPr id="6148" name="Picture 4" descr="C:\Users\Гость\Desktop\фото Донгак Р.Б\20150205_211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55676" y="1088740"/>
            <a:ext cx="3384376" cy="1728192"/>
          </a:xfrm>
          <a:prstGeom prst="rect">
            <a:avLst/>
          </a:prstGeom>
          <a:noFill/>
        </p:spPr>
      </p:pic>
      <p:pic>
        <p:nvPicPr>
          <p:cNvPr id="6149" name="Picture 5" descr="C:\Users\Гость\Desktop\фото Донгак Р.Б\20150205_211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681772" y="862844"/>
            <a:ext cx="2664296" cy="1603920"/>
          </a:xfrm>
          <a:prstGeom prst="rect">
            <a:avLst/>
          </a:prstGeom>
          <a:noFill/>
        </p:spPr>
      </p:pic>
      <p:pic>
        <p:nvPicPr>
          <p:cNvPr id="6150" name="Picture 6" descr="C:\Users\Гость\Desktop\фото Донгак Р.Б\20150205_2119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998468" y="346348"/>
            <a:ext cx="2736304" cy="2708920"/>
          </a:xfrm>
          <a:prstGeom prst="rect">
            <a:avLst/>
          </a:prstGeom>
          <a:noFill/>
        </p:spPr>
      </p:pic>
      <p:pic>
        <p:nvPicPr>
          <p:cNvPr id="6151" name="Picture 7" descr="C:\Users\Гость\Desktop\фото Донгак Р.Б\20150205_2117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368678" y="3689158"/>
            <a:ext cx="2736304" cy="1639924"/>
          </a:xfrm>
          <a:prstGeom prst="rect">
            <a:avLst/>
          </a:prstGeom>
          <a:noFill/>
        </p:spPr>
      </p:pic>
      <p:pic>
        <p:nvPicPr>
          <p:cNvPr id="6152" name="Picture 8" descr="C:\Users\Гость\Desktop\фото Донгак Р.Б\20150205_2116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2337184" y="3863616"/>
            <a:ext cx="2493568" cy="2344416"/>
          </a:xfrm>
          <a:prstGeom prst="rect">
            <a:avLst/>
          </a:prstGeom>
          <a:noFill/>
        </p:spPr>
      </p:pic>
      <p:pic>
        <p:nvPicPr>
          <p:cNvPr id="6153" name="Picture 9" descr="C:\Users\Гость\Desktop\фото Донгак Р.Б\20150205_2120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5059796" y="3301244"/>
            <a:ext cx="2853608" cy="2821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1056</TotalTime>
  <Words>955</Words>
  <Application>Microsoft Office PowerPoint</Application>
  <PresentationFormat>Экран (4:3)</PresentationFormat>
  <Paragraphs>145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Открытая</vt:lpstr>
      <vt:lpstr>Портфолио учителя  Донгак Р.Б.</vt:lpstr>
      <vt:lpstr>Общие сведения</vt:lpstr>
      <vt:lpstr>Презентация PowerPoint</vt:lpstr>
      <vt:lpstr>Результаты ЕГЭ</vt:lpstr>
      <vt:lpstr>Лучшие индивидуальные результаты ЕГЭ  по русскому языку</vt:lpstr>
      <vt:lpstr>Результаты сдачи ОГЭ</vt:lpstr>
      <vt:lpstr>Результаты участия обучающихся в очных предметных олимпиадах</vt:lpstr>
      <vt:lpstr> Результаты участия обучающихся в  Всероссийских предметных олимпиадах</vt:lpstr>
      <vt:lpstr>Презентация PowerPoint</vt:lpstr>
      <vt:lpstr>Участники Всероссийской олимпиады</vt:lpstr>
      <vt:lpstr>Результаты участия  обучающихся в конкурсах, олимпиадах, мероприятиях по предмету</vt:lpstr>
      <vt:lpstr>Результаты обучающихся на основе годовых оценок </vt:lpstr>
      <vt:lpstr>Курсы повышения квалификации</vt:lpstr>
      <vt:lpstr>Презентация PowerPoint</vt:lpstr>
      <vt:lpstr>Презентация PowerPoint</vt:lpstr>
      <vt:lpstr>Подтверждающие документы</vt:lpstr>
      <vt:lpstr>Участие НПК</vt:lpstr>
      <vt:lpstr>Участие съезда</vt:lpstr>
      <vt:lpstr>Поощрения</vt:lpstr>
      <vt:lpstr>Поощрения</vt:lpstr>
      <vt:lpstr>Руководство методическим объединением</vt:lpstr>
      <vt:lpstr> Участие в экспертных комиссиях, экспертных советах </vt:lpstr>
      <vt:lpstr>Результаты профессионального тестирования</vt:lpstr>
      <vt:lpstr>Презентация PowerPoint</vt:lpstr>
      <vt:lpstr>Презентация PowerPoint</vt:lpstr>
      <vt:lpstr>Открытые уроки, занятия, мероприятия</vt:lpstr>
      <vt:lpstr>Передовой педагогический опыт учителя</vt:lpstr>
      <vt:lpstr>Методические публикации (бумажный вариант)</vt:lpstr>
      <vt:lpstr>Образовательные технологии, используемые в процессе обучения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учителя Хусаиновой И.В.</dc:title>
  <dc:creator>ПК</dc:creator>
  <cp:lastModifiedBy>Оюн</cp:lastModifiedBy>
  <cp:revision>112</cp:revision>
  <dcterms:created xsi:type="dcterms:W3CDTF">2014-02-15T07:01:41Z</dcterms:created>
  <dcterms:modified xsi:type="dcterms:W3CDTF">2015-02-09T15:57:50Z</dcterms:modified>
</cp:coreProperties>
</file>