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25" autoAdjust="0"/>
  </p:normalViewPr>
  <p:slideViewPr>
    <p:cSldViewPr>
      <p:cViewPr varScale="1">
        <p:scale>
          <a:sx n="83" d="100"/>
          <a:sy n="83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97ACA-BEFB-445D-83D4-C1F3814AD3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D9006-F315-4723-9C71-B981137B35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5DE62-CB29-430F-B5CD-BA1DDFDD48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4D392-8A95-4EA8-BAE8-1409D1765B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144B5-78EC-4805-AA9B-00B7AB6818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96314-5B22-4EE1-8A3E-E7869B2238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CB533-1A06-43C9-8D3D-AD9182BDCC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ACE15-4840-4326-8E60-17F8F94CC2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AB0DC-616D-47D2-95EA-94EC523695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425DF-19EA-41D6-B531-33FB80CF3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38C02-0671-461F-B236-D3C4194B7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AE9619-7EEA-47E3-AD29-5D7AE13F40E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45125"/>
            <a:ext cx="7991475" cy="11525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Семинар, 02.02.2012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0338" y="4868863"/>
            <a:ext cx="6264275" cy="3603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Преимущества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тестового контроля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Точное и объективное оценивание знаний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Большой охват элементов содержания учебного материала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Равное положение тестируемых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Оценка теста строго </a:t>
            </a:r>
            <a:r>
              <a:rPr lang="ru-RU" b="1" dirty="0" err="1" smtClean="0"/>
              <a:t>формализирована</a:t>
            </a: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«Физиологическая стоимость» ниже, чем устного и даже письменного экзамена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err="1" smtClean="0"/>
              <a:t>Здоровьесберегающий</a:t>
            </a:r>
            <a:r>
              <a:rPr lang="ru-RU" b="1" dirty="0" smtClean="0"/>
              <a:t> эффект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Обеспечение режима самоуправления и саморазвития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Автоматизация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Объективность и прозрачность контроля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Выявляют уровень подготовки  и структуру знаний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Развивает аналитические способности, мышление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Экономическая выгода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Получение в кратчайшие сроки сведения о подготовке учащихся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Единые требования к аттестации </a:t>
            </a:r>
            <a:r>
              <a:rPr lang="ru-RU" b="1" dirty="0" err="1" smtClean="0"/>
              <a:t>педработников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Классификация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педагогических тестов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По назначению (тест текущего контроля, тематического, рубежного, итогового)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По целям использования (входной контроль, формирующий, диагностический, суммирующий (итоговый))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По содержанию (гомогенные, гетерогенные)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По структуре (логика расположения, по возрастанию трудности)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По степени однородности (</a:t>
            </a:r>
            <a:r>
              <a:rPr lang="ru-RU" dirty="0" err="1" smtClean="0"/>
              <a:t>мономорфные</a:t>
            </a:r>
            <a:r>
              <a:rPr lang="ru-RU" dirty="0" smtClean="0"/>
              <a:t>, полиморфные)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Классификация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педагогических тестов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500" dirty="0" smtClean="0">
                <a:solidFill>
                  <a:srgbClr val="FF0000"/>
                </a:solidFill>
              </a:rPr>
              <a:t>6. </a:t>
            </a:r>
            <a:r>
              <a:rPr lang="ru-RU" sz="2500" b="1" dirty="0" smtClean="0">
                <a:solidFill>
                  <a:srgbClr val="FF0000"/>
                </a:solidFill>
              </a:rPr>
              <a:t>По методологии интерпретации (</a:t>
            </a:r>
            <a:r>
              <a:rPr lang="ru-RU" sz="2500" b="1" dirty="0" err="1" smtClean="0">
                <a:solidFill>
                  <a:srgbClr val="FF0000"/>
                </a:solidFill>
              </a:rPr>
              <a:t>критериально</a:t>
            </a:r>
            <a:r>
              <a:rPr lang="ru-RU" sz="2500" b="1" dirty="0" smtClean="0">
                <a:solidFill>
                  <a:srgbClr val="FF0000"/>
                </a:solidFill>
              </a:rPr>
              <a:t> и нормативно ориентированные</a:t>
            </a:r>
            <a:r>
              <a:rPr lang="ru-RU" sz="2500" b="1" dirty="0" smtClean="0"/>
              <a:t>)</a:t>
            </a:r>
            <a:endParaRPr lang="ru-RU" sz="2500" b="1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500" b="1" dirty="0" smtClean="0"/>
              <a:t>7. По доминирующей деятельности (тесты действия, устные, письменные)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500" b="1" dirty="0" smtClean="0"/>
              <a:t>8. По скорости выполнения (скоростные, </a:t>
            </a:r>
            <a:r>
              <a:rPr lang="ru-RU" sz="2500" b="1" dirty="0" err="1" smtClean="0"/>
              <a:t>нескоростные</a:t>
            </a:r>
            <a:r>
              <a:rPr lang="ru-RU" sz="2500" b="1" dirty="0" smtClean="0"/>
              <a:t> и смешанные)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500" b="1" dirty="0" smtClean="0"/>
              <a:t>9. По профессионализму разработчика (стандартизированные и неформальные)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500" b="1" dirty="0" smtClean="0"/>
              <a:t>10. По форме предъявления (бланковые, предметные, аппаратурные)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500" b="1" dirty="0" smtClean="0"/>
              <a:t>11. По широте использования (для самопроверки, использования учителем, администрацией, для аттестации учителей или ОУ)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Задание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b="1" dirty="0" smtClean="0"/>
              <a:t>Охарактеризуйте КИМЫ ЕГЭ по всем 11 позициям классификации педагогических тестов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Тестовое задание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	</a:t>
            </a:r>
            <a:r>
              <a:rPr lang="ru-RU" b="1" dirty="0" smtClean="0"/>
              <a:t>Это элемент теста, его «кирпичик»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pPr algn="ctr">
              <a:buFont typeface="Arial" charset="0"/>
              <a:buNone/>
            </a:pPr>
            <a:r>
              <a:rPr lang="ru-RU" b="1" dirty="0" smtClean="0"/>
              <a:t>Тестовое задание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2857496"/>
            <a:ext cx="3786214" cy="500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500438" y="3429000"/>
            <a:ext cx="357187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286375" y="3429000"/>
            <a:ext cx="357188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051050" y="4365625"/>
            <a:ext cx="237648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932363" y="4365625"/>
            <a:ext cx="237648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176463" y="445611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Дихотомическое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200650" y="4384675"/>
            <a:ext cx="2106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Политомическое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Формы тестовых заданий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Закрытые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7030A0"/>
                          </a:solidFill>
                        </a:rPr>
                        <a:t>(наличие готовых ответов)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Открытые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7030A0"/>
                          </a:solidFill>
                        </a:rPr>
                        <a:t> (отсутствие готовых ответов)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UcPeriod"/>
                      </a:pP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Множественного выбора одного ответа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Множественного выбора нескольких ответов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       </a:t>
                      </a:r>
                    </a:p>
                    <a:p>
                      <a:pPr algn="ctr"/>
                      <a:r>
                        <a:rPr lang="ru-RU" b="1" dirty="0" smtClean="0"/>
                        <a:t> Дополнения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   Свободного            изложения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1.Типичные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2.На последовательность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3.На аналогию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4.На соответствие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1.Типичные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2.На последовательность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3.На аналогию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4.На соответствие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500188" y="3143250"/>
            <a:ext cx="214312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215063" y="3071813"/>
            <a:ext cx="285750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Требования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к заданиям закрытого типа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Должны отвечать программным требованиям.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Должны содержать Инструкцию.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Содержательная часть не должна содержать слов: «укажите», «отметьте», «выделите», определите», «найдите».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Содержательная часть должна быть краткой с ясной формулировкой.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Все варианта ответов согласованы с содержательной частью.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Варианты ответов должны располагаться в определенном порядке (по алфавиту, по длине строки, от меньшего к большему и наоборот, в исторической последовательности)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Варианты ответов не должны содержать формулировок «все перечисленное выше», «все утверждения верны» и т.д.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Между ответами должны быть четкие различия.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Ни один из </a:t>
            </a:r>
            <a:r>
              <a:rPr lang="ru-RU" b="1" dirty="0" err="1" smtClean="0"/>
              <a:t>дистракторов</a:t>
            </a:r>
            <a:r>
              <a:rPr lang="ru-RU" b="1" dirty="0" smtClean="0"/>
              <a:t> не должен быть частично правильным ответом.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Все </a:t>
            </a:r>
            <a:r>
              <a:rPr lang="ru-RU" b="1" dirty="0" err="1" smtClean="0"/>
              <a:t>дистракторы</a:t>
            </a:r>
            <a:r>
              <a:rPr lang="ru-RU" b="1" dirty="0" smtClean="0"/>
              <a:t> должны быть равно привлекательными.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составления текста задания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Принцип </a:t>
            </a:r>
            <a:r>
              <a:rPr lang="ru-RU" sz="3000" b="1" dirty="0" smtClean="0">
                <a:solidFill>
                  <a:srgbClr val="7030A0"/>
                </a:solidFill>
              </a:rPr>
              <a:t>обратимости</a:t>
            </a:r>
            <a:r>
              <a:rPr lang="ru-RU" sz="3000" b="1" dirty="0" smtClean="0"/>
              <a:t> – обмен местами вопроса и ответов.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ru-RU" sz="3000" b="1" u="sng" dirty="0" smtClean="0"/>
              <a:t>Пример</a:t>
            </a:r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r>
              <a:rPr lang="ru-RU" sz="3000" b="1" dirty="0" smtClean="0"/>
              <a:t>	Органоидами передвижения у инфузорий являются:</a:t>
            </a: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Реснички</a:t>
            </a: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Жгутики</a:t>
            </a: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Псевдоподии</a:t>
            </a: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err="1" smtClean="0"/>
              <a:t>Параподии</a:t>
            </a:r>
            <a:endParaRPr lang="ru-RU" sz="3000" b="1" dirty="0" smtClean="0"/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составления текста задания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700" b="1" dirty="0" smtClean="0"/>
              <a:t>2. Принцип </a:t>
            </a:r>
            <a:r>
              <a:rPr lang="ru-RU" sz="2700" b="1" dirty="0" err="1" smtClean="0">
                <a:solidFill>
                  <a:schemeClr val="accent2"/>
                </a:solidFill>
              </a:rPr>
              <a:t>фасеточности</a:t>
            </a:r>
            <a:r>
              <a:rPr lang="ru-RU" sz="2700" b="1" dirty="0" smtClean="0"/>
              <a:t> – замена одного (двух, трех, нескольких) слов в базовом задании, которое превращает его в другое аналогичное по содержанию и трудности.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700" b="1" u="sng" dirty="0" smtClean="0"/>
              <a:t>Пример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700" b="1" dirty="0" smtClean="0"/>
              <a:t>Бактерии (животные, растения, грибы) могут получать энергию с помощью процесса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700" b="1" dirty="0" smtClean="0"/>
              <a:t>Брожения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700" b="1" dirty="0" smtClean="0"/>
              <a:t>Брожения и дыхания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700" b="1" dirty="0" smtClean="0"/>
              <a:t>Брожения, дыхания, фотосинтеза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700" b="1" dirty="0" smtClean="0"/>
              <a:t>Брожения, дыхания, хемосинтеза, фотосинтеза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составления текста задания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b="1" u="sng" dirty="0" smtClean="0"/>
              <a:t>Пример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b="1" dirty="0" smtClean="0"/>
              <a:t>	Задания с использованием в содержательной части </a:t>
            </a:r>
            <a:r>
              <a:rPr lang="ru-RU" sz="3000" b="1" dirty="0" smtClean="0">
                <a:solidFill>
                  <a:srgbClr val="7030A0"/>
                </a:solidFill>
              </a:rPr>
              <a:t>рисунков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b="1" dirty="0" smtClean="0"/>
              <a:t>Часть органа, обозначенная на рисунке буквой Б, выполняет функцию 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Питания глаза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Восприятия света                      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Преломления лучей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Защита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endParaRPr lang="ru-RU" sz="3000" dirty="0" smtClean="0"/>
          </a:p>
        </p:txBody>
      </p:sp>
      <p:pic>
        <p:nvPicPr>
          <p:cNvPr id="30724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4000503"/>
            <a:ext cx="3024188" cy="25003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" charset="0"/>
              </a:rPr>
              <a:t>Тема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b="1" dirty="0" smtClean="0">
              <a:solidFill>
                <a:srgbClr val="7030A0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b="1" dirty="0" smtClean="0">
                <a:solidFill>
                  <a:srgbClr val="7030A0"/>
                </a:solidFill>
                <a:latin typeface="Arial" charset="0"/>
              </a:rPr>
              <a:t> «Тренировка и выработка устойчивых навыков работы с тестами при контроле и оценке знаний обучающихся на уроках химии и биологии с целью подготовки учащихся к ЕГЭ»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подбора вариантов ответа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ru-RU" sz="3000" b="1" dirty="0" smtClean="0"/>
              <a:t>Принцип </a:t>
            </a:r>
            <a:r>
              <a:rPr lang="ru-RU" sz="3000" b="1" dirty="0" smtClean="0">
                <a:solidFill>
                  <a:srgbClr val="7030A0"/>
                </a:solidFill>
              </a:rPr>
              <a:t>однородности</a:t>
            </a:r>
            <a:r>
              <a:rPr lang="ru-RU" sz="3000" b="1" dirty="0" smtClean="0"/>
              <a:t> вариантов ответов</a:t>
            </a:r>
          </a:p>
          <a:p>
            <a:pPr marL="514350" indent="-514350">
              <a:buFont typeface="Arial" charset="0"/>
              <a:buNone/>
            </a:pPr>
            <a:r>
              <a:rPr lang="ru-RU" sz="3000" b="1" u="sng" dirty="0" smtClean="0"/>
              <a:t>Пример</a:t>
            </a:r>
          </a:p>
          <a:p>
            <a:pPr marL="514350" indent="-514350">
              <a:buFont typeface="Arial" charset="0"/>
              <a:buNone/>
            </a:pPr>
            <a:r>
              <a:rPr lang="ru-RU" sz="3000" b="1" dirty="0" smtClean="0"/>
              <a:t>	Часть молекулы ДНК,  хранящий информацию о первичной структуре молекулы белка, – это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3000" b="1" dirty="0" smtClean="0"/>
              <a:t>Кодон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3000" b="1" dirty="0" smtClean="0"/>
              <a:t>Нуклеотид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3000" b="1" dirty="0" smtClean="0"/>
              <a:t>Ген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3000" b="1" dirty="0" smtClean="0"/>
              <a:t>Триплет</a:t>
            </a:r>
          </a:p>
          <a:p>
            <a:pPr marL="514350" indent="-514350">
              <a:buFont typeface="Arial" charset="0"/>
              <a:buNone/>
            </a:pP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подбора вариантов отве</a:t>
            </a:r>
            <a:r>
              <a:rPr lang="ru-RU" b="1" dirty="0" smtClean="0">
                <a:solidFill>
                  <a:srgbClr val="0070C0"/>
                </a:solidFill>
              </a:rPr>
              <a:t>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b="1" dirty="0" smtClean="0"/>
              <a:t>2. Принцип </a:t>
            </a:r>
            <a:r>
              <a:rPr lang="ru-RU" sz="3000" b="1" dirty="0" smtClean="0">
                <a:solidFill>
                  <a:srgbClr val="7030A0"/>
                </a:solidFill>
              </a:rPr>
              <a:t>кумуляции в</a:t>
            </a:r>
            <a:r>
              <a:rPr lang="ru-RU" sz="3000" b="1" dirty="0" smtClean="0"/>
              <a:t>ариантов ответов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b="1" u="sng" dirty="0" smtClean="0"/>
              <a:t>Пример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b="1" dirty="0" smtClean="0"/>
              <a:t>	Среди беспозвоночных животных сердце имеется у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Ракообразных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Ракообразных и насекомых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Ракообразных, насекомых,  паукообразных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sz="3000" b="1" dirty="0" smtClean="0"/>
              <a:t>Ракообразных, насекомых,  паукообразных и моллюсков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подбора вариантов ответа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3. Принцип </a:t>
            </a:r>
            <a:r>
              <a:rPr lang="ru-RU" b="1" dirty="0" smtClean="0">
                <a:solidFill>
                  <a:srgbClr val="7030A0"/>
                </a:solidFill>
              </a:rPr>
              <a:t>сочетания</a:t>
            </a:r>
            <a:r>
              <a:rPr lang="ru-RU" b="1" dirty="0" smtClean="0"/>
              <a:t> понятий в вариантах ответов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/>
              <a:t>Пример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К семейству розоцветных относятся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Люцерна и люпин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Лапчатка и гравилат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Майник и вороний глаз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Бодяк и сафлор красильный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подбора вариантов ответа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4. Принцип </a:t>
            </a:r>
            <a:r>
              <a:rPr lang="ru-RU" b="1" dirty="0" smtClean="0">
                <a:solidFill>
                  <a:srgbClr val="7030A0"/>
                </a:solidFill>
              </a:rPr>
              <a:t>удвоенного противопоставления </a:t>
            </a:r>
            <a:r>
              <a:rPr lang="ru-RU" b="1" dirty="0" smtClean="0"/>
              <a:t>понятий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u="sng" dirty="0" smtClean="0"/>
              <a:t>	Пример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dirty="0" smtClean="0"/>
              <a:t>Безусловные рефлексы являются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Врожденными общими для вида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Врожденными индивидуальными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Приобретенными общими для вида</a:t>
            </a:r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Приобретенными индивидуальными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подбора вариантов ответа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b="1" dirty="0" smtClean="0"/>
              <a:t>5. Принцип </a:t>
            </a:r>
            <a:r>
              <a:rPr lang="ru-RU" b="1" dirty="0" err="1" smtClean="0">
                <a:solidFill>
                  <a:srgbClr val="7030A0"/>
                </a:solidFill>
              </a:rPr>
              <a:t>градуирования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Font typeface="Arial" charset="0"/>
              <a:buNone/>
            </a:pPr>
            <a:r>
              <a:rPr lang="ru-RU" b="1" u="sng" dirty="0" smtClean="0"/>
              <a:t>Пример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Число пар ног у насекомых равно</a:t>
            </a:r>
          </a:p>
          <a:p>
            <a:pPr>
              <a:buFont typeface="Arial" charset="0"/>
              <a:buAutoNum type="arabicPeriod"/>
            </a:pPr>
            <a:r>
              <a:rPr lang="ru-RU" b="1" dirty="0" smtClean="0"/>
              <a:t>2</a:t>
            </a:r>
          </a:p>
          <a:p>
            <a:pPr>
              <a:buFont typeface="Arial" charset="0"/>
              <a:buAutoNum type="arabicPeriod"/>
            </a:pPr>
            <a:r>
              <a:rPr lang="ru-RU" b="1" dirty="0" smtClean="0"/>
              <a:t>3</a:t>
            </a:r>
          </a:p>
          <a:p>
            <a:pPr>
              <a:buFont typeface="Arial" charset="0"/>
              <a:buAutoNum type="arabicPeriod"/>
            </a:pPr>
            <a:r>
              <a:rPr lang="ru-RU" b="1" dirty="0" smtClean="0"/>
              <a:t>4</a:t>
            </a:r>
          </a:p>
          <a:p>
            <a:pPr>
              <a:buFont typeface="Arial" charset="0"/>
              <a:buAutoNum type="arabicPeriod"/>
            </a:pPr>
            <a:r>
              <a:rPr lang="ru-RU" b="1" dirty="0" smtClean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Принципы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подбора вариантов ответа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Максимальную эффективность имеют задания: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* построенные по принципу двойного противопоставления (анализ, синтез, сравнение);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* построенные по принципу однородности, сочетания понятий и кумуляции.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Трудность вызывают задания, построенные по принципу </a:t>
            </a:r>
            <a:r>
              <a:rPr lang="ru-RU" b="1" dirty="0" err="1" smtClean="0"/>
              <a:t>градуирования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Как действует принцип обратимости и принцип фасета при построении закрытых ТЗ множественного выбора правильного ответа? Измените согласно этим принципам ТЗ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</a:t>
            </a:r>
            <a:r>
              <a:rPr lang="ru-RU" b="1" u="sng" dirty="0" err="1" smtClean="0"/>
              <a:t>Капибара</a:t>
            </a:r>
            <a:r>
              <a:rPr lang="ru-RU" b="1" u="sng" dirty="0" smtClean="0"/>
              <a:t> относится к отряду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Грызунов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Парнокопытных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Непарнокопытных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Насекомоядных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Определите, какие погрешности и ошибки формы и содержания имеют следующие тестовые задания.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</a:t>
            </a:r>
            <a:r>
              <a:rPr lang="ru-RU" b="1" dirty="0" err="1" smtClean="0"/>
              <a:t>Двумембранными</a:t>
            </a:r>
            <a:r>
              <a:rPr lang="ru-RU" b="1" dirty="0" smtClean="0"/>
              <a:t> органоидами являются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Лизосомы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Рибосомы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Хромосомы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Ни один из вариантов ответов не верен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Тестовые задания ЗТ с множественным выбором одного правильного ответа на установление соответствия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0" y="2643188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Конструкции, системы, определения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Элементы, объекты, явления, свойства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Тестовые задания ЗТ  множественного выбора  на установление последовательности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7030A0"/>
                </a:solidFill>
              </a:rPr>
              <a:t>Образец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Расположите события (явления) в правильной последовательности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А-событие 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Б- событие 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В- событие 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Г- событие 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Д-событие 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Цель и задачи семинара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Цель: обобщить опыт работы учителей химии и биологии по выработке навыков работы с тестами при контроле и оценке знаний обучающихся с целью подготовки к ЕГЭ.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Задачи: 1) актуализировать роль технологии тестирования в работе учителя;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2) показать виды деятельности учителя в проведении педагогического тестирования (уроки);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3) показать применение тестирования как инструмента педагогического контроля.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Тестовые задания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на установление аналогии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7030A0"/>
                </a:solidFill>
              </a:rPr>
              <a:t>Образец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	Инструкция</a:t>
            </a:r>
            <a:r>
              <a:rPr lang="ru-RU" b="1" dirty="0" smtClean="0"/>
              <a:t>. Вам предлагается три слова. Между первым и вторым словом существует определенная связь. Между третьим и одним из пяти (четырех) слов, предлагаемых на выбор, существует аналогичная связь. Отметьте это слово.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Форма задания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Понятие А:Понятие </a:t>
            </a:r>
            <a:r>
              <a:rPr lang="ru-RU" b="1" dirty="0" err="1" smtClean="0"/>
              <a:t>В=Понятие</a:t>
            </a:r>
            <a:r>
              <a:rPr lang="ru-RU" b="1" dirty="0" smtClean="0"/>
              <a:t> а:?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(</a:t>
            </a:r>
            <a:r>
              <a:rPr lang="ru-RU" b="1" dirty="0" err="1" smtClean="0"/>
              <a:t>растение:стебель=клетка</a:t>
            </a:r>
            <a:r>
              <a:rPr lang="ru-RU" b="1" dirty="0" smtClean="0"/>
              <a:t>:?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Ответы: 1. ядро; 2. хромосома; 3. белок;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4. фрагмент)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Тестовые задания множественного выбора нескольких правильных ответов из предложенных вариантов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7030A0"/>
                </a:solidFill>
              </a:rPr>
              <a:t>Образец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	Инструкция. </a:t>
            </a:r>
            <a:r>
              <a:rPr lang="ru-RU" b="1" dirty="0" smtClean="0"/>
              <a:t>Выберите все верные, по вашему мнению, ответы (два, три, ответа из предложенных).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Форма  задания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Вопрос (утверждение в форме незаконченного предложения)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Пример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К методам селекции бактерий Не относят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1. межлинейную гибридизацию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2. отдаленную гибридизацию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3. клеточную инженерию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4. искусственный отбор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5. инбридинг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Задания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альтернативных ответов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7030A0"/>
                </a:solidFill>
              </a:rPr>
              <a:t>Образец</a:t>
            </a:r>
          </a:p>
          <a:p>
            <a:pPr>
              <a:buFont typeface="Arial" charset="0"/>
              <a:buNone/>
            </a:pPr>
            <a:r>
              <a:rPr lang="ru-RU" b="1" dirty="0" smtClean="0">
                <a:solidFill>
                  <a:srgbClr val="7030A0"/>
                </a:solidFill>
              </a:rPr>
              <a:t>	Инструкция. </a:t>
            </a:r>
            <a:r>
              <a:rPr lang="ru-RU" b="1" dirty="0" smtClean="0"/>
              <a:t>Обведите кружком вариант ответа «да» или «нет», который вы считаете правильным.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Форма задания: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313" y="450056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1643074"/>
                <a:gridCol w="13810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7030A0"/>
                          </a:solidFill>
                        </a:rPr>
                        <a:t>утверждение</a:t>
                      </a:r>
                      <a:endParaRPr lang="ru-RU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7030A0"/>
                          </a:solidFill>
                        </a:rPr>
                        <a:t>да</a:t>
                      </a:r>
                      <a:endParaRPr lang="ru-RU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7030A0"/>
                          </a:solidFill>
                        </a:rPr>
                        <a:t>нет</a:t>
                      </a:r>
                      <a:endParaRPr lang="ru-RU" b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sz="2400" b="1" dirty="0" smtClean="0"/>
              <a:t>Основа СПТ –теория и практика </a:t>
            </a:r>
            <a:r>
              <a:rPr lang="ru-RU" sz="2400" b="1" dirty="0" err="1" smtClean="0"/>
              <a:t>деятельностного</a:t>
            </a:r>
            <a:r>
              <a:rPr lang="ru-RU" sz="2400" b="1" dirty="0" smtClean="0"/>
              <a:t> подхода. Задача </a:t>
            </a:r>
            <a:r>
              <a:rPr lang="ru-RU" sz="2400" b="1" dirty="0" err="1" smtClean="0"/>
              <a:t>его-активизация</a:t>
            </a:r>
            <a:r>
              <a:rPr lang="ru-RU" sz="2400" b="1" dirty="0" smtClean="0"/>
              <a:t> познавательной деятельности.</a:t>
            </a:r>
          </a:p>
          <a:p>
            <a:pPr>
              <a:buFont typeface="Arial" charset="0"/>
              <a:buNone/>
            </a:pPr>
            <a:r>
              <a:rPr lang="ru-RU" sz="2400" b="1" dirty="0" smtClean="0"/>
              <a:t>	Пример </a:t>
            </a:r>
            <a:r>
              <a:rPr lang="ru-RU" b="1" dirty="0" smtClean="0"/>
              <a:t>модифицированного задания. 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4" y="3786188"/>
          <a:ext cx="84296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утверждение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да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нет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Нет данных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 данных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 данных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 данных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 данных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утверждение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Нет данных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Открытые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тестовые задания</a:t>
            </a:r>
          </a:p>
        </p:txBody>
      </p:sp>
      <p:sp>
        <p:nvSpPr>
          <p:cNvPr id="460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b="1" dirty="0" smtClean="0"/>
              <a:t>Открытые ТЗ дополнения.</a:t>
            </a:r>
          </a:p>
          <a:p>
            <a:pPr marL="514350" indent="-514350">
              <a:buFont typeface="Arial" charset="0"/>
              <a:buNone/>
            </a:pPr>
            <a:r>
              <a:rPr lang="ru-RU" b="1" dirty="0" smtClean="0"/>
              <a:t>	У цветковых растений </a:t>
            </a:r>
            <a:r>
              <a:rPr lang="ru-RU" b="1" dirty="0" err="1" smtClean="0"/>
              <a:t>триплоидная</a:t>
            </a:r>
            <a:r>
              <a:rPr lang="ru-RU" b="1" dirty="0" smtClean="0"/>
              <a:t> ткань семени, содержащая запас питательных веществ, - это (эндосперм).</a:t>
            </a:r>
          </a:p>
          <a:p>
            <a:pPr marL="514350" indent="-514350">
              <a:buFont typeface="Arial" charset="0"/>
              <a:buNone/>
            </a:pPr>
            <a:r>
              <a:rPr lang="ru-RU" b="1" dirty="0" smtClean="0"/>
              <a:t>	Открытое ТЗ может быть представлено в невербальной форме: рисунок, схема, график в сопровождении словесного задания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Тестовые задания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на установление соответствия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Эти задания отличаются от аналогичных закрытых ТЗ только отсутствием готовых ответов. Тестируемый должен записать ответ сам.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3857625"/>
          <a:ext cx="807249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Компоненты биоценозов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Организмы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Продуценты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А. Рыбы</a:t>
                      </a:r>
                      <a:endParaRPr lang="ru-RU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 </a:t>
                      </a:r>
                      <a:r>
                        <a:rPr lang="ru-RU" b="1" dirty="0" err="1" smtClean="0"/>
                        <a:t>Консументы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Б. Водоросли</a:t>
                      </a:r>
                      <a:endParaRPr lang="ru-RU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 </a:t>
                      </a:r>
                      <a:r>
                        <a:rPr lang="ru-RU" b="1" dirty="0" err="1" smtClean="0"/>
                        <a:t>Редуценты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В. Личинки комара</a:t>
                      </a:r>
                      <a:endParaRPr lang="ru-RU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Г. Гнилостные бактерии</a:t>
                      </a:r>
                      <a:endParaRPr lang="ru-RU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Д. Двустворчатые</a:t>
                      </a:r>
                      <a:r>
                        <a:rPr lang="ru-RU" b="1" baseline="0" dirty="0" smtClean="0"/>
                        <a:t> моллюски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Открытые ТЗ на установление последовательности, нахождение аналогии</a:t>
            </a:r>
          </a:p>
        </p:txBody>
      </p:sp>
      <p:sp>
        <p:nvSpPr>
          <p:cNvPr id="491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b="1" dirty="0" smtClean="0"/>
              <a:t>Пример 1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Укажите правильную последовательность смены одного растительного сообщества другим: А-ельник; </a:t>
            </a:r>
            <a:r>
              <a:rPr lang="ru-RU" b="1" dirty="0" err="1" smtClean="0"/>
              <a:t>Б-осоковое</a:t>
            </a:r>
            <a:r>
              <a:rPr lang="ru-RU" b="1" dirty="0" smtClean="0"/>
              <a:t> болото; В-березняк; Г- суходольный луг.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Пример 2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Стрелолист:гидрофит=саксаул</a:t>
            </a:r>
            <a:r>
              <a:rPr lang="ru-RU" b="1" dirty="0" smtClean="0"/>
              <a:t>:? (ксерофит)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ТЗ свободного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изложения ответа</a:t>
            </a:r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b="1" dirty="0" smtClean="0"/>
              <a:t>1.Газовая функция живого вещества заключается в том, что…………</a:t>
            </a:r>
          </a:p>
          <a:p>
            <a:pPr>
              <a:buFont typeface="Arial" charset="0"/>
              <a:buNone/>
            </a:pPr>
            <a:r>
              <a:rPr lang="ru-RU" b="1" dirty="0"/>
              <a:t>	</a:t>
            </a:r>
            <a:r>
              <a:rPr lang="ru-RU" b="1" dirty="0" smtClean="0"/>
              <a:t>2. Назовите основные признаки строения и жизнедеятельности бактерий. Приведите не менее 4 особенностей.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3. Задачи по цитологии, генетики, экологии.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Типология биологических знаний как объект педагогического контроля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err="1" smtClean="0"/>
              <a:t>Фактуальные</a:t>
            </a:r>
            <a:r>
              <a:rPr lang="ru-RU" b="1" dirty="0" smtClean="0"/>
              <a:t> знания – </a:t>
            </a:r>
            <a:r>
              <a:rPr lang="ru-RU" b="1" dirty="0" err="1" smtClean="0"/>
              <a:t>знания</a:t>
            </a:r>
            <a:r>
              <a:rPr lang="ru-RU" b="1" dirty="0" smtClean="0"/>
              <a:t> биологических терминов и фактов, понятий и определений и их смысла, закономерностей и законов на всех уровнях организации живой природы (самые простые знания).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Классификационные знания и </a:t>
            </a:r>
            <a:r>
              <a:rPr lang="ru-RU" b="1" dirty="0" err="1" smtClean="0"/>
              <a:t>умения-распознавание</a:t>
            </a:r>
            <a:r>
              <a:rPr lang="ru-RU" b="1" dirty="0" smtClean="0"/>
              <a:t> основных систематических групп живых организмов, типичных представителей животного и растительного мира по анатомо-морфологическому критерию (анализ, сопоставление, синтез).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Типология биологических знаний как объект педагогического контроля</a:t>
            </a:r>
            <a:endParaRPr lang="ru-RU" sz="36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3. </a:t>
            </a:r>
            <a:r>
              <a:rPr lang="ru-RU" b="1" dirty="0" smtClean="0"/>
              <a:t>Алгоритмические знания и умения – использование известных алгоритмов для решения биологических (генетических, экологических, физиологических) задач.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4. Причинные знания – установление причинно-следственных связей на клеточном, организменном, видовом и  </a:t>
            </a:r>
            <a:r>
              <a:rPr lang="ru-RU" b="1" dirty="0" err="1" smtClean="0">
                <a:solidFill>
                  <a:srgbClr val="FF0000"/>
                </a:solidFill>
              </a:rPr>
              <a:t>надвидовом</a:t>
            </a:r>
            <a:r>
              <a:rPr lang="ru-RU" b="1" dirty="0" smtClean="0">
                <a:solidFill>
                  <a:srgbClr val="FF0000"/>
                </a:solidFill>
              </a:rPr>
              <a:t> уровнях организации, умение рассуждать логически (умозаключение).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5. Сравнительные знания и умения – распознавание и определение, сравнение и сопоставление особенностей биологических объектов.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6. Системные, интегративные знания и умения – установление </a:t>
            </a:r>
            <a:r>
              <a:rPr lang="ru-RU" b="1" dirty="0" err="1" smtClean="0">
                <a:solidFill>
                  <a:srgbClr val="FF0000"/>
                </a:solidFill>
              </a:rPr>
              <a:t>межпредметных</a:t>
            </a:r>
            <a:r>
              <a:rPr lang="ru-RU" b="1" dirty="0" smtClean="0">
                <a:solidFill>
                  <a:srgbClr val="FF0000"/>
                </a:solidFill>
              </a:rPr>
              <a:t> связей (с химией, физикой, математикой, а также между отдельными биологическими дисциплинами), выделение общего и главного, понимание сущности явлений, оценка последствий деятельности человека в природе (анализ, синтез, нахождение аналогий) (самые сложные знания).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/>
              <a:t>Причинные и сравнительные знания и умения развивают базовую компетентность в сфере самостоятельной познавательной деятельности, являются приемами развивающего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Системные знания  развивают социальную компетентность – умение использовать полученные знания и умения в нестандартной ситуации на междисциплинарном уровне.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Эпиграф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dirty="0" smtClean="0"/>
              <a:t>"Учитель живёт до тех пор, </a:t>
            </a:r>
          </a:p>
          <a:p>
            <a:pPr algn="ctr">
              <a:buFont typeface="Arial" charset="0"/>
              <a:buNone/>
            </a:pPr>
            <a:r>
              <a:rPr lang="ru-RU" b="1" dirty="0" smtClean="0"/>
              <a:t>пока учится, </a:t>
            </a:r>
          </a:p>
          <a:p>
            <a:pPr algn="ctr">
              <a:buFont typeface="Arial" charset="0"/>
              <a:buNone/>
            </a:pPr>
            <a:r>
              <a:rPr lang="ru-RU" b="1" dirty="0" smtClean="0"/>
              <a:t>как только он перестает учиться,</a:t>
            </a:r>
          </a:p>
          <a:p>
            <a:pPr algn="ctr">
              <a:buFont typeface="Arial" charset="0"/>
              <a:buNone/>
            </a:pPr>
            <a:r>
              <a:rPr lang="ru-RU" b="1" dirty="0" smtClean="0"/>
              <a:t> в нём умирает учитель"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Методика составления тестовых заданий,  различающихся по типологии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контролируемых знаний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rgbClr val="7030A0"/>
                </a:solidFill>
              </a:rPr>
              <a:t>Фактуальные</a:t>
            </a:r>
            <a:r>
              <a:rPr lang="ru-RU" b="1" dirty="0" smtClean="0">
                <a:solidFill>
                  <a:srgbClr val="7030A0"/>
                </a:solidFill>
              </a:rPr>
              <a:t> знания: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 одного правильного ответа, построенное по принципу однородности ответов, кумуляции.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Открытое ТЗ дополнение.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Открытое ТЗ свободного изложения.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 одного правильного ответа на установление соответствия.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Открытое ТЗХ дополнения на установление последовательности.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 нескольких правильных ответов.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Методика составления тестовых заданий,  различающихся по типологии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контролируемых знаний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	</a:t>
            </a:r>
            <a:r>
              <a:rPr lang="ru-RU" b="1" dirty="0" smtClean="0">
                <a:solidFill>
                  <a:srgbClr val="7030A0"/>
                </a:solidFill>
              </a:rPr>
              <a:t>ТЗ, контролирующие наличие классификационных знаний и умений 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1. Закрытое ТЗ множественного выбора одного правильного ответа, построенное по принципу </a:t>
            </a:r>
            <a:r>
              <a:rPr lang="ru-RU" b="1" dirty="0" err="1" smtClean="0"/>
              <a:t>градуирования</a:t>
            </a:r>
            <a:r>
              <a:rPr lang="ru-RU" b="1" dirty="0" smtClean="0"/>
              <a:t> вариантов ответов.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2. Закрытое ТЗ множественного выбора одного правильного ответа, построенное по принципу противопоставления понятий в вариантах ответов.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3. Закрытое ТЗ множественного выбора нескольких правильных ответов.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4. Открытое ТЗ дополнения на установление соответствия.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5. Открытое ТЗ дополнения.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6. Открытое ТЗ свободного изложения.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Данные задания наиболее эффективны. Они разделяют слабых и сильных учащихся, являются «</a:t>
            </a:r>
            <a:r>
              <a:rPr lang="ru-RU" b="1" dirty="0" err="1" smtClean="0"/>
              <a:t>результатирующей</a:t>
            </a:r>
            <a:r>
              <a:rPr lang="ru-RU" b="1" dirty="0" smtClean="0"/>
              <a:t>» составляющей биологического знания, организуя и суммируя фактический материал. Это позволяет шире использовать такие задания для тестового контроля биологических знаний.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Методика составления тестовых заданий,  различающихся по типологии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контролируемых знаний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Алгоритмические знания и умения: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1. Закрытые ТЗ множественного выбора одного правильного ответа, построенное по принципу сочетания вариантов ответов.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2. Закрытое ТЗ множественного выбора одного правильного ответа, построенное по принципу </a:t>
            </a:r>
            <a:r>
              <a:rPr lang="ru-RU" b="1" dirty="0" err="1" smtClean="0"/>
              <a:t>градуирования</a:t>
            </a:r>
            <a:r>
              <a:rPr lang="ru-RU" b="1" dirty="0" smtClean="0"/>
              <a:t> вариантов ответов.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3. Закрытое ТЗ множественного выбора нескольких правильных ответов из предложенных вариантов.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Методика составления тестовых заданий,  различающихся по типологии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контролируемых знаний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563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ТЗ на алгоритмические знания и умения:</a:t>
            </a:r>
          </a:p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b="1" dirty="0" smtClean="0"/>
              <a:t>1. Открытое ТЗ дополнения на установление последовательности.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2. Открытое ТЗ дополнения.</a:t>
            </a:r>
          </a:p>
          <a:p>
            <a:pPr>
              <a:buFont typeface="Arial" charset="0"/>
              <a:buNone/>
            </a:pPr>
            <a:r>
              <a:rPr lang="ru-RU" b="1" dirty="0" smtClean="0"/>
              <a:t>	3. Открытое ТЗ свободного изложения.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Методика составления тестовых заданий,  различающихся по типологии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контролируемых знаний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Причинные знания. </a:t>
            </a:r>
            <a:r>
              <a:rPr lang="ru-RU" b="1" dirty="0" smtClean="0"/>
              <a:t>ТЗ на этот вид достаточно редки, но именно они стимулируют поисковую активность учащихся, учат рассуждать и делать выводы.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выбора, построенное по принципу удвоенного противопоставления понятий в вариантах ответов.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выбора, построенное по принципу сочетания вариантов ответов.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 одного правильного ответа на установление соответствия.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 множественного выбора одного правильного ответа на установление аналогии.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Открытое ТЗ дополнения.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Открытое ТЗ свободного изложения.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Методика составления тестовых заданий,  различающихся по типологии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контролируемых знаний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Сравнительные знания и умения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b="1" dirty="0" smtClean="0"/>
              <a:t>Предусматривают сложные мыслительные операции: сопоставление, определение, поиск различий и сходства.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1. Открытое ТЗ дополнения на установление соответствия.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2. Закрытое ТЗ множественного выбора одного правильного ответа, построенное по принципу однородности вариантов ответов.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3. Открытое ТЗ на установление аналогии.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4. Закрытое ТЗ множественного выбора нескольких правильных ответов.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5. Открытое ТЗ дополнения.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6. Открытое ТЗ свободного изложения.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Это наиболее сложные задания даже для подготовленных учащихся. Это тревожный признак. Поскольку сравнительный анализ, сопоставление, выявление закономерностей – главный инструмент познания.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Методика составления тестовых заданий,  различающихся по типологии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контролируемых знаний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Системные знания: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 одного правильного ответа, построенное по принципу однородности вариантов ответов.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 одного правильного ответа на установление соответствия.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Закрытое ТЗ множественного выбора одного правильного ответа на установление последовательности.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Открытое ТЗ множественного выбора на установление аналогии.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Открытое ТЗ дополнения.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Открытое ТЗ свободного изложения.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Уровень усвоения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знаний как объект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педагогического контроля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Понятийный уровень – воспроизведение, цитирование, репродукция («знать»).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Алгоритмический уровень-решение по образцу, реализация стандартного алгоритма («уметь» и «применять знания и умения»).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Творческий, аналитический уровень-применение знаний в измененной или незнакомой ситуации («применять знания и умения в новой ситуации»).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Операции построения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тестовых заданий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14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b="1" dirty="0" smtClean="0"/>
              <a:t>Определение контролируемого элемента содержания.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b="1" dirty="0" smtClean="0"/>
              <a:t>Определение уровня усвоения знаний.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b="1" dirty="0" smtClean="0"/>
              <a:t>Определение контролируемого вида знания.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b="1" dirty="0" err="1" smtClean="0"/>
              <a:t>Атрибутированные</a:t>
            </a:r>
            <a:r>
              <a:rPr lang="ru-RU" b="1" dirty="0" smtClean="0"/>
              <a:t> формы.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b="1" dirty="0" smtClean="0"/>
              <a:t>Охарактеризуйте ТЗ по схеме: элемент </a:t>
            </a:r>
            <a:r>
              <a:rPr lang="ru-RU" b="1" dirty="0" err="1" smtClean="0"/>
              <a:t>содержания-уровень</a:t>
            </a:r>
            <a:r>
              <a:rPr lang="ru-RU" b="1" dirty="0" smtClean="0"/>
              <a:t> усвоения </a:t>
            </a:r>
            <a:r>
              <a:rPr lang="ru-RU" b="1" dirty="0" err="1" smtClean="0"/>
              <a:t>знаний-контролируемый</a:t>
            </a:r>
            <a:r>
              <a:rPr lang="ru-RU" b="1" dirty="0" smtClean="0"/>
              <a:t> вид биологического </a:t>
            </a:r>
            <a:r>
              <a:rPr lang="ru-RU" b="1" dirty="0" err="1" smtClean="0"/>
              <a:t>знания-форма</a:t>
            </a:r>
            <a:r>
              <a:rPr lang="ru-RU" b="1" dirty="0" smtClean="0"/>
              <a:t> </a:t>
            </a:r>
            <a:r>
              <a:rPr lang="ru-RU" b="1" dirty="0" err="1" smtClean="0"/>
              <a:t>ТЗ-способ</a:t>
            </a:r>
            <a:r>
              <a:rPr lang="ru-RU" b="1" dirty="0" smtClean="0"/>
              <a:t> оценки.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Пример 1.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К плесневым грибам относятся: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err="1" smtClean="0"/>
              <a:t>Пеницилл</a:t>
            </a: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Аспергилл и </a:t>
            </a:r>
            <a:r>
              <a:rPr lang="ru-RU" b="1" dirty="0" err="1" smtClean="0"/>
              <a:t>пеницилл</a:t>
            </a: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Аспергилл, </a:t>
            </a:r>
            <a:r>
              <a:rPr lang="ru-RU" b="1" dirty="0" err="1" smtClean="0"/>
              <a:t>мукор</a:t>
            </a:r>
            <a:r>
              <a:rPr lang="ru-RU" b="1" dirty="0" smtClean="0"/>
              <a:t> и </a:t>
            </a:r>
            <a:r>
              <a:rPr lang="ru-RU" b="1" dirty="0" err="1" smtClean="0"/>
              <a:t>пеницилл</a:t>
            </a: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Аспергилл, </a:t>
            </a:r>
            <a:r>
              <a:rPr lang="ru-RU" b="1" dirty="0" err="1" smtClean="0"/>
              <a:t>мукор</a:t>
            </a:r>
            <a:r>
              <a:rPr lang="ru-RU" b="1" dirty="0" smtClean="0"/>
              <a:t>, </a:t>
            </a:r>
            <a:r>
              <a:rPr lang="ru-RU" b="1" dirty="0" err="1" smtClean="0"/>
              <a:t>пеницилл</a:t>
            </a:r>
            <a:r>
              <a:rPr lang="ru-RU" b="1" dirty="0" smtClean="0"/>
              <a:t> и дрожжи.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Процесс   </a:t>
            </a:r>
            <a:r>
              <a:rPr lang="ru-RU" sz="3200" b="1" i="1" dirty="0" smtClean="0">
                <a:solidFill>
                  <a:srgbClr val="7030A0"/>
                </a:solidFill>
              </a:rPr>
              <a:t>образования</a:t>
            </a:r>
            <a:br>
              <a:rPr lang="ru-RU" sz="3200" b="1" i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это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протяженность по времени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714500" y="2071688"/>
            <a:ext cx="1357313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143625" y="2000250"/>
            <a:ext cx="1285875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1500" y="3357563"/>
            <a:ext cx="4000500" cy="642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643438" y="3357563"/>
            <a:ext cx="3929062" cy="642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929063" y="4214813"/>
            <a:ext cx="1214437" cy="1357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366330" y="5676916"/>
            <a:ext cx="3212299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noFill/>
              </a:rPr>
              <a:t>к</a:t>
            </a:r>
          </a:p>
        </p:txBody>
      </p:sp>
      <p:sp>
        <p:nvSpPr>
          <p:cNvPr id="16392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+</a:t>
            </a:r>
          </a:p>
          <a:p>
            <a:pPr algn="ctr">
              <a:buFont typeface="Arial" charset="0"/>
              <a:buNone/>
            </a:pPr>
            <a:endParaRPr lang="ru-RU" i="1" dirty="0" smtClean="0"/>
          </a:p>
          <a:p>
            <a:pPr algn="ctr">
              <a:buFont typeface="Arial" charset="0"/>
              <a:buNone/>
            </a:pPr>
            <a:endParaRPr lang="ru-RU" i="1" dirty="0" smtClean="0">
              <a:solidFill>
                <a:srgbClr val="7030A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Исходное состояние         Конечное состояние</a:t>
            </a:r>
            <a:r>
              <a:rPr lang="ru-RU" sz="2400" i="1" dirty="0" smtClean="0">
                <a:solidFill>
                  <a:srgbClr val="7030A0"/>
                </a:solidFill>
              </a:rPr>
              <a:t>     </a:t>
            </a:r>
            <a:endParaRPr lang="ru-RU" sz="2400" i="1" dirty="0" smtClean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203575" y="5805488"/>
            <a:ext cx="340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  </a:t>
            </a:r>
            <a:r>
              <a:rPr lang="ru-RU" b="1" dirty="0">
                <a:solidFill>
                  <a:srgbClr val="7030A0"/>
                </a:solidFill>
              </a:rPr>
              <a:t>Педагогический контроль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Задания</a:t>
            </a:r>
          </a:p>
        </p:txBody>
      </p:sp>
      <p:sp>
        <p:nvSpPr>
          <p:cNvPr id="63490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Пример 2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Образование кислорода происходит в…..фазе фотосинтеза.</a:t>
            </a:r>
          </a:p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Пример 3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Составьте правильную пищевую цепь, используя все объекты: большая синица (А), навоз (Б), комнатная муха (В), ястреб (Г), паук-крестовик (Д).</a:t>
            </a:r>
          </a:p>
          <a:p>
            <a:pPr>
              <a:buFont typeface="Arial" charset="0"/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Пример 4 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Установите соответствие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graphicFrame>
        <p:nvGraphicFramePr>
          <p:cNvPr id="63512" name="Group 24"/>
          <p:cNvGraphicFramePr>
            <a:graphicFrameLocks noGrp="1"/>
          </p:cNvGraphicFramePr>
          <p:nvPr/>
        </p:nvGraphicFramePr>
        <p:xfrm>
          <a:off x="642938" y="4857760"/>
          <a:ext cx="8001000" cy="1828800"/>
        </p:xfrm>
        <a:graphic>
          <a:graphicData uri="http://schemas.openxmlformats.org/drawingml/2006/table">
            <a:tbl>
              <a:tblPr/>
              <a:tblGrid>
                <a:gridCol w="3792537"/>
                <a:gridCol w="4208463"/>
              </a:tblGrid>
              <a:tr h="15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Животные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</a:rPr>
                        <a:t>Тип,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1. Нереис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А. Моллюски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2. Коловратки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Б. Плоские черви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3. Волосатик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В. Многощетинковые кольчатые черви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Г. Круглые черви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Анализ содержания ТЗ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Задания, вызывающие трудность: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Биосинтез белка.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Свойства генетического кода.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Фотосинтез.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Митоз.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Мейоз.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Законы генетики.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Онтогенез животных.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Основные понятия генетики.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Биоценоз, биогеоценоз, экосистема.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Бактерии, способы питания.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Характеристика семейств цветковых растений.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12. Физиологические процессы животных (выделение, питание).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13. Внутренняя среда организма.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14. Иммунитет.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Как составить тест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по биологии</a:t>
            </a:r>
          </a:p>
        </p:txBody>
      </p:sp>
      <p:sp>
        <p:nvSpPr>
          <p:cNvPr id="655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2400" dirty="0" smtClean="0">
                <a:latin typeface="Arial" charset="0"/>
              </a:rPr>
              <a:t>	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</a:rPr>
              <a:t>Тест текущего контроля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1800" b="1" dirty="0" smtClean="0">
                <a:latin typeface="Arial" charset="0"/>
              </a:rPr>
              <a:t>Определить цели тестирования – степень усвоения классом и каждым учеником материала предыдущего урока, выявление типичных ошибок и их причины.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1800" b="1" dirty="0" err="1" smtClean="0">
                <a:latin typeface="Arial" charset="0"/>
              </a:rPr>
              <a:t>Подход-критериально-ориентированный</a:t>
            </a:r>
            <a:r>
              <a:rPr lang="ru-RU" sz="1800" b="1" dirty="0" smtClean="0">
                <a:latin typeface="Arial" charset="0"/>
              </a:rPr>
              <a:t> (определение уровня подготовки каждого тестируемого относительно программы или ее части, сравнение с исходным результатом).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1800" b="1" dirty="0" smtClean="0">
                <a:latin typeface="Arial" charset="0"/>
              </a:rPr>
              <a:t>Определение элементов содержания предмета, включенных в тест.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1800" b="1" dirty="0" smtClean="0">
                <a:latin typeface="Arial" charset="0"/>
              </a:rPr>
              <a:t>Задания ориентированы на </a:t>
            </a:r>
            <a:r>
              <a:rPr lang="ru-RU" sz="1800" b="1" dirty="0" err="1" smtClean="0">
                <a:latin typeface="Arial" charset="0"/>
              </a:rPr>
              <a:t>фактуальные</a:t>
            </a:r>
            <a:r>
              <a:rPr lang="ru-RU" sz="1800" b="1" dirty="0" smtClean="0">
                <a:latin typeface="Arial" charset="0"/>
              </a:rPr>
              <a:t> биологические знания и репродуктивный уровень усвоения. Но желательно ввести 1-2 задания, ориентированные на 3 (творческий) уровень. Если тема позволяет, желательно вводить задания на сравнение. При текущем контроле нет смысла применять сложные по форме задания, лучше использовать ТЗ множественного выбора. Рекомендуется проводить самопроверку.</a:t>
            </a:r>
          </a:p>
          <a:p>
            <a:pPr marL="609600" indent="-609600">
              <a:buFont typeface="Arial" charset="0"/>
              <a:buNone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Как составить тест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по биологии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Arial" charset="0"/>
              </a:rPr>
              <a:t>Тест рубежного контроля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Определение целей тестирования – степень усвоения материала раздела, например «Человек».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Содержание теста (материал 8 класса)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Подход – </a:t>
            </a:r>
            <a:r>
              <a:rPr lang="ru-RU" sz="1600" b="1" dirty="0" err="1" smtClean="0">
                <a:latin typeface="Arial" charset="0"/>
              </a:rPr>
              <a:t>критериально-ориентированный</a:t>
            </a:r>
            <a:r>
              <a:rPr lang="ru-RU" sz="1600" b="1" dirty="0" smtClean="0">
                <a:latin typeface="Arial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Элементы содержания – рабочая программа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Требования к уровню подготовки – базовый уровень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Критерии оценок: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latin typeface="Arial" charset="0"/>
              </a:rPr>
              <a:t>-90-100% верных ответов – «5»;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b="1" dirty="0" smtClean="0">
                <a:latin typeface="Arial" charset="0"/>
              </a:rPr>
              <a:t>-89-75% верных ответов – «4»;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b="1" dirty="0" smtClean="0">
                <a:latin typeface="Arial" charset="0"/>
              </a:rPr>
              <a:t>-74-50% верных ответов – «3»;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b="1" dirty="0" smtClean="0">
                <a:latin typeface="Arial" charset="0"/>
              </a:rPr>
              <a:t>-49% и менее верных ответов – «2».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latin typeface="Arial" charset="0"/>
              </a:rPr>
              <a:t>7. Формы заданий (для примера) :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1600" b="1" dirty="0" smtClean="0">
                <a:latin typeface="Arial" charset="0"/>
              </a:rPr>
              <a:t>Закрытые ТЗ множественного выбора ответа; в том числе на установление соответствия.;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r>
              <a:rPr lang="ru-RU" sz="1600" b="1" dirty="0" smtClean="0">
                <a:latin typeface="Arial" charset="0"/>
              </a:rPr>
              <a:t>Открытое ТЗ в сопровождении рисунка.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b="1" dirty="0" smtClean="0">
                <a:latin typeface="Arial" charset="0"/>
              </a:rPr>
              <a:t>8. Составление краткого плана.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  <a:latin typeface="Arial" charset="0"/>
              </a:rPr>
              <a:t>Как готовиться к ЕГЭ. Рекомендации.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Усвоение основного содержания курса биологии: биологические теории, законы, закономерности, понятия и факты.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Повторение сложных тем: классификация органического мира, особенности строения и жизнедеятельности организмов разных царств живой природы и вопросов экологии.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При повторении использовать задания, направленные на обоснование сущности биологических процессов, норм и правил ЗОЖ, поведения человека в природе. Устанавливать взаимосвязи строения и функций клеток, тканей, организма и среды.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При контроле использовать ТЗ разных форм и уровня сложности, из вариантов ЕГЭ.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Формирование умений работать с текстом, рисунком, схемой.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Формирование умения оперировать приемами статистической обработки биологической информации и умения строить вариационный ряд и график изменчивости исследуемого признака.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Умение кратко четко по существу вопроса излагать свое мнение устно и письменно.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Интенсифицировать активную самостоятельную подготовку учащихся к тестированию.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1600" b="1" dirty="0" smtClean="0">
                <a:latin typeface="Arial" charset="0"/>
              </a:rPr>
              <a:t>Регулярно проводить работу над типичными ошибками.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endParaRPr lang="ru-RU" sz="16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sp>
        <p:nvSpPr>
          <p:cNvPr id="70660" name="WordArt 4"/>
          <p:cNvSpPr>
            <a:spLocks noChangeArrowheads="1" noChangeShapeType="1" noTextEdit="1"/>
          </p:cNvSpPr>
          <p:nvPr/>
        </p:nvSpPr>
        <p:spPr bwMode="auto">
          <a:xfrm>
            <a:off x="2343150" y="2786063"/>
            <a:ext cx="44577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" charset="0"/>
              </a:rPr>
              <a:t>Задачи контроля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 	</a:t>
            </a:r>
            <a:r>
              <a:rPr lang="ru-RU" b="1" dirty="0" smtClean="0"/>
              <a:t>Педагогический контроль должен декларировать и (желательно) численно определять критерии обучения, т.е. формулировать, какими знаниями, умениями и навыками должен овладеть ученик в результате обучения (виды знаний) и на каком уровне.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Функции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педагогического контроля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Управляющая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(перевод учащихся)</a:t>
            </a: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Диагностическая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(проверка уровня УД)</a:t>
            </a: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Обучающая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(закрепляет и корректирует)</a:t>
            </a: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Воспитывающая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(дисциплинирует, организует)</a:t>
            </a: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Мотивирующая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(стимулирует)</a:t>
            </a:r>
            <a:endParaRPr lang="ru-RU" b="1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Развивающая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(применять, обобщать, сравнивать, систематизировать)</a:t>
            </a:r>
            <a:endParaRPr lang="ru-RU" b="1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/>
              <a:t>Методическая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(обратная связь)</a:t>
            </a:r>
            <a:endParaRPr lang="ru-RU" b="1" dirty="0" smtClean="0">
              <a:latin typeface="Arial" charset="0"/>
            </a:endParaRPr>
          </a:p>
          <a:p>
            <a:pPr marL="514350" indent="-514350">
              <a:lnSpc>
                <a:spcPct val="90000"/>
              </a:lnSpc>
              <a:buFont typeface="Arial" charset="0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Прогностическая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(дифференциация учащихся для последующего образования)</a:t>
            </a:r>
            <a:endParaRPr lang="ru-RU" b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>Виды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педагогического контроля</a:t>
            </a:r>
            <a:endParaRPr lang="ru-RU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7251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504"/>
                <a:gridCol w="1694504"/>
                <a:gridCol w="1729812"/>
                <a:gridCol w="1782062"/>
                <a:gridCol w="1571637"/>
              </a:tblGrid>
              <a:tr h="6857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Предвари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тельный (входной)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Текущий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Тематический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Рубежный (поэтапный)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Итоговый (заключительный)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 Фронтальная беседа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Устный опрос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Устный опрос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Устный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зачет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Устный экзамен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Анкетирование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Письменные  контрольные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Письменные контрольные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Письменный зачет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Письменный экзамен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3. Тестирование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3. Тестирование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Зачет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 Экзамен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Итоговый тестовый контроль в виде ЕГЭ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4. Тестирование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4. Тестирование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Требования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 к педагогическому контролю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Объективность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Регулярность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Всесторонность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Индивидуальность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err="1" smtClean="0"/>
              <a:t>Дифференцированность</a:t>
            </a:r>
            <a:endParaRPr lang="ru-RU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Единство требований к результатам контроля со стороны тех, кто его осуществляет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Целенаправленность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Мобильность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 smtClean="0"/>
              <a:t>Активизация познавательной деятельности учащихся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кс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Текст</Template>
  <TotalTime>151</TotalTime>
  <Words>1742</Words>
  <Application>Microsoft Office PowerPoint</Application>
  <PresentationFormat>Экран (4:3)</PresentationFormat>
  <Paragraphs>476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Текст</vt:lpstr>
      <vt:lpstr>Семинар, 02.02.2012</vt:lpstr>
      <vt:lpstr>Тема</vt:lpstr>
      <vt:lpstr>Цель и задачи семинара</vt:lpstr>
      <vt:lpstr>Эпиграф</vt:lpstr>
      <vt:lpstr>Процесс   образования это  протяженность по времени</vt:lpstr>
      <vt:lpstr>Задачи контроля</vt:lpstr>
      <vt:lpstr>Функции  педагогического контроля</vt:lpstr>
      <vt:lpstr>Виды  педагогического контроля</vt:lpstr>
      <vt:lpstr>Требования  к педагогическому контролю</vt:lpstr>
      <vt:lpstr>Преимущества  тестового контроля </vt:lpstr>
      <vt:lpstr>Классификация  педагогических тестов</vt:lpstr>
      <vt:lpstr>Классификация  педагогических тестов</vt:lpstr>
      <vt:lpstr>Задание</vt:lpstr>
      <vt:lpstr>Тестовое задание</vt:lpstr>
      <vt:lpstr>Формы тестовых заданий</vt:lpstr>
      <vt:lpstr>Требования  к заданиям закрытого типа</vt:lpstr>
      <vt:lpstr>Принципы  составления текста задания</vt:lpstr>
      <vt:lpstr>Принципы  составления текста задания</vt:lpstr>
      <vt:lpstr>Принципы  составления текста задания</vt:lpstr>
      <vt:lpstr>Принципы  подбора вариантов ответа</vt:lpstr>
      <vt:lpstr>Принципы  подбора вариантов ответа</vt:lpstr>
      <vt:lpstr>Принципы  подбора вариантов ответа</vt:lpstr>
      <vt:lpstr>Принципы  подбора вариантов ответа</vt:lpstr>
      <vt:lpstr>Принципы  подбора вариантов ответа</vt:lpstr>
      <vt:lpstr>Принципы  подбора вариантов ответа</vt:lpstr>
      <vt:lpstr>Задание</vt:lpstr>
      <vt:lpstr>Задание</vt:lpstr>
      <vt:lpstr>Тестовые задания ЗТ с множественным выбором одного правильного ответа на установление соответствия </vt:lpstr>
      <vt:lpstr>Тестовые задания ЗТ  множественного выбора  на установление последовательности</vt:lpstr>
      <vt:lpstr>Тестовые задания  на установление аналогии</vt:lpstr>
      <vt:lpstr>Тестовые задания множественного выбора нескольких правильных ответов из предложенных вариантов</vt:lpstr>
      <vt:lpstr>Задания  альтернативных ответов</vt:lpstr>
      <vt:lpstr>Слайд 33</vt:lpstr>
      <vt:lpstr>Открытые  тестовые задания</vt:lpstr>
      <vt:lpstr>Тестовые задания  на установление соответствия</vt:lpstr>
      <vt:lpstr>Открытые ТЗ на установление последовательности, нахождение аналогии</vt:lpstr>
      <vt:lpstr>ТЗ свободного  изложения ответа</vt:lpstr>
      <vt:lpstr>Типология биологических знаний как объект педагогического контроля</vt:lpstr>
      <vt:lpstr>Типология биологических знаний как объект педагогического контроля</vt:lpstr>
      <vt:lpstr>Методика составления тестовых заданий,  различающихся по типологии  контролируемых знаний</vt:lpstr>
      <vt:lpstr>Методика составления тестовых заданий,  различающихся по типологии  контролируемых знаний</vt:lpstr>
      <vt:lpstr>Методика составления тестовых заданий,  различающихся по типологии  контролируемых знаний</vt:lpstr>
      <vt:lpstr>Методика составления тестовых заданий,  различающихся по типологии  контролируемых знаний</vt:lpstr>
      <vt:lpstr>Методика составления тестовых заданий,  различающихся по типологии  контролируемых знаний</vt:lpstr>
      <vt:lpstr>Методика составления тестовых заданий,  различающихся по типологии  контролируемых знаний</vt:lpstr>
      <vt:lpstr>Методика составления тестовых заданий,  различающихся по типологии  контролируемых знаний</vt:lpstr>
      <vt:lpstr>Уровень усвоения  знаний как объект  педагогического контроля</vt:lpstr>
      <vt:lpstr>Операции построения  тестовых заданий</vt:lpstr>
      <vt:lpstr>Задания</vt:lpstr>
      <vt:lpstr>Задания</vt:lpstr>
      <vt:lpstr>Анализ содержания ТЗ</vt:lpstr>
      <vt:lpstr>Как составить тест  по биологии</vt:lpstr>
      <vt:lpstr>Как составить тест  по биологии</vt:lpstr>
      <vt:lpstr>Как готовиться к ЕГЭ. Рекомендации.</vt:lpstr>
      <vt:lpstr>Слайд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Семинар, 02.02.2012</dc:title>
  <dc:creator>Галя</dc:creator>
  <cp:lastModifiedBy>Галя</cp:lastModifiedBy>
  <cp:revision>16</cp:revision>
  <dcterms:created xsi:type="dcterms:W3CDTF">2012-01-26T12:24:16Z</dcterms:created>
  <dcterms:modified xsi:type="dcterms:W3CDTF">2012-01-31T14:37:37Z</dcterms:modified>
</cp:coreProperties>
</file>