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29" autoAdjust="0"/>
  </p:normalViewPr>
  <p:slideViewPr>
    <p:cSldViewPr>
      <p:cViewPr varScale="1">
        <p:scale>
          <a:sx n="102" d="100"/>
          <a:sy n="102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8591-1A9D-4D81-AFC9-233EB66B8630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F673-135B-4D44-934C-E928E67BF4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776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8591-1A9D-4D81-AFC9-233EB66B8630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F673-135B-4D44-934C-E928E67BF4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206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8591-1A9D-4D81-AFC9-233EB66B8630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F673-135B-4D44-934C-E928E67BF4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404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8591-1A9D-4D81-AFC9-233EB66B8630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F673-135B-4D44-934C-E928E67BF4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941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8591-1A9D-4D81-AFC9-233EB66B8630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F673-135B-4D44-934C-E928E67BF4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380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8591-1A9D-4D81-AFC9-233EB66B8630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F673-135B-4D44-934C-E928E67BF4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917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8591-1A9D-4D81-AFC9-233EB66B8630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F673-135B-4D44-934C-E928E67BF4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9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8591-1A9D-4D81-AFC9-233EB66B8630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F673-135B-4D44-934C-E928E67BF4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625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8591-1A9D-4D81-AFC9-233EB66B8630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F673-135B-4D44-934C-E928E67BF4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596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8591-1A9D-4D81-AFC9-233EB66B8630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F673-135B-4D44-934C-E928E67BF4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761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8591-1A9D-4D81-AFC9-233EB66B8630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F673-135B-4D44-934C-E928E67BF4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934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58591-1A9D-4D81-AFC9-233EB66B8630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EF673-135B-4D44-934C-E928E67BF4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36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 algn="ctr">
              <a:buNone/>
            </a:pPr>
            <a:r>
              <a:rPr lang="ru-RU" b="1" u="sng" dirty="0" smtClean="0"/>
              <a:t>Методы и приемы обучения лексике.</a:t>
            </a:r>
          </a:p>
          <a:p>
            <a:endParaRPr lang="ru-RU" b="1" i="1" u="sng" dirty="0" smtClean="0"/>
          </a:p>
          <a:p>
            <a:r>
              <a:rPr lang="ru-RU" sz="2800" b="1" i="1" u="sng" dirty="0" smtClean="0"/>
              <a:t>Упражнения</a:t>
            </a:r>
            <a:r>
              <a:rPr lang="ru-RU" sz="2800" dirty="0" smtClean="0"/>
              <a:t> остаются главным средством обучения на любом этапе овладения иностранным языком. Обычно выделяют упражнения для усвоения материала и для его использования в устной речи.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0289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2) </a:t>
            </a:r>
            <a:r>
              <a:rPr lang="en-US" sz="2800" dirty="0" smtClean="0"/>
              <a:t>Find these </a:t>
            </a:r>
            <a:r>
              <a:rPr lang="en-US" sz="2800" b="1" dirty="0" smtClean="0"/>
              <a:t>words in the texts </a:t>
            </a:r>
            <a:r>
              <a:rPr lang="en-US" sz="2800" dirty="0" smtClean="0"/>
              <a:t>and underline them.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b="1" dirty="0" smtClean="0"/>
              <a:t>3) </a:t>
            </a:r>
            <a:r>
              <a:rPr lang="en-US" sz="2800" dirty="0" smtClean="0"/>
              <a:t>Read and translate </a:t>
            </a:r>
            <a:r>
              <a:rPr lang="en-US" sz="2800" b="1" dirty="0" smtClean="0"/>
              <a:t>the sentences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b="1" dirty="0" smtClean="0"/>
              <a:t>4) </a:t>
            </a:r>
            <a:r>
              <a:rPr lang="en-US" sz="2800" dirty="0" smtClean="0"/>
              <a:t>Find </a:t>
            </a:r>
            <a:r>
              <a:rPr lang="en-US" sz="2800" b="1" dirty="0" smtClean="0"/>
              <a:t>the equivalents </a:t>
            </a:r>
            <a:r>
              <a:rPr lang="en-US" sz="2800" dirty="0" smtClean="0"/>
              <a:t>to the sentences </a:t>
            </a:r>
            <a:r>
              <a:rPr lang="en-US" sz="2800" b="1" dirty="0" smtClean="0"/>
              <a:t>in the text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400" dirty="0" smtClean="0"/>
              <a:t>For example: </a:t>
            </a:r>
            <a:r>
              <a:rPr lang="en-US" sz="2800" dirty="0" smtClean="0"/>
              <a:t>We sometimes say angry and rude words to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                                                             each other.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   – Sometimes we </a:t>
            </a:r>
            <a:r>
              <a:rPr lang="en-US" sz="2800" b="1" dirty="0" smtClean="0"/>
              <a:t>quarrel.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430287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smtClean="0"/>
              <a:t>5) Use the expressions. </a:t>
            </a:r>
            <a:r>
              <a:rPr lang="en-US" sz="2800" dirty="0" smtClean="0"/>
              <a:t>Work in groups.</a:t>
            </a:r>
          </a:p>
          <a:p>
            <a:pPr marL="0" indent="0">
              <a:buNone/>
            </a:pPr>
            <a:r>
              <a:rPr lang="en-US" sz="2800" dirty="0" smtClean="0"/>
              <a:t>What </a:t>
            </a:r>
            <a:r>
              <a:rPr lang="en-US" sz="2800" u="sng" dirty="0" smtClean="0"/>
              <a:t>should</a:t>
            </a:r>
            <a:r>
              <a:rPr lang="en-US" sz="2800" dirty="0" smtClean="0"/>
              <a:t> and </a:t>
            </a:r>
            <a:r>
              <a:rPr lang="en-US" sz="2800" u="sng" dirty="0" smtClean="0"/>
              <a:t>shouldn’t</a:t>
            </a:r>
            <a:r>
              <a:rPr lang="en-US" sz="2800" dirty="0" smtClean="0"/>
              <a:t> do a good friend.</a:t>
            </a:r>
          </a:p>
          <a:p>
            <a:pPr marL="0" indent="0">
              <a:buNone/>
            </a:pPr>
            <a:r>
              <a:rPr lang="en-US" sz="2400" dirty="0" smtClean="0"/>
              <a:t>For example: </a:t>
            </a:r>
            <a:r>
              <a:rPr lang="en-US" sz="2800" dirty="0" smtClean="0"/>
              <a:t>A good friend </a:t>
            </a:r>
            <a:r>
              <a:rPr lang="en-US" sz="2800" u="sng" dirty="0" smtClean="0"/>
              <a:t>should</a:t>
            </a:r>
            <a:r>
              <a:rPr lang="en-US" sz="2800" dirty="0" smtClean="0"/>
              <a:t> </a:t>
            </a:r>
            <a:r>
              <a:rPr lang="en-US" sz="2800" b="1" dirty="0" smtClean="0"/>
              <a:t>support</a:t>
            </a:r>
            <a:r>
              <a:rPr lang="en-US" sz="2800" dirty="0" smtClean="0"/>
              <a:t> in difficult situation. </a:t>
            </a:r>
            <a:r>
              <a:rPr lang="en-US" sz="2800" dirty="0" smtClean="0"/>
              <a:t>A good friend </a:t>
            </a:r>
            <a:r>
              <a:rPr lang="en-US" sz="2800" u="sng" dirty="0" smtClean="0"/>
              <a:t>shouldn’t</a:t>
            </a:r>
            <a:r>
              <a:rPr lang="en-US" sz="2800" dirty="0" smtClean="0"/>
              <a:t> </a:t>
            </a:r>
            <a:r>
              <a:rPr lang="en-US" sz="2800" b="1" dirty="0" smtClean="0"/>
              <a:t>envy</a:t>
            </a:r>
            <a:r>
              <a:rPr lang="en-US" sz="2800" dirty="0" smtClean="0"/>
              <a:t> your success.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r>
              <a:rPr lang="en-US" sz="2800" b="1" dirty="0" smtClean="0"/>
              <a:t>6) Agree or disagree </a:t>
            </a:r>
            <a:r>
              <a:rPr lang="en-US" sz="2800" dirty="0" smtClean="0"/>
              <a:t>with the statements.</a:t>
            </a:r>
          </a:p>
          <a:p>
            <a:pPr marL="0" indent="0">
              <a:buNone/>
            </a:pPr>
            <a:r>
              <a:rPr lang="en-US" sz="2800" dirty="0" smtClean="0"/>
              <a:t>(Firstly, let’s repeat the phrases: I agree…, I think that…, in my opinion…, from my point of view… and so on.)</a:t>
            </a:r>
          </a:p>
          <a:p>
            <a:pPr marL="0" indent="0">
              <a:buNone/>
            </a:pPr>
            <a:r>
              <a:rPr lang="en-US" sz="2800" b="1" dirty="0" smtClean="0"/>
              <a:t>7) </a:t>
            </a:r>
            <a:r>
              <a:rPr lang="en-US" sz="2800" dirty="0" smtClean="0"/>
              <a:t>Let’s play </a:t>
            </a:r>
            <a:r>
              <a:rPr lang="en-US" sz="2800" b="1" dirty="0" smtClean="0"/>
              <a:t>the role play</a:t>
            </a:r>
            <a:r>
              <a:rPr lang="en-US" sz="2800" dirty="0" smtClean="0"/>
              <a:t>:</a:t>
            </a:r>
            <a:r>
              <a:rPr lang="en-US" sz="2800" b="1" dirty="0" smtClean="0"/>
              <a:t> </a:t>
            </a:r>
            <a:r>
              <a:rPr lang="en-US" sz="2800" dirty="0" smtClean="0"/>
              <a:t>The classmates have quarreled with their new friend. They, their parents, their teachers, the new friend’s parents are discussing what a good friend should do. Take the cards with your roles.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58915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8) </a:t>
            </a:r>
            <a:r>
              <a:rPr lang="en-US" sz="2800" dirty="0" smtClean="0"/>
              <a:t>Work in pairs. Prepare 2 special </a:t>
            </a:r>
            <a:r>
              <a:rPr lang="en-US" sz="2800" b="1" dirty="0" smtClean="0"/>
              <a:t>questions</a:t>
            </a:r>
            <a:r>
              <a:rPr lang="en-US" sz="2800" dirty="0" smtClean="0"/>
              <a:t> to the short texts. </a:t>
            </a:r>
            <a:r>
              <a:rPr lang="en-US" sz="2800" b="1" dirty="0" smtClean="0"/>
              <a:t>Ask</a:t>
            </a:r>
            <a:r>
              <a:rPr lang="en-US" sz="2800" dirty="0" smtClean="0"/>
              <a:t> each other and </a:t>
            </a:r>
            <a:r>
              <a:rPr lang="en-US" sz="2800" b="1" dirty="0" smtClean="0"/>
              <a:t>answer</a:t>
            </a:r>
            <a:r>
              <a:rPr lang="en-US" sz="2800" dirty="0" smtClean="0"/>
              <a:t> the </a:t>
            </a:r>
            <a:r>
              <a:rPr lang="en-US" sz="2800" dirty="0" smtClean="0"/>
              <a:t>questions.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b="1" dirty="0" smtClean="0"/>
              <a:t>9) </a:t>
            </a:r>
            <a:r>
              <a:rPr lang="en-US" sz="2800" dirty="0" smtClean="0"/>
              <a:t>Look </a:t>
            </a:r>
            <a:r>
              <a:rPr lang="en-US" sz="2800" b="1" dirty="0" smtClean="0"/>
              <a:t>at the photos </a:t>
            </a:r>
            <a:r>
              <a:rPr lang="en-US" sz="2800" dirty="0" smtClean="0"/>
              <a:t>and give your comments.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07126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61321">
            <a:off x="237247" y="275414"/>
            <a:ext cx="4664295" cy="356889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77862">
            <a:off x="4438064" y="2798463"/>
            <a:ext cx="4277607" cy="3422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694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ru-RU" b="1" i="1" dirty="0"/>
              <a:t>Игровой метод.</a:t>
            </a:r>
            <a:endParaRPr lang="ru-RU" dirty="0"/>
          </a:p>
          <a:p>
            <a:r>
              <a:rPr lang="ru-RU" b="1" i="1" dirty="0" smtClean="0"/>
              <a:t>Метод компьютерной презентации или видеоролика.</a:t>
            </a:r>
            <a:r>
              <a:rPr lang="ru-RU" dirty="0" smtClean="0"/>
              <a:t> </a:t>
            </a:r>
          </a:p>
          <a:p>
            <a:r>
              <a:rPr lang="ru-RU" b="1" i="1" dirty="0"/>
              <a:t>Здоровье - сберегающие технологии.</a:t>
            </a:r>
            <a:endParaRPr lang="ru-RU" dirty="0"/>
          </a:p>
          <a:p>
            <a:r>
              <a:rPr lang="ru-RU" b="1" i="1" dirty="0"/>
              <a:t>Применение стихотворений, рифмовок и песенного материала</a:t>
            </a:r>
            <a:r>
              <a:rPr lang="ru-RU" b="1" i="1" dirty="0" smtClean="0"/>
              <a:t>.</a:t>
            </a:r>
          </a:p>
          <a:p>
            <a:r>
              <a:rPr lang="ru-RU" b="1" i="1" dirty="0" smtClean="0"/>
              <a:t>Виды работы с лексикой в старших классах.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870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/>
          </a:bodyPr>
          <a:lstStyle/>
          <a:p>
            <a:pPr algn="ctr"/>
            <a:r>
              <a:rPr lang="ru-RU" b="1" i="1" u="sng" dirty="0" smtClean="0"/>
              <a:t>Игровой метод</a:t>
            </a:r>
            <a:endParaRPr lang="ru-RU" dirty="0" smtClean="0"/>
          </a:p>
          <a:p>
            <a:pPr marL="0" indent="0">
              <a:buNone/>
            </a:pPr>
            <a:r>
              <a:rPr lang="ru-RU" sz="2400" dirty="0"/>
              <a:t>Р</a:t>
            </a:r>
            <a:r>
              <a:rPr lang="ru-RU" sz="2400" dirty="0" smtClean="0"/>
              <a:t>азличные </a:t>
            </a:r>
            <a:r>
              <a:rPr lang="ru-RU" sz="2400" dirty="0"/>
              <a:t>виды игр с демонстрационным и раздаточным материалом:</a:t>
            </a:r>
          </a:p>
          <a:p>
            <a:r>
              <a:rPr lang="ru-RU" sz="2800" b="1" dirty="0" smtClean="0"/>
              <a:t>Покажи </a:t>
            </a:r>
            <a:r>
              <a:rPr lang="ru-RU" sz="2800" b="1" dirty="0"/>
              <a:t>и назови</a:t>
            </a:r>
          </a:p>
          <a:p>
            <a:r>
              <a:rPr lang="ru-RU" sz="2800" b="1" dirty="0" smtClean="0"/>
              <a:t>Разложи </a:t>
            </a:r>
            <a:r>
              <a:rPr lang="ru-RU" sz="2800" b="1" dirty="0"/>
              <a:t>в заданном порядке («Паровозик»)</a:t>
            </a:r>
          </a:p>
          <a:p>
            <a:r>
              <a:rPr lang="ru-RU" sz="2800" b="1" dirty="0" smtClean="0"/>
              <a:t>Поменяй </a:t>
            </a:r>
            <a:r>
              <a:rPr lang="ru-RU" sz="2800" b="1" dirty="0"/>
              <a:t>местами</a:t>
            </a:r>
          </a:p>
          <a:p>
            <a:r>
              <a:rPr lang="ru-RU" sz="2800" b="1" dirty="0" smtClean="0"/>
              <a:t>«</a:t>
            </a:r>
            <a:r>
              <a:rPr lang="ru-RU" sz="2800" b="1" dirty="0"/>
              <a:t>Чего не стало</a:t>
            </a:r>
            <a:r>
              <a:rPr lang="ru-RU" sz="2800" b="1" dirty="0" smtClean="0"/>
              <a:t>?»</a:t>
            </a:r>
          </a:p>
          <a:p>
            <a:r>
              <a:rPr lang="ru-RU" sz="2800" b="1" dirty="0" smtClean="0"/>
              <a:t>"</a:t>
            </a:r>
            <a:r>
              <a:rPr lang="ru-RU" sz="2800" b="1" dirty="0" err="1" smtClean="0"/>
              <a:t>Let`s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play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with</a:t>
            </a:r>
            <a:r>
              <a:rPr lang="ru-RU" sz="2800" b="1" dirty="0" smtClean="0"/>
              <a:t> a </a:t>
            </a:r>
            <a:r>
              <a:rPr lang="ru-RU" sz="2800" b="1" dirty="0" err="1" smtClean="0"/>
              <a:t>ball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and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answer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my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questions</a:t>
            </a:r>
            <a:r>
              <a:rPr lang="ru-RU" sz="2800" b="1" dirty="0" smtClean="0"/>
              <a:t>!" </a:t>
            </a:r>
          </a:p>
          <a:p>
            <a:pPr marL="0" indent="0">
              <a:buNone/>
            </a:pPr>
            <a:r>
              <a:rPr lang="ru-RU" sz="2600" dirty="0" smtClean="0"/>
              <a:t>(Так удаётся быстро </a:t>
            </a:r>
            <a:r>
              <a:rPr lang="ru-RU" sz="2600" dirty="0"/>
              <a:t>и весело </a:t>
            </a:r>
            <a:r>
              <a:rPr lang="ru-RU" sz="2600" dirty="0" smtClean="0"/>
              <a:t>провести </a:t>
            </a:r>
            <a:r>
              <a:rPr lang="ru-RU" sz="2600" dirty="0"/>
              <a:t>этап урока, на котором, очень часто детям скучно, и они не внимательно следят за учителем. А в данном примере, дети с нетерпением </a:t>
            </a:r>
            <a:r>
              <a:rPr lang="ru-RU" sz="2600" dirty="0" smtClean="0"/>
              <a:t>ждут </a:t>
            </a:r>
            <a:r>
              <a:rPr lang="ru-RU" sz="2600" dirty="0"/>
              <a:t>своего вопроса и </a:t>
            </a:r>
            <a:r>
              <a:rPr lang="ru-RU" sz="2600" dirty="0" smtClean="0"/>
              <a:t>заинтересованы </a:t>
            </a:r>
            <a:r>
              <a:rPr lang="ru-RU" sz="2600" dirty="0"/>
              <a:t>поймать мяч и правильно ответить на </a:t>
            </a:r>
            <a:r>
              <a:rPr lang="ru-RU" sz="2600" dirty="0" smtClean="0"/>
              <a:t>вопрос)</a:t>
            </a:r>
            <a:endParaRPr lang="ru-RU" sz="2600" dirty="0"/>
          </a:p>
          <a:p>
            <a:endParaRPr lang="ru-RU" sz="2800" dirty="0" smtClean="0"/>
          </a:p>
          <a:p>
            <a:endParaRPr lang="ru-RU" sz="28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5075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ru-RU" sz="2800" b="1" dirty="0"/>
              <a:t>"</a:t>
            </a:r>
            <a:r>
              <a:rPr lang="en-US" sz="2800" b="1" dirty="0"/>
              <a:t>Let</a:t>
            </a:r>
            <a:r>
              <a:rPr lang="ru-RU" sz="2800" b="1" dirty="0"/>
              <a:t>’</a:t>
            </a:r>
            <a:r>
              <a:rPr lang="en-US" sz="2800" b="1" dirty="0"/>
              <a:t>s play shop</a:t>
            </a:r>
            <a:r>
              <a:rPr lang="ru-RU" sz="2800" b="1" dirty="0" smtClean="0"/>
              <a:t>!” </a:t>
            </a:r>
            <a:r>
              <a:rPr lang="ru-RU" sz="2800" dirty="0" smtClean="0"/>
              <a:t>(</a:t>
            </a:r>
            <a:r>
              <a:rPr lang="ru-RU" sz="2400" dirty="0" smtClean="0"/>
              <a:t>Когда проходим </a:t>
            </a:r>
            <a:r>
              <a:rPr lang="ru-RU" sz="2400" dirty="0"/>
              <a:t>тему «Игрушки, еду или одежду», всегда можно отработать лексику, играя в </a:t>
            </a:r>
            <a:r>
              <a:rPr lang="ru-RU" sz="2400" dirty="0" smtClean="0"/>
              <a:t>магазин)</a:t>
            </a:r>
          </a:p>
          <a:p>
            <a:r>
              <a:rPr lang="en-US" sz="2800" b="1" dirty="0"/>
              <a:t>"Guess. What is there in the box?”</a:t>
            </a:r>
            <a:r>
              <a:rPr lang="en-US" sz="2400" b="1" dirty="0"/>
              <a:t> </a:t>
            </a:r>
            <a:r>
              <a:rPr lang="ru-RU" sz="2400" dirty="0" smtClean="0"/>
              <a:t>(На </a:t>
            </a:r>
            <a:r>
              <a:rPr lang="ru-RU" sz="2400" dirty="0"/>
              <a:t>уроке, в качестве игрового элемента, я  использую коробочку, вначале она пустая. Потом там оказывается игрушка и дети должны </a:t>
            </a:r>
            <a:r>
              <a:rPr lang="ru-RU" sz="2400" dirty="0" smtClean="0"/>
              <a:t>угадать)</a:t>
            </a:r>
          </a:p>
          <a:p>
            <a:r>
              <a:rPr lang="ru-RU" sz="2400" dirty="0"/>
              <a:t>Также на уроках я часто использую </a:t>
            </a:r>
            <a:r>
              <a:rPr lang="ru-RU" sz="2400" dirty="0" smtClean="0"/>
              <a:t>часы или циферблат. </a:t>
            </a:r>
            <a:r>
              <a:rPr lang="ru-RU" sz="2400" dirty="0"/>
              <a:t>Вначале дети отвечают на вопрос </a:t>
            </a:r>
            <a:r>
              <a:rPr lang="ru-RU" sz="2400" b="1" dirty="0"/>
              <a:t>"</a:t>
            </a:r>
            <a:r>
              <a:rPr lang="en-US" sz="2400" b="1" dirty="0" smtClean="0"/>
              <a:t>What</a:t>
            </a:r>
            <a:r>
              <a:rPr lang="ru-RU" sz="2400" b="1" dirty="0" smtClean="0"/>
              <a:t> </a:t>
            </a:r>
            <a:r>
              <a:rPr lang="en-US" sz="2400" b="1" dirty="0" smtClean="0"/>
              <a:t>time</a:t>
            </a:r>
            <a:r>
              <a:rPr lang="en-US" sz="2400" b="1" dirty="0"/>
              <a:t> is it</a:t>
            </a:r>
            <a:r>
              <a:rPr lang="ru-RU" sz="2400" b="1" dirty="0"/>
              <a:t>?”, </a:t>
            </a:r>
            <a:r>
              <a:rPr lang="ru-RU" sz="2400" dirty="0"/>
              <a:t>а потом сами угадывают "</a:t>
            </a:r>
            <a:r>
              <a:rPr lang="en-US" sz="2400" dirty="0"/>
              <a:t>Is it</a:t>
            </a:r>
            <a:r>
              <a:rPr lang="ru-RU" sz="2400" dirty="0"/>
              <a:t> 1 </a:t>
            </a:r>
            <a:r>
              <a:rPr lang="en-US" sz="2400" dirty="0"/>
              <a:t>o</a:t>
            </a:r>
            <a:r>
              <a:rPr lang="ru-RU" sz="2400" dirty="0"/>
              <a:t>’</a:t>
            </a:r>
            <a:r>
              <a:rPr lang="en-US" sz="2400" dirty="0"/>
              <a:t>clock</a:t>
            </a:r>
            <a:r>
              <a:rPr lang="ru-RU" sz="2400" dirty="0"/>
              <a:t>?”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151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ru-RU" sz="2400" dirty="0"/>
              <a:t>Ну и еще один игровой момент- </a:t>
            </a:r>
            <a:r>
              <a:rPr lang="ru-RU" sz="2800" b="1" dirty="0"/>
              <a:t>к нам на уроки часто приходит гость, </a:t>
            </a:r>
            <a:r>
              <a:rPr lang="ru-RU" sz="2800" dirty="0"/>
              <a:t>это обычно игрушка, поговорить с которой можно только по-английски. Сначала дети не знают кто это, </a:t>
            </a:r>
            <a:r>
              <a:rPr lang="ru-RU" sz="2800" u="sng" dirty="0"/>
              <a:t>их задача угадать</a:t>
            </a:r>
            <a:r>
              <a:rPr lang="ru-RU" sz="2800" dirty="0"/>
              <a:t>.</a:t>
            </a:r>
          </a:p>
          <a:p>
            <a:pPr marL="0" indent="0">
              <a:buNone/>
            </a:pPr>
            <a:r>
              <a:rPr lang="ru-RU" sz="2800" dirty="0" smtClean="0"/>
              <a:t>    А </a:t>
            </a:r>
            <a:r>
              <a:rPr lang="ru-RU" sz="2800" dirty="0"/>
              <a:t>после того, как дети угадывают, кто к ним пришел на урок, </a:t>
            </a:r>
            <a:r>
              <a:rPr lang="ru-RU" sz="2800" u="sng" dirty="0"/>
              <a:t>можно с гостем завести беседу</a:t>
            </a:r>
            <a:r>
              <a:rPr lang="ru-RU" sz="2800" dirty="0"/>
              <a:t>, расспросить его о семье, о работе, обо всем.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157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ru-RU" sz="2600" dirty="0"/>
              <a:t>Использование компьютера представляет определенные удобства и для учителя, поскольку он не имеет возможности принести в школу все нужные ему </a:t>
            </a:r>
            <a:r>
              <a:rPr lang="ru-RU" sz="2600" dirty="0" smtClean="0"/>
              <a:t>предметы</a:t>
            </a:r>
            <a:r>
              <a:rPr lang="en-US" sz="2600" dirty="0" smtClean="0"/>
              <a:t>. </a:t>
            </a:r>
            <a:r>
              <a:rPr lang="ru-RU" sz="2600" dirty="0" smtClean="0"/>
              <a:t>Использование </a:t>
            </a:r>
            <a:r>
              <a:rPr lang="ru-RU" sz="2600" dirty="0"/>
              <a:t>компьютера позволяет формировать графический образ слова одновременно с его звуковым и моторным образом.</a:t>
            </a:r>
          </a:p>
          <a:p>
            <a:r>
              <a:rPr lang="ru-RU" sz="2600" dirty="0"/>
              <a:t>На уроках английского языка необходимо использовать </a:t>
            </a:r>
            <a:r>
              <a:rPr lang="ru-RU" sz="2600" b="1" i="1" dirty="0"/>
              <a:t>презентации</a:t>
            </a:r>
            <a:r>
              <a:rPr lang="ru-RU" sz="2600" i="1" dirty="0"/>
              <a:t>,</a:t>
            </a:r>
            <a:r>
              <a:rPr lang="ru-RU" sz="2600" dirty="0"/>
              <a:t> особенно при введении новой темы, содержащей лексику. Здесь задействован элемент яркой, красочной наглядности.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1347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3600" b="1" i="1" u="sng" dirty="0"/>
              <a:t>Здоровье - сберегающие технологии</a:t>
            </a:r>
            <a:r>
              <a:rPr lang="ru-RU" sz="3600" b="1" i="1" u="sng" dirty="0" smtClean="0"/>
              <a:t>.</a:t>
            </a:r>
            <a:endParaRPr lang="en-US" sz="3600" b="1" i="1" u="sng" dirty="0" smtClean="0"/>
          </a:p>
          <a:p>
            <a:pPr marL="0" indent="0" algn="ctr">
              <a:buNone/>
            </a:pPr>
            <a:endParaRPr lang="ru-RU" sz="3600" dirty="0"/>
          </a:p>
          <a:p>
            <a:r>
              <a:rPr lang="ru-RU" dirty="0" smtClean="0"/>
              <a:t>На </a:t>
            </a:r>
            <a:r>
              <a:rPr lang="ru-RU" dirty="0"/>
              <a:t>уроке необходима</a:t>
            </a:r>
            <a:r>
              <a:rPr lang="ru-RU" u="sng" dirty="0"/>
              <a:t> частая смена видов активности</a:t>
            </a:r>
            <a:r>
              <a:rPr lang="ru-RU" dirty="0"/>
              <a:t>, </a:t>
            </a:r>
            <a:r>
              <a:rPr lang="ru-RU" dirty="0" smtClean="0"/>
              <a:t>наличие </a:t>
            </a:r>
            <a:r>
              <a:rPr lang="ru-RU" dirty="0"/>
              <a:t>соревновательных моментов. Все это повышает умственную работоспособность, познавательную активность, мотивацию к изучению языка.</a:t>
            </a:r>
          </a:p>
          <a:p>
            <a:r>
              <a:rPr lang="ru-RU" dirty="0" smtClean="0"/>
              <a:t>Это </a:t>
            </a:r>
            <a:r>
              <a:rPr lang="ru-RU" b="1" dirty="0" err="1"/>
              <a:t>физминутки</a:t>
            </a:r>
            <a:r>
              <a:rPr lang="ru-RU" b="1" dirty="0"/>
              <a:t> и подвижные игры</a:t>
            </a:r>
            <a:r>
              <a:rPr lang="ru-RU" dirty="0"/>
              <a:t>, которые </a:t>
            </a:r>
            <a:r>
              <a:rPr lang="ru-RU" dirty="0" smtClean="0"/>
              <a:t>стараюсь </a:t>
            </a:r>
            <a:r>
              <a:rPr lang="ru-RU" dirty="0"/>
              <a:t>связать с тематикой урока. В таких играх можно отрабатывать </a:t>
            </a:r>
            <a:r>
              <a:rPr lang="ru-RU" u="sng" dirty="0"/>
              <a:t>любой лексический материал. </a:t>
            </a:r>
            <a:r>
              <a:rPr lang="ru-RU" dirty="0"/>
              <a:t>Так же большое значение имеет использование </a:t>
            </a:r>
            <a:r>
              <a:rPr lang="ru-RU" u="sng" dirty="0"/>
              <a:t>пальчиковых игр</a:t>
            </a:r>
            <a:r>
              <a:rPr lang="ru-RU" dirty="0"/>
              <a:t>, т.к. это развивает мелкую моторику детей. Пальчиковые игры еще называют - </a:t>
            </a:r>
            <a:r>
              <a:rPr lang="ru-RU" u="sng" dirty="0"/>
              <a:t>«зарядкой для мозга».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6977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ru-RU" b="1" i="1" u="sng" dirty="0"/>
              <a:t>Применение стихотворений, рифмовок и песенного материала</a:t>
            </a:r>
            <a:r>
              <a:rPr lang="ru-RU" b="1" i="1" dirty="0" smtClean="0"/>
              <a:t>.</a:t>
            </a:r>
            <a:endParaRPr lang="en-US" b="1" i="1" dirty="0" smtClean="0"/>
          </a:p>
          <a:p>
            <a:pPr marL="0" indent="0">
              <a:buNone/>
            </a:pPr>
            <a:endParaRPr lang="ru-RU" b="1" i="1" dirty="0" smtClean="0"/>
          </a:p>
          <a:p>
            <a:r>
              <a:rPr lang="ru-RU" sz="2400" dirty="0"/>
              <a:t>При работе со стихами и песнями мы решаем </a:t>
            </a:r>
            <a:r>
              <a:rPr lang="ru-RU" sz="2400" u="sng" dirty="0"/>
              <a:t>проблему многократного повторения </a:t>
            </a:r>
            <a:r>
              <a:rPr lang="ru-RU" sz="2400" dirty="0"/>
              <a:t>высказываний по одной модели или восприятии одного и того же слова. Многократное воспроизведение песни или стихотворения не воспринимается как искусственное.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038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ru-RU" b="1" i="1" dirty="0" smtClean="0"/>
              <a:t>Виды работы с лексикой в старших классах.</a:t>
            </a:r>
            <a:endParaRPr lang="en-US" b="1" i="1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en-US" sz="2400" b="1" dirty="0" smtClean="0"/>
              <a:t>1) </a:t>
            </a:r>
            <a:r>
              <a:rPr lang="en-US" sz="2400" dirty="0" smtClean="0"/>
              <a:t>Read </a:t>
            </a:r>
            <a:r>
              <a:rPr lang="en-US" sz="2800" b="1" dirty="0" smtClean="0"/>
              <a:t>the definitions </a:t>
            </a:r>
            <a:r>
              <a:rPr lang="en-US" sz="2400" dirty="0" smtClean="0"/>
              <a:t>and guess the Russian equivalents.</a:t>
            </a:r>
          </a:p>
          <a:p>
            <a:pPr marL="0" indent="0">
              <a:buNone/>
            </a:pPr>
            <a:r>
              <a:rPr lang="en-US" sz="2400" dirty="0" smtClean="0"/>
              <a:t>For example: the theme “Family and friends” </a:t>
            </a:r>
            <a:r>
              <a:rPr lang="en-US" sz="2400" dirty="0"/>
              <a:t>(</a:t>
            </a:r>
            <a:r>
              <a:rPr lang="en-US" sz="2400" dirty="0" smtClean="0"/>
              <a:t>the 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grade)</a:t>
            </a:r>
          </a:p>
          <a:p>
            <a:pPr marL="0" indent="0">
              <a:buNone/>
            </a:pPr>
            <a:r>
              <a:rPr lang="en-US" sz="2800" u="sng" dirty="0"/>
              <a:t>t</a:t>
            </a:r>
            <a:r>
              <a:rPr lang="en-US" sz="2800" u="sng" dirty="0" smtClean="0"/>
              <a:t>o support </a:t>
            </a:r>
            <a:r>
              <a:rPr lang="en-US" sz="2800" dirty="0" smtClean="0"/>
              <a:t>– to help, to assist,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     to demonstrate approval of something;</a:t>
            </a:r>
          </a:p>
          <a:p>
            <a:pPr marL="0" indent="0">
              <a:buNone/>
            </a:pPr>
            <a:r>
              <a:rPr lang="en-US" sz="2800" u="sng" dirty="0"/>
              <a:t>t</a:t>
            </a:r>
            <a:r>
              <a:rPr lang="en-US" sz="2800" u="sng" dirty="0" smtClean="0"/>
              <a:t>o ignore </a:t>
            </a:r>
            <a:r>
              <a:rPr lang="en-US" sz="2800" dirty="0" smtClean="0"/>
              <a:t>– not to pay attention to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273021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606</Words>
  <Application>Microsoft Office PowerPoint</Application>
  <PresentationFormat>Экран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Curnos™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42</cp:revision>
  <dcterms:created xsi:type="dcterms:W3CDTF">2014-10-27T15:51:32Z</dcterms:created>
  <dcterms:modified xsi:type="dcterms:W3CDTF">2014-10-27T18:05:09Z</dcterms:modified>
</cp:coreProperties>
</file>