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5DFE0-F842-422C-93D3-E52270DF53C8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31D2B-5867-4F76-8870-2DC0036CD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504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91CE368-8F59-42BE-A9F2-A84FC7EF4C62}" type="slidenum">
              <a:rPr lang="ru-RU" sz="1200" u="none" smtClean="0"/>
              <a:pPr/>
              <a:t>11</a:t>
            </a:fld>
            <a:endParaRPr lang="ru-RU" sz="1200" u="none" smtClean="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77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7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7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55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14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90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36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55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88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24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3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AEE8E-5052-48C6-A7E7-E2C6C455EF21}" type="datetimeFigureOut">
              <a:rPr lang="ru-RU" smtClean="0"/>
              <a:t>19.05.2012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36982-76EB-4D26-8721-180D6F41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26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mochka.kz/_media/bb6df157e9c74472139201a108283bcc.jp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javascript:openIt(5);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&#1041;&#1080;&#1086;&#1083;&#1086;&#1075;&#1080;&#1103;%20(&#1087;&#1088;&#1077;&#1079;&#1077;&#1085;&#1090;&#1072;&#1094;).ppt#-1,1,&#1052;&#1091;&#1085;&#1080;&#1094;&#1080;&#1087;&#1072;&#1083;&#1100;&#1085;&#1086;&#1077; &#1054;&#1073;&#1097;&#1077;&#1086;&#1073;&#1088;&#1072;&#1079;&#1086;&#1074;&#1072;&#1090;&#1077;&#1083;&#1100;&#1085;&#1086;&#1077; &#1059;&#1095;&#1088;&#1077;&#1078;&#1076;&#1077;&#1085;&#1080;&#1077; &#171;&#1057;&#1088;&#1077;&#1076;&#1085;&#1103;&#1103; &#1086;&#1073;&#1097;&#1077;&#1086;&#1073;&#1088;&#1072;&#1079;&#1086;&#1074;&#1072;&#1090;&#1077;&#1083;&#1100;&#1085;&#1072;&#1103; &#1096;&#1082;&#1086;&#1083;&#1072; &#8470;33&#187; &#1075;. &#1042;&#1083;&#1072;&#1076;&#1080;&#1084;&#1080;&#1088;&#1072;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717032"/>
            <a:ext cx="9144000" cy="3140968"/>
          </a:xfrm>
          <a:solidFill>
            <a:srgbClr val="FFCCFF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dirty="0" smtClean="0"/>
              <a:t>Выполнила и подготовила учитель биологии МКОУ СОШ №251  с углубленным изучением отдельных предметов  ЗАТО город Фокино Щеколдина Маргарита Анатольевна  </a:t>
            </a:r>
            <a:endParaRPr lang="ru-RU" dirty="0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717032"/>
          </a:xfrm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ru-RU" dirty="0" smtClean="0"/>
              <a:t>Методические рекомендации коллегам  по подготовке и работе  над  исследовательскими проектами</a:t>
            </a:r>
            <a:br>
              <a:rPr lang="ru-RU" dirty="0" smtClean="0"/>
            </a:br>
            <a:r>
              <a:rPr lang="ru-RU" dirty="0" smtClean="0"/>
              <a:t>( </a:t>
            </a:r>
            <a:r>
              <a:rPr lang="ru-RU" smtClean="0"/>
              <a:t>Из опыта  работы</a:t>
            </a:r>
            <a:r>
              <a:rPr lang="ru-RU" dirty="0" smtClean="0"/>
              <a:t>) </a:t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28534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0" y="38100"/>
            <a:ext cx="6715125" cy="6819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b="1" i="1" u="none">
                <a:solidFill>
                  <a:srgbClr val="EF480D"/>
                </a:solidFill>
              </a:rPr>
              <a:t>Тема:</a:t>
            </a:r>
            <a:r>
              <a:rPr lang="ru-RU" i="1" u="none"/>
              <a:t> </a:t>
            </a:r>
            <a:r>
              <a:rPr lang="ru-RU" i="1" u="none">
                <a:solidFill>
                  <a:srgbClr val="008080"/>
                </a:solidFill>
              </a:rPr>
              <a:t>Социальная окружающая среда (потребление алкоголя, табака и наркотических веществ) и её влияние на организм человека»</a:t>
            </a:r>
            <a:endParaRPr lang="ru-RU" u="none">
              <a:solidFill>
                <a:srgbClr val="008080"/>
              </a:solidFill>
            </a:endParaRPr>
          </a:p>
          <a:p>
            <a:pPr algn="ctr"/>
            <a:r>
              <a:rPr lang="ru-RU" b="1" u="none">
                <a:solidFill>
                  <a:schemeClr val="accent2"/>
                </a:solidFill>
              </a:rPr>
              <a:t>Выполнила:</a:t>
            </a:r>
            <a:r>
              <a:rPr lang="ru-RU" u="none"/>
              <a:t>    </a:t>
            </a:r>
            <a:r>
              <a:rPr lang="ru-RU" u="none">
                <a:solidFill>
                  <a:srgbClr val="008080"/>
                </a:solidFill>
              </a:rPr>
              <a:t>Ляшова Ирина 10 класс</a:t>
            </a:r>
          </a:p>
          <a:p>
            <a:pPr algn="ctr"/>
            <a:r>
              <a:rPr lang="ru-RU" b="1" u="none">
                <a:solidFill>
                  <a:schemeClr val="accent2"/>
                </a:solidFill>
              </a:rPr>
              <a:t>Руководитель</a:t>
            </a:r>
            <a:r>
              <a:rPr lang="ru-RU" b="1" u="none"/>
              <a:t>:</a:t>
            </a:r>
            <a:r>
              <a:rPr lang="ru-RU" u="none"/>
              <a:t> </a:t>
            </a:r>
            <a:r>
              <a:rPr lang="ru-RU" u="none">
                <a:solidFill>
                  <a:srgbClr val="008080"/>
                </a:solidFill>
              </a:rPr>
              <a:t>Щеколдина биологии.</a:t>
            </a:r>
          </a:p>
          <a:p>
            <a:pPr algn="ctr"/>
            <a:r>
              <a:rPr lang="ru-RU" b="1" u="none">
                <a:solidFill>
                  <a:schemeClr val="accent2"/>
                </a:solidFill>
              </a:rPr>
              <a:t>Цель:</a:t>
            </a:r>
            <a:r>
              <a:rPr lang="ru-RU" u="none"/>
              <a:t> </a:t>
            </a:r>
            <a:r>
              <a:rPr lang="ru-RU" u="none">
                <a:solidFill>
                  <a:srgbClr val="008080"/>
                </a:solidFill>
              </a:rPr>
              <a:t>Изучить социальную среду человека, его вредные пристрастия и привычки, исследовать их влияние на здоровье человека и репродуктивное здоровье женщины. Собрать статистические данные о приобщении людей к вредным привычкам. Выяснить причины  оказавшие влияние на ребят или побудившие на принятия решения опробовать наркотические вещества и начать употреблять алкоголь и курить сигареты.</a:t>
            </a:r>
          </a:p>
        </p:txBody>
      </p:sp>
      <p:pic>
        <p:nvPicPr>
          <p:cNvPr id="67587" name="Picture 5" descr="cam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23574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8" name="Picture 5" descr="(40 Kb)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786188"/>
            <a:ext cx="2286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12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571875"/>
            <a:ext cx="4929188" cy="3286125"/>
          </a:xfrm>
          <a:solidFill>
            <a:srgbClr val="FFCC99"/>
          </a:solidFill>
        </p:spPr>
        <p:txBody>
          <a:bodyPr/>
          <a:lstStyle/>
          <a:p>
            <a:r>
              <a:rPr lang="ru-RU" sz="4000" smtClean="0">
                <a:solidFill>
                  <a:srgbClr val="00B050"/>
                </a:solidFill>
                <a:latin typeface="Times New Roman" pitchFamily="18" charset="0"/>
              </a:rPr>
              <a:t>Самый большой вред курение наносит нерожденным детям. </a:t>
            </a:r>
          </a:p>
        </p:txBody>
      </p:sp>
      <p:pic>
        <p:nvPicPr>
          <p:cNvPr id="68611" name="Picture 4" descr="5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143250"/>
            <a:ext cx="4211637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354012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u="none">
                <a:solidFill>
                  <a:schemeClr val="accent2"/>
                </a:solidFill>
              </a:rPr>
              <a:t>Мотивация: </a:t>
            </a:r>
            <a:r>
              <a:rPr lang="ru-RU" sz="2800" u="none">
                <a:solidFill>
                  <a:srgbClr val="008080"/>
                </a:solidFill>
              </a:rPr>
              <a:t>Мир изменился всего за несколько десятилетий. Возникла проблема отношений природы и общества, а также проблема сохранения здоровья человека.  Профилактика болезней стали не только экологическими проблемами,</a:t>
            </a:r>
            <a:r>
              <a:rPr lang="ru-RU" sz="2800" u="none"/>
              <a:t> </a:t>
            </a:r>
            <a:r>
              <a:rPr lang="ru-RU" sz="2800" u="none">
                <a:solidFill>
                  <a:srgbClr val="008080"/>
                </a:solidFill>
              </a:rPr>
              <a:t>но и проблемами, от состояния и днамики которых во многом зависит инаше будущее.</a:t>
            </a:r>
          </a:p>
        </p:txBody>
      </p:sp>
    </p:spTree>
    <p:extLst>
      <p:ext uri="{BB962C8B-B14F-4D97-AF65-F5344CB8AC3E}">
        <p14:creationId xmlns:p14="http://schemas.microsoft.com/office/powerpoint/2010/main" val="12373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Содержимое 2"/>
          <p:cNvSpPr>
            <a:spLocks noGrp="1"/>
          </p:cNvSpPr>
          <p:nvPr>
            <p:ph idx="4294967295"/>
          </p:nvPr>
        </p:nvSpPr>
        <p:spPr>
          <a:xfrm>
            <a:off x="0" y="2500313"/>
            <a:ext cx="9144000" cy="4643437"/>
          </a:xfrm>
          <a:solidFill>
            <a:srgbClr val="CCECFF"/>
          </a:solidFill>
        </p:spPr>
        <p:txBody>
          <a:bodyPr/>
          <a:lstStyle/>
          <a:p>
            <a:pPr marL="411163" algn="ctr">
              <a:buFontTx/>
              <a:buNone/>
            </a:pPr>
            <a:r>
              <a:rPr lang="ru-RU" b="1" u="sng" smtClean="0">
                <a:solidFill>
                  <a:schemeClr val="hlink"/>
                </a:solidFill>
                <a:latin typeface="Georgia" pitchFamily="18" charset="0"/>
              </a:rPr>
              <a:t>Курение- безнадежная дорога к  СМЕРТИ!!!</a:t>
            </a:r>
          </a:p>
          <a:p>
            <a:pPr marL="411163" algn="ctr">
              <a:buFontTx/>
              <a:buNone/>
            </a:pPr>
            <a:r>
              <a:rPr lang="ru-RU" b="1" u="sng" smtClean="0">
                <a:solidFill>
                  <a:schemeClr val="hlink"/>
                </a:solidFill>
                <a:latin typeface="Georgia" pitchFamily="18" charset="0"/>
              </a:rPr>
              <a:t> Бросайте курить, пока ваш организм………         Не погиб!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1872456" y="5049044"/>
            <a:ext cx="214313" cy="14287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2088356" y="5120482"/>
            <a:ext cx="142875" cy="714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1943894" y="4977607"/>
            <a:ext cx="142875" cy="7143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9" name="Рисунок 28" descr="1206937084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793" y="4725144"/>
            <a:ext cx="3671937" cy="23997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0" y="0"/>
            <a:ext cx="9144000" cy="2554288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Помните!!!</a:t>
            </a:r>
            <a:b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Курение- вредит вашему    здоровью!</a:t>
            </a:r>
            <a:b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5170989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ChangeArrowheads="1"/>
          </p:cNvSpPr>
          <p:nvPr/>
        </p:nvSpPr>
        <p:spPr bwMode="auto">
          <a:xfrm>
            <a:off x="0" y="7938"/>
            <a:ext cx="9144000" cy="6924675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tabLst>
                <a:tab pos="2047875" algn="l"/>
                <a:tab pos="2609850" algn="l"/>
              </a:tabLst>
            </a:pPr>
            <a:r>
              <a:rPr lang="ru-RU" u="none"/>
              <a:t>    </a:t>
            </a:r>
            <a:r>
              <a:rPr lang="ru-RU" sz="2800" u="none">
                <a:solidFill>
                  <a:srgbClr val="008080"/>
                </a:solidFill>
              </a:rPr>
              <a:t>Традиционные методы и формы обучения направлены прежде всего на передачу готовых знаний учащимся, а новый стандарт биологического образования ставит другие цели, среди которых: </a:t>
            </a:r>
            <a:r>
              <a:rPr lang="ru-RU" sz="2800" u="none">
                <a:solidFill>
                  <a:schemeClr val="accent2"/>
                </a:solidFill>
              </a:rPr>
              <a:t>развитие творческих способностей школьников.</a:t>
            </a:r>
            <a:r>
              <a:rPr lang="ru-RU" sz="2800" u="none">
                <a:solidFill>
                  <a:srgbClr val="008080"/>
                </a:solidFill>
              </a:rPr>
              <a:t> Для этого необходимы совершенно другие методы и приёмы, одним из актуальных среди которых является </a:t>
            </a:r>
            <a:r>
              <a:rPr lang="ru-RU" sz="2800" u="none">
                <a:solidFill>
                  <a:schemeClr val="accent2"/>
                </a:solidFill>
              </a:rPr>
              <a:t>использование креативных заданий</a:t>
            </a:r>
            <a:r>
              <a:rPr lang="ru-RU" sz="2800" u="none">
                <a:solidFill>
                  <a:srgbClr val="008080"/>
                </a:solidFill>
              </a:rPr>
              <a:t> - именно такие задания </a:t>
            </a:r>
            <a:r>
              <a:rPr lang="ru-RU" sz="2800" b="1" u="none">
                <a:solidFill>
                  <a:srgbClr val="FF0000"/>
                </a:solidFill>
              </a:rPr>
              <a:t>развивают фантазию, воображение, ассоциативность мышления</a:t>
            </a:r>
            <a:r>
              <a:rPr lang="ru-RU" sz="2800" u="none">
                <a:solidFill>
                  <a:srgbClr val="008080"/>
                </a:solidFill>
              </a:rPr>
              <a:t>, т.к. предполагают создание школьником собственного продукта: идеи, коллекции, гербария и т.д., именно такие задания пополняют опыт творческой деятельности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17135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5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ru-RU" smtClean="0"/>
              <a:t>Спасибо за внимание!</a:t>
            </a:r>
          </a:p>
        </p:txBody>
      </p:sp>
      <p:pic>
        <p:nvPicPr>
          <p:cNvPr id="90115" name="Picture 10" descr="image462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341438"/>
            <a:ext cx="8280400" cy="5257800"/>
          </a:xfrm>
        </p:spPr>
      </p:pic>
    </p:spTree>
    <p:extLst>
      <p:ext uri="{BB962C8B-B14F-4D97-AF65-F5344CB8AC3E}">
        <p14:creationId xmlns:p14="http://schemas.microsoft.com/office/powerpoint/2010/main" val="4508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  <a:solidFill>
            <a:srgbClr val="CCFFCC"/>
          </a:solidFill>
        </p:spPr>
        <p:txBody>
          <a:bodyPr/>
          <a:lstStyle/>
          <a:p>
            <a:r>
              <a:rPr lang="ru-RU" smtClean="0"/>
              <a:t>Исследовательская работа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00188"/>
            <a:ext cx="9144000" cy="5357812"/>
          </a:xfrm>
          <a:solidFill>
            <a:srgbClr val="FFCCFF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dirty="0" smtClean="0"/>
              <a:t>При выполнении </a:t>
            </a:r>
            <a:r>
              <a:rPr lang="ru-RU" dirty="0" smtClean="0">
                <a:hlinkClick r:id="rId2" action="ppaction://hlinkpres?slideindex=1&amp;slidetitle=Муниципальное Общеобразовательное Учреждение «Средняя общеобразовательная школа №33» г. Владимира"/>
              </a:rPr>
              <a:t>исследовательской работы </a:t>
            </a:r>
            <a:r>
              <a:rPr lang="ru-RU" dirty="0" smtClean="0"/>
              <a:t>очень большие возможности открываются с  использованием компьютерных и цифровых технологий. 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Качественные цифровые фотографии, иллюстрирующие результаты опытов, сводные таблицы, диаграммы и графики ,возможность постоянного пополнения материала – результат использования ИКТ в работе.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 Возможность использования данного материала  на уроках биологии.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95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349500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ru-RU" sz="3200" b="1" i="1" u="sng" smtClean="0">
                <a:solidFill>
                  <a:srgbClr val="FFFF99"/>
                </a:solidFill>
              </a:rPr>
              <a:t>Проект</a:t>
            </a:r>
            <a:r>
              <a:rPr lang="ru-RU" sz="2400" smtClean="0">
                <a:solidFill>
                  <a:srgbClr val="FFFF99"/>
                </a:solidFill>
              </a:rPr>
              <a:t> – </a:t>
            </a:r>
            <a:r>
              <a:rPr lang="ru-RU" sz="2400" b="1" smtClean="0">
                <a:solidFill>
                  <a:srgbClr val="FFCC00"/>
                </a:solidFill>
              </a:rPr>
              <a:t>это самостоятельно реализуемая обучаемым работа, в которой речевое общение вплетено в интеллектуально-эмоциональный контекст другой деятельности.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49500"/>
            <a:ext cx="4433888" cy="4508500"/>
          </a:xfrm>
          <a:solidFill>
            <a:srgbClr val="FFFF99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400" b="1" smtClean="0">
                <a:solidFill>
                  <a:schemeClr val="accent2"/>
                </a:solidFill>
              </a:rPr>
              <a:t>Соотносится с определенной </a:t>
            </a:r>
            <a:r>
              <a:rPr lang="ru-RU" sz="2400" b="1" i="1" u="sng" smtClean="0">
                <a:solidFill>
                  <a:schemeClr val="accent2"/>
                </a:solidFill>
              </a:rPr>
              <a:t>темой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b="1" i="1" u="sng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9900"/>
                </a:solidFill>
              </a:rPr>
              <a:t>Имеет четкую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9900"/>
                </a:solidFill>
              </a:rPr>
              <a:t>структуру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b="1" smtClean="0">
              <a:solidFill>
                <a:srgbClr val="0099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                 </a:t>
            </a:r>
            <a:r>
              <a:rPr lang="ru-RU" sz="2400" b="1" smtClean="0">
                <a:solidFill>
                  <a:srgbClr val="FF6600"/>
                </a:solidFill>
              </a:rPr>
              <a:t>Делится на подтемы,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smtClean="0">
                <a:solidFill>
                  <a:srgbClr val="FF6600"/>
                </a:solidFill>
              </a:rPr>
              <a:t>                 каждая из которых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smtClean="0">
                <a:solidFill>
                  <a:srgbClr val="FF6600"/>
                </a:solidFill>
              </a:rPr>
              <a:t>                 заканчивается заданием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smtClean="0">
                <a:solidFill>
                  <a:srgbClr val="FF6600"/>
                </a:solidFill>
              </a:rPr>
              <a:t>                 к проектной работе.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2349500"/>
            <a:ext cx="4254500" cy="2374900"/>
          </a:xfrm>
          <a:solidFill>
            <a:srgbClr val="99FF33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ru-RU" b="1" smtClean="0">
                <a:solidFill>
                  <a:srgbClr val="FF00FF"/>
                </a:solidFill>
              </a:rPr>
              <a:t>Разрабатывается в течение определенного времени</a:t>
            </a: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2843213" y="1989138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5508625" y="1989138"/>
            <a:ext cx="2873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5939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4786313"/>
            <a:ext cx="4714875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0" name="Line 5"/>
          <p:cNvSpPr>
            <a:spLocks noChangeShapeType="1"/>
          </p:cNvSpPr>
          <p:nvPr/>
        </p:nvSpPr>
        <p:spPr bwMode="auto">
          <a:xfrm flipH="1">
            <a:off x="1547813" y="2924175"/>
            <a:ext cx="7207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>
            <a:off x="2843213" y="2924175"/>
            <a:ext cx="2159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969132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55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nimBg="1"/>
      <p:bldP spid="65539" grpId="0" build="p" animBg="1"/>
      <p:bldP spid="65540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713"/>
          </a:xfrm>
          <a:solidFill>
            <a:srgbClr val="00FFFF"/>
          </a:solidFill>
        </p:spPr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</a:rPr>
              <a:t>Рекомендации по работе над проектом</a:t>
            </a:r>
          </a:p>
        </p:txBody>
      </p:sp>
      <p:sp>
        <p:nvSpPr>
          <p:cNvPr id="60419" name="Содержимое 2"/>
          <p:cNvSpPr>
            <a:spLocks noGrp="1"/>
          </p:cNvSpPr>
          <p:nvPr>
            <p:ph sz="half" idx="1"/>
          </p:nvPr>
        </p:nvSpPr>
        <p:spPr>
          <a:xfrm>
            <a:off x="0" y="549275"/>
            <a:ext cx="9144000" cy="6308725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ru-RU" sz="1600" b="1" smtClean="0">
                <a:solidFill>
                  <a:srgbClr val="FF0000"/>
                </a:solidFill>
              </a:rPr>
              <a:t>1 этап подготовительный</a:t>
            </a:r>
            <a:r>
              <a:rPr lang="ru-RU" sz="1600" b="1" smtClean="0">
                <a:solidFill>
                  <a:srgbClr val="00CC66"/>
                </a:solidFill>
              </a:rPr>
              <a:t>                                         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Провожу общую консультацию для ребят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(с объяснениями ,инструктажем и рекомендациями )</a:t>
            </a:r>
          </a:p>
          <a:p>
            <a:r>
              <a:rPr lang="ru-RU" sz="1600" b="1" smtClean="0">
                <a:solidFill>
                  <a:srgbClr val="FF0000"/>
                </a:solidFill>
              </a:rPr>
              <a:t>2 этап работа над выполнением (проекта,</a:t>
            </a:r>
          </a:p>
          <a:p>
            <a:r>
              <a:rPr lang="ru-RU" sz="1600" b="1" smtClean="0">
                <a:solidFill>
                  <a:srgbClr val="FF0000"/>
                </a:solidFill>
              </a:rPr>
              <a:t>исследовательской работы).</a:t>
            </a:r>
            <a:endParaRPr lang="ru-RU" sz="1600" b="1" i="1" smtClean="0">
              <a:solidFill>
                <a:srgbClr val="FF0000"/>
              </a:solidFill>
            </a:endParaRPr>
          </a:p>
          <a:p>
            <a:r>
              <a:rPr lang="ru-RU" sz="1600" b="1" i="1" smtClean="0">
                <a:solidFill>
                  <a:schemeClr val="accent2"/>
                </a:solidFill>
              </a:rPr>
              <a:t>  </a:t>
            </a:r>
            <a:r>
              <a:rPr lang="ru-RU" sz="1600" b="1" i="1" smtClean="0">
                <a:solidFill>
                  <a:srgbClr val="009900"/>
                </a:solidFill>
              </a:rPr>
              <a:t>Рекомендации по изучению проблемы:</a:t>
            </a:r>
            <a:endParaRPr lang="ru-RU" sz="1600" b="1" smtClean="0">
              <a:solidFill>
                <a:srgbClr val="009900"/>
              </a:solidFill>
            </a:endParaRPr>
          </a:p>
          <a:p>
            <a:r>
              <a:rPr lang="ru-RU" sz="1600" b="1" smtClean="0">
                <a:solidFill>
                  <a:schemeClr val="accent2"/>
                </a:solidFill>
              </a:rPr>
              <a:t>а )четко обозначь тему работы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б )определи проблему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в )глубоко изучи и осмысли ее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г )выстрой логическую последовательность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изложения данной проблемы.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д )предложи пути ее решения</a:t>
            </a:r>
            <a:endParaRPr lang="ru-RU" sz="1600" b="1" i="1" smtClean="0">
              <a:solidFill>
                <a:schemeClr val="accent2"/>
              </a:solidFill>
            </a:endParaRPr>
          </a:p>
          <a:p>
            <a:r>
              <a:rPr lang="ru-RU" sz="1600" b="1" i="1" smtClean="0">
                <a:solidFill>
                  <a:schemeClr val="accent2"/>
                </a:solidFill>
              </a:rPr>
              <a:t>  </a:t>
            </a:r>
            <a:r>
              <a:rPr lang="ru-RU" sz="1600" b="1" i="1" smtClean="0">
                <a:solidFill>
                  <a:srgbClr val="009900"/>
                </a:solidFill>
              </a:rPr>
              <a:t>Рекомендации по работе над теоретической частью:</a:t>
            </a:r>
            <a:endParaRPr lang="ru-RU" sz="1600" b="1" smtClean="0">
              <a:solidFill>
                <a:srgbClr val="009900"/>
              </a:solidFill>
            </a:endParaRPr>
          </a:p>
          <a:p>
            <a:r>
              <a:rPr lang="ru-RU" sz="1600" b="1" smtClean="0">
                <a:solidFill>
                  <a:schemeClr val="accent2"/>
                </a:solidFill>
              </a:rPr>
              <a:t> а)подбери литературу по изучаемой теме,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познакомься с ее содержанием.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б)составь план реферата.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в)используя рекомендации учителя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 напиши теоретическую часть (проекта,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 исследовательской работы).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г )прочитай текст и отредактируй его.</a:t>
            </a:r>
          </a:p>
          <a:p>
            <a:r>
              <a:rPr lang="ru-RU" sz="1600" b="1" smtClean="0">
                <a:solidFill>
                  <a:schemeClr val="accent2"/>
                </a:solidFill>
              </a:rPr>
              <a:t>Д )правильно оформи работу.</a:t>
            </a:r>
            <a:endParaRPr lang="ru-RU" sz="1600" b="1" i="1" smtClean="0">
              <a:solidFill>
                <a:schemeClr val="accent2"/>
              </a:solidFill>
            </a:endParaRPr>
          </a:p>
          <a:p>
            <a:r>
              <a:rPr lang="ru-RU" sz="1600" b="1" i="1" smtClean="0"/>
              <a:t>  </a:t>
            </a:r>
            <a:endParaRPr lang="ru-RU" sz="1600" b="1" smtClean="0"/>
          </a:p>
        </p:txBody>
      </p:sp>
    </p:spTree>
    <p:extLst>
      <p:ext uri="{BB962C8B-B14F-4D97-AF65-F5344CB8AC3E}">
        <p14:creationId xmlns:p14="http://schemas.microsoft.com/office/powerpoint/2010/main" val="15617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ChangeArrowheads="1"/>
          </p:cNvSpPr>
          <p:nvPr/>
        </p:nvSpPr>
        <p:spPr bwMode="auto">
          <a:xfrm>
            <a:off x="0" y="0"/>
            <a:ext cx="9144000" cy="6865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b="1" i="1" u="none">
                <a:solidFill>
                  <a:srgbClr val="009900"/>
                </a:solidFill>
              </a:rPr>
              <a:t>Рекомендации по работе с первоисточником:</a:t>
            </a:r>
            <a:endParaRPr lang="ru-RU" sz="2800" b="1" u="none">
              <a:solidFill>
                <a:srgbClr val="009900"/>
              </a:solidFill>
            </a:endParaRPr>
          </a:p>
          <a:p>
            <a:endParaRPr lang="ru-RU" sz="2800" b="1" u="none">
              <a:solidFill>
                <a:srgbClr val="009900"/>
              </a:solidFill>
            </a:endParaRPr>
          </a:p>
          <a:p>
            <a:r>
              <a:rPr lang="ru-RU" sz="1800" b="1" u="none">
                <a:solidFill>
                  <a:srgbClr val="009900"/>
                </a:solidFill>
              </a:rPr>
              <a:t>а) </a:t>
            </a:r>
            <a:r>
              <a:rPr lang="ru-RU" sz="1800" b="1" u="none">
                <a:solidFill>
                  <a:schemeClr val="accent2"/>
                </a:solidFill>
              </a:rPr>
              <a:t>прочитай текст материала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б) </a:t>
            </a:r>
            <a:r>
              <a:rPr lang="ru-RU" sz="1800" b="1" u="none">
                <a:solidFill>
                  <a:schemeClr val="accent2"/>
                </a:solidFill>
              </a:rPr>
              <a:t>выдели главное из второстепенного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в) </a:t>
            </a:r>
            <a:r>
              <a:rPr lang="ru-RU" sz="1800" b="1" u="none">
                <a:solidFill>
                  <a:schemeClr val="accent2"/>
                </a:solidFill>
              </a:rPr>
              <a:t>подчеркни и разбери непонятные слова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г) </a:t>
            </a:r>
            <a:r>
              <a:rPr lang="ru-RU" sz="1800" b="1" u="none">
                <a:solidFill>
                  <a:schemeClr val="accent2"/>
                </a:solidFill>
              </a:rPr>
              <a:t>найди им объяснения (в справочниках) </a:t>
            </a:r>
          </a:p>
          <a:p>
            <a:r>
              <a:rPr lang="ru-RU" sz="1800" b="1" u="none">
                <a:solidFill>
                  <a:schemeClr val="accent2"/>
                </a:solidFill>
              </a:rPr>
              <a:t> самостоятельно или с помощью учителя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д)</a:t>
            </a:r>
            <a:r>
              <a:rPr lang="ru-RU" sz="1800" b="1" u="none">
                <a:solidFill>
                  <a:schemeClr val="accent2"/>
                </a:solidFill>
              </a:rPr>
              <a:t>разбей текст на смысловые части</a:t>
            </a:r>
          </a:p>
          <a:p>
            <a:r>
              <a:rPr lang="ru-RU" sz="1800" b="1" u="none">
                <a:solidFill>
                  <a:schemeClr val="accent2"/>
                </a:solidFill>
              </a:rPr>
              <a:t> и  выдели главные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е) </a:t>
            </a:r>
            <a:r>
              <a:rPr lang="ru-RU" sz="1800" b="1" u="none">
                <a:solidFill>
                  <a:schemeClr val="accent2"/>
                </a:solidFill>
              </a:rPr>
              <a:t>отбирая материал из каждого первоисточника </a:t>
            </a:r>
          </a:p>
          <a:p>
            <a:r>
              <a:rPr lang="ru-RU" sz="1800" b="1" u="none">
                <a:solidFill>
                  <a:schemeClr val="accent2"/>
                </a:solidFill>
              </a:rPr>
              <a:t>на отдельный лист, выделяй слова фразы абзацы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ж) </a:t>
            </a:r>
            <a:r>
              <a:rPr lang="ru-RU" sz="1800" b="1" u="none">
                <a:solidFill>
                  <a:schemeClr val="accent2"/>
                </a:solidFill>
              </a:rPr>
              <a:t>не искажай мысль автора</a:t>
            </a:r>
          </a:p>
          <a:p>
            <a:r>
              <a:rPr lang="ru-RU" sz="1800" b="1" u="none">
                <a:solidFill>
                  <a:schemeClr val="accent2"/>
                </a:solidFill>
              </a:rPr>
              <a:t> </a:t>
            </a:r>
            <a:r>
              <a:rPr lang="ru-RU" sz="1800" b="1" u="none">
                <a:solidFill>
                  <a:srgbClr val="009900"/>
                </a:solidFill>
              </a:rPr>
              <a:t>з)</a:t>
            </a:r>
            <a:r>
              <a:rPr lang="ru-RU" sz="1800" b="1" u="none">
                <a:solidFill>
                  <a:schemeClr val="accent2"/>
                </a:solidFill>
              </a:rPr>
              <a:t> стремись к краткому изложению материала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и)</a:t>
            </a:r>
            <a:r>
              <a:rPr lang="ru-RU" sz="1800" b="1" u="none">
                <a:solidFill>
                  <a:schemeClr val="accent2"/>
                </a:solidFill>
              </a:rPr>
              <a:t>не забывай делать сноски  на первоисточники</a:t>
            </a:r>
          </a:p>
          <a:p>
            <a:r>
              <a:rPr lang="ru-RU" sz="1800" b="1" u="none">
                <a:solidFill>
                  <a:schemeClr val="accent2"/>
                </a:solidFill>
              </a:rPr>
              <a:t>  ( в тексте ,после каждого отрывка, взятого из одного </a:t>
            </a:r>
          </a:p>
          <a:p>
            <a:r>
              <a:rPr lang="ru-RU" sz="1800" b="1" u="none">
                <a:solidFill>
                  <a:schemeClr val="accent2"/>
                </a:solidFill>
              </a:rPr>
              <a:t>первоисточника, в скобках указывается номер,</a:t>
            </a:r>
          </a:p>
          <a:p>
            <a:r>
              <a:rPr lang="ru-RU" sz="1800" b="1" u="none">
                <a:solidFill>
                  <a:schemeClr val="accent2"/>
                </a:solidFill>
              </a:rPr>
              <a:t> под которым этот источник записывается в списке   </a:t>
            </a:r>
          </a:p>
          <a:p>
            <a:r>
              <a:rPr lang="ru-RU" sz="1800" b="1" u="none">
                <a:solidFill>
                  <a:schemeClr val="accent2"/>
                </a:solidFill>
              </a:rPr>
              <a:t> используемой литературы.)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к)</a:t>
            </a:r>
            <a:r>
              <a:rPr lang="ru-RU" sz="1800" b="1" u="none">
                <a:solidFill>
                  <a:schemeClr val="accent2"/>
                </a:solidFill>
              </a:rPr>
              <a:t>используй несколько  первоисточников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л)</a:t>
            </a:r>
            <a:r>
              <a:rPr lang="ru-RU" sz="1800" b="1" u="none">
                <a:solidFill>
                  <a:schemeClr val="accent2"/>
                </a:solidFill>
              </a:rPr>
              <a:t>сделай выводы по теоретической части работы</a:t>
            </a:r>
          </a:p>
          <a:p>
            <a:r>
              <a:rPr lang="ru-RU" sz="1800" b="1" u="none">
                <a:solidFill>
                  <a:srgbClr val="009900"/>
                </a:solidFill>
              </a:rPr>
              <a:t>м)</a:t>
            </a:r>
            <a:r>
              <a:rPr lang="ru-RU" sz="1800" b="1" u="none">
                <a:solidFill>
                  <a:schemeClr val="accent2"/>
                </a:solidFill>
              </a:rPr>
              <a:t>закончив работу составь список</a:t>
            </a:r>
          </a:p>
          <a:p>
            <a:r>
              <a:rPr lang="ru-RU" sz="1800" b="1" u="none">
                <a:solidFill>
                  <a:schemeClr val="accent2"/>
                </a:solidFill>
              </a:rPr>
              <a:t> используемой литературы.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31585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b="1" i="1" smtClean="0">
                <a:solidFill>
                  <a:srgbClr val="009900"/>
                </a:solidFill>
              </a:rPr>
              <a:t>Примерный план оформление (проекта , исследовательской работы):</a:t>
            </a:r>
            <a:endParaRPr lang="ru-RU" sz="1600" b="1" smtClean="0">
              <a:solidFill>
                <a:srgbClr val="00990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</a:t>
            </a:r>
            <a:r>
              <a:rPr lang="ru-RU" sz="1600" b="1" smtClean="0">
                <a:solidFill>
                  <a:schemeClr val="accent2"/>
                </a:solidFill>
              </a:rPr>
              <a:t> Титульный лист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2</a:t>
            </a:r>
            <a:r>
              <a:rPr lang="ru-RU" sz="1600" b="1" smtClean="0">
                <a:solidFill>
                  <a:schemeClr val="accent2"/>
                </a:solidFill>
              </a:rPr>
              <a:t>Цитата,тезис стихотворение на выбранную тему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3</a:t>
            </a:r>
            <a:r>
              <a:rPr lang="ru-RU" sz="1600" b="1" smtClean="0">
                <a:solidFill>
                  <a:schemeClr val="accent2"/>
                </a:solidFill>
              </a:rPr>
              <a:t>Введение(актуальность, мотивация)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4</a:t>
            </a:r>
            <a:r>
              <a:rPr lang="ru-RU" sz="1600" b="1" smtClean="0">
                <a:solidFill>
                  <a:schemeClr val="accent2"/>
                </a:solidFill>
              </a:rPr>
              <a:t> Цель по теоретической части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5</a:t>
            </a:r>
            <a:r>
              <a:rPr lang="ru-RU" sz="1600" b="1" smtClean="0">
                <a:solidFill>
                  <a:schemeClr val="accent2"/>
                </a:solidFill>
              </a:rPr>
              <a:t>Теоритическая часть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6</a:t>
            </a:r>
            <a:r>
              <a:rPr lang="ru-RU" sz="1600" b="1" smtClean="0">
                <a:solidFill>
                  <a:schemeClr val="accent2"/>
                </a:solidFill>
              </a:rPr>
              <a:t>Вывод по теоретической части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7</a:t>
            </a:r>
            <a:r>
              <a:rPr lang="ru-RU" sz="1600" b="1" smtClean="0">
                <a:solidFill>
                  <a:schemeClr val="accent2"/>
                </a:solidFill>
              </a:rPr>
              <a:t>Практическая часть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8</a:t>
            </a:r>
            <a:r>
              <a:rPr lang="ru-RU" sz="1600" b="1" smtClean="0">
                <a:solidFill>
                  <a:schemeClr val="accent2"/>
                </a:solidFill>
              </a:rPr>
              <a:t>Цель по практической части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9</a:t>
            </a:r>
            <a:r>
              <a:rPr lang="ru-RU" sz="1600" b="1" smtClean="0">
                <a:solidFill>
                  <a:schemeClr val="accent2"/>
                </a:solidFill>
              </a:rPr>
              <a:t> Методика исследования(разработка выполнения спланированных практических мероприятий)Например:</a:t>
            </a:r>
            <a:r>
              <a:rPr lang="ru-RU" sz="1600" b="1" smtClean="0">
                <a:solidFill>
                  <a:schemeClr val="accent2"/>
                </a:solidFill>
                <a:sym typeface="Wingdings" pitchFamily="2" charset="2"/>
              </a:rPr>
              <a:t> </a:t>
            </a:r>
            <a:r>
              <a:rPr lang="ru-RU" sz="1600" b="1" smtClean="0">
                <a:solidFill>
                  <a:schemeClr val="accent2"/>
                </a:solidFill>
              </a:rPr>
              <a:t>Анкетирование респондентов; сбор, сравнение  и анализ статистических данных, наблюдений, выполненных  исследований; проведение практических работ или опытов; интервью специалистов; подборка материалов СМИ; фотоматериалов, рисунков и т.д.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10</a:t>
            </a:r>
            <a:r>
              <a:rPr lang="ru-RU" sz="1600" b="1" smtClean="0">
                <a:solidFill>
                  <a:schemeClr val="accent2"/>
                </a:solidFill>
              </a:rPr>
              <a:t>Описание выполнения работы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11</a:t>
            </a:r>
            <a:r>
              <a:rPr lang="ru-RU" sz="1600" b="1" smtClean="0">
                <a:solidFill>
                  <a:schemeClr val="accent2"/>
                </a:solidFill>
              </a:rPr>
              <a:t>Занесение полученных данных в таблицы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12</a:t>
            </a:r>
            <a:r>
              <a:rPr lang="ru-RU" sz="1600" b="1" smtClean="0">
                <a:solidFill>
                  <a:schemeClr val="accent2"/>
                </a:solidFill>
              </a:rPr>
              <a:t>Построение графиков и диаграмм отражающих наглядность табличных данных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13</a:t>
            </a:r>
            <a:r>
              <a:rPr lang="ru-RU" sz="1600" b="1" smtClean="0">
                <a:solidFill>
                  <a:schemeClr val="accent2"/>
                </a:solidFill>
              </a:rPr>
              <a:t>Вывод по практической части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14</a:t>
            </a:r>
            <a:r>
              <a:rPr lang="ru-RU" sz="1600" b="1" smtClean="0">
                <a:solidFill>
                  <a:schemeClr val="accent2"/>
                </a:solidFill>
              </a:rPr>
              <a:t>Заключение по всей работе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15</a:t>
            </a:r>
            <a:r>
              <a:rPr lang="ru-RU" sz="1600" b="1" smtClean="0">
                <a:solidFill>
                  <a:schemeClr val="accent2"/>
                </a:solidFill>
              </a:rPr>
              <a:t> Список используемой литературы(название , автор, год издания, издательство, количество страниц)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16</a:t>
            </a:r>
            <a:r>
              <a:rPr lang="ru-RU" sz="1600" b="1" smtClean="0">
                <a:solidFill>
                  <a:schemeClr val="accent2"/>
                </a:solidFill>
              </a:rPr>
              <a:t>Тезисы :(тема работы, выполнил,  руководитель, цель по теоретической части, 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chemeClr val="accent2"/>
                </a:solidFill>
              </a:rPr>
              <a:t>цель по практической части,  краткое изложение материала  выводы, заключение.)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17</a:t>
            </a:r>
            <a:r>
              <a:rPr lang="ru-RU" sz="1600" b="1" smtClean="0">
                <a:solidFill>
                  <a:schemeClr val="accent2"/>
                </a:solidFill>
              </a:rPr>
              <a:t>Приложения(графики, таблицы, рисунки, портреты, схемы, фотоматериалы, материалы СМИ , карты, диаграммы  и т. д.  )</a:t>
            </a:r>
          </a:p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009900"/>
                </a:solidFill>
              </a:rPr>
              <a:t>18</a:t>
            </a:r>
            <a:r>
              <a:rPr lang="ru-RU" sz="1600" b="1" smtClean="0">
                <a:solidFill>
                  <a:schemeClr val="accent2"/>
                </a:solidFill>
              </a:rPr>
              <a:t>Рецензия</a:t>
            </a:r>
          </a:p>
        </p:txBody>
      </p:sp>
    </p:spTree>
    <p:extLst>
      <p:ext uri="{BB962C8B-B14F-4D97-AF65-F5344CB8AC3E}">
        <p14:creationId xmlns:p14="http://schemas.microsoft.com/office/powerpoint/2010/main" val="3634789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800" b="1" u="none">
                <a:solidFill>
                  <a:srgbClr val="FF0000"/>
                </a:solidFill>
              </a:rPr>
              <a:t>3 этап -защита </a:t>
            </a:r>
            <a:r>
              <a:rPr lang="ru-RU" sz="2800" b="1" i="1" u="none">
                <a:solidFill>
                  <a:srgbClr val="FF0000"/>
                </a:solidFill>
              </a:rPr>
              <a:t>проекта(исследовательской работы)</a:t>
            </a:r>
            <a:endParaRPr lang="ru-RU" sz="2800" b="1" u="none">
              <a:solidFill>
                <a:srgbClr val="FF0000"/>
              </a:solidFill>
            </a:endParaRPr>
          </a:p>
          <a:p>
            <a:pPr algn="ctr"/>
            <a:r>
              <a:rPr lang="ru-RU" sz="2800" b="1" u="none">
                <a:solidFill>
                  <a:srgbClr val="FF0000"/>
                </a:solidFill>
              </a:rPr>
              <a:t>с использованием ИКТ(в виде презентаций</a:t>
            </a:r>
            <a:r>
              <a:rPr lang="ru-RU" b="1" u="none">
                <a:solidFill>
                  <a:srgbClr val="FF0000"/>
                </a:solidFill>
              </a:rPr>
              <a:t>)</a:t>
            </a:r>
          </a:p>
          <a:p>
            <a:r>
              <a:rPr lang="ru-RU" sz="1600" b="1" i="1" u="none">
                <a:solidFill>
                  <a:srgbClr val="009900"/>
                </a:solidFill>
              </a:rPr>
              <a:t>1Примерные рекомендации по представлению   работы:</a:t>
            </a:r>
            <a:endParaRPr lang="ru-RU" sz="1600" u="none">
              <a:solidFill>
                <a:srgbClr val="009900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а)</a:t>
            </a:r>
            <a:r>
              <a:rPr lang="ru-RU" sz="1600" b="1" i="1" u="none">
                <a:solidFill>
                  <a:schemeClr val="accent2"/>
                </a:solidFill>
              </a:rPr>
              <a:t>почему выбрана данная тема?  и какова цель по              теоретической части?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б)</a:t>
            </a:r>
            <a:r>
              <a:rPr lang="ru-RU" sz="1600" b="1" i="1" u="none">
                <a:solidFill>
                  <a:schemeClr val="accent2"/>
                </a:solidFill>
              </a:rPr>
              <a:t>чем эта тема интересна ,в чем ее актуальность?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в)</a:t>
            </a:r>
            <a:r>
              <a:rPr lang="ru-RU" sz="1600" b="1" i="1" u="none">
                <a:solidFill>
                  <a:schemeClr val="accent2"/>
                </a:solidFill>
              </a:rPr>
              <a:t>каково ее значение  для тебя лично?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2Сообщение об использованных первоисточниках ,</a:t>
            </a:r>
            <a:endParaRPr lang="ru-RU" sz="1600" u="none">
              <a:solidFill>
                <a:srgbClr val="009900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 краткое изложение основных идей:</a:t>
            </a:r>
            <a:endParaRPr lang="ru-RU" sz="1600" u="none">
              <a:solidFill>
                <a:srgbClr val="009900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а)</a:t>
            </a:r>
            <a:r>
              <a:rPr lang="ru-RU" sz="1600" b="1" i="1" u="none">
                <a:solidFill>
                  <a:schemeClr val="accent2"/>
                </a:solidFill>
              </a:rPr>
              <a:t>характеристика источников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б)</a:t>
            </a:r>
            <a:r>
              <a:rPr lang="ru-RU" sz="1600" b="1" i="1" u="none">
                <a:solidFill>
                  <a:schemeClr val="accent2"/>
                </a:solidFill>
              </a:rPr>
              <a:t>что ты узнал нового  из  дополнительной литературы по     данной теме?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в)</a:t>
            </a:r>
            <a:r>
              <a:rPr lang="ru-RU" sz="1600" b="1" i="1" u="none">
                <a:solidFill>
                  <a:schemeClr val="accent2"/>
                </a:solidFill>
              </a:rPr>
              <a:t>какие выводы ты можешь сделать изучив теоретический      материал?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3Краткое изложение твоего исследования:</a:t>
            </a:r>
            <a:endParaRPr lang="ru-RU" sz="1600" u="none">
              <a:solidFill>
                <a:srgbClr val="009900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а)</a:t>
            </a:r>
            <a:r>
              <a:rPr lang="ru-RU" sz="1600" b="1" i="1" u="none">
                <a:solidFill>
                  <a:schemeClr val="accent2"/>
                </a:solidFill>
              </a:rPr>
              <a:t>какова цель и методика  твоей практической работы?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б)</a:t>
            </a:r>
            <a:r>
              <a:rPr lang="ru-RU" sz="1600" b="1" i="1" u="none">
                <a:solidFill>
                  <a:schemeClr val="accent2"/>
                </a:solidFill>
              </a:rPr>
              <a:t>в чем заключалось твое практическое исследование?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в)</a:t>
            </a:r>
            <a:r>
              <a:rPr lang="ru-RU" sz="1600" b="1" i="1" u="none">
                <a:solidFill>
                  <a:schemeClr val="accent2"/>
                </a:solidFill>
              </a:rPr>
              <a:t>каких результатов ты добился?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г)</a:t>
            </a:r>
            <a:r>
              <a:rPr lang="ru-RU" sz="1600" b="1" i="1" u="none">
                <a:solidFill>
                  <a:schemeClr val="accent2"/>
                </a:solidFill>
              </a:rPr>
              <a:t>какие выводы ты сделал по практической части работы?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4Заключение по работе:</a:t>
            </a:r>
            <a:endParaRPr lang="ru-RU" sz="1600" u="none">
              <a:solidFill>
                <a:srgbClr val="009900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а)</a:t>
            </a:r>
            <a:r>
              <a:rPr lang="ru-RU" sz="1600" b="1" i="1" u="none">
                <a:solidFill>
                  <a:schemeClr val="accent2"/>
                </a:solidFill>
              </a:rPr>
              <a:t>личные открытия, ( твои мысли ,наблюдения, выводы.)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б)</a:t>
            </a:r>
            <a:r>
              <a:rPr lang="ru-RU" sz="1600" b="1" i="1" u="none">
                <a:solidFill>
                  <a:schemeClr val="accent2"/>
                </a:solidFill>
              </a:rPr>
              <a:t>составление прогнозов….и  т.д.</a:t>
            </a:r>
            <a:endParaRPr lang="ru-RU" sz="1600" u="none">
              <a:solidFill>
                <a:schemeClr val="accent2"/>
              </a:solidFill>
            </a:endParaRPr>
          </a:p>
          <a:p>
            <a:r>
              <a:rPr lang="ru-RU" sz="1600" b="1" i="1" u="none">
                <a:solidFill>
                  <a:srgbClr val="009900"/>
                </a:solidFill>
              </a:rPr>
              <a:t>в)</a:t>
            </a:r>
            <a:r>
              <a:rPr lang="ru-RU" sz="1600" b="1" i="1" u="none">
                <a:solidFill>
                  <a:schemeClr val="accent2"/>
                </a:solidFill>
              </a:rPr>
              <a:t>предложение Ваших  рекомендаций для респондентов</a:t>
            </a:r>
            <a:r>
              <a:rPr lang="ru-RU" b="1" i="1" u="none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100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ChangeArrowheads="1"/>
          </p:cNvSpPr>
          <p:nvPr/>
        </p:nvSpPr>
        <p:spPr bwMode="auto">
          <a:xfrm>
            <a:off x="0" y="-506413"/>
            <a:ext cx="9144000" cy="838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b="1" i="1" u="none">
                <a:solidFill>
                  <a:srgbClr val="009900"/>
                </a:solidFill>
              </a:rPr>
              <a:t>5 Рекомендации по защите работы :</a:t>
            </a:r>
            <a:endParaRPr lang="ru-RU" u="none">
              <a:solidFill>
                <a:srgbClr val="009900"/>
              </a:solidFill>
            </a:endParaRPr>
          </a:p>
          <a:p>
            <a:pPr algn="ctr"/>
            <a:r>
              <a:rPr lang="ru-RU" sz="1600" b="1" i="1" u="none">
                <a:solidFill>
                  <a:schemeClr val="accent2"/>
                </a:solidFill>
              </a:rPr>
              <a:t>а)Во время защиты проекта (исследовательской работы)</a:t>
            </a:r>
            <a:endParaRPr lang="ru-RU" sz="1600" u="none">
              <a:solidFill>
                <a:schemeClr val="accent2"/>
              </a:solidFill>
            </a:endParaRPr>
          </a:p>
          <a:p>
            <a:pPr algn="ctr"/>
            <a:r>
              <a:rPr lang="ru-RU" sz="1600" b="1" i="1" u="none">
                <a:solidFill>
                  <a:schemeClr val="accent2"/>
                </a:solidFill>
              </a:rPr>
              <a:t>следите за грамотностью речи, опираясь на доказательную базу из практической части</a:t>
            </a:r>
            <a:r>
              <a:rPr lang="ru-RU" sz="1600" b="1" i="1" u="none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ru-RU" sz="1600" b="1" i="1" u="none">
                <a:solidFill>
                  <a:schemeClr val="accent2"/>
                </a:solidFill>
              </a:rPr>
              <a:t>(в виде- табличных данных ,графиков, схем, диаграмм, приложений.)</a:t>
            </a:r>
            <a:endParaRPr lang="ru-RU" sz="1600" u="none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r>
              <a:rPr lang="ru-RU" sz="1600" b="1" i="1" u="none">
                <a:solidFill>
                  <a:schemeClr val="accent2"/>
                </a:solidFill>
                <a:sym typeface="Wingdings" pitchFamily="2" charset="2"/>
              </a:rPr>
              <a:t>б) во время защиты своей работы излагайте материал эмоционально</a:t>
            </a:r>
            <a:endParaRPr lang="ru-RU" sz="1600" u="none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ru-RU" sz="1600" b="1" i="1" u="none">
              <a:solidFill>
                <a:srgbClr val="FF0000"/>
              </a:solidFill>
              <a:sym typeface="Wingdings" pitchFamily="2" charset="2"/>
            </a:endParaRPr>
          </a:p>
          <a:p>
            <a:pPr algn="ctr"/>
            <a:endParaRPr lang="ru-RU" sz="1600" b="1" i="1" u="none">
              <a:solidFill>
                <a:srgbClr val="FF0000"/>
              </a:solidFill>
              <a:sym typeface="Wingdings" pitchFamily="2" charset="2"/>
            </a:endParaRPr>
          </a:p>
          <a:p>
            <a:pPr algn="ctr"/>
            <a:endParaRPr lang="ru-RU" sz="1600" b="1" i="1" u="none">
              <a:solidFill>
                <a:srgbClr val="FF0000"/>
              </a:solidFill>
              <a:sym typeface="Wingdings" pitchFamily="2" charset="2"/>
            </a:endParaRPr>
          </a:p>
          <a:p>
            <a:pPr algn="ctr"/>
            <a:endParaRPr lang="ru-RU" sz="1600" b="1" i="1" u="none">
              <a:solidFill>
                <a:srgbClr val="FF0000"/>
              </a:solidFill>
              <a:sym typeface="Wingdings" pitchFamily="2" charset="2"/>
            </a:endParaRPr>
          </a:p>
          <a:p>
            <a:pPr algn="ctr"/>
            <a:r>
              <a:rPr lang="ru-RU" b="1" i="1" u="none">
                <a:solidFill>
                  <a:srgbClr val="FF00FF"/>
                </a:solidFill>
                <a:sym typeface="Wingdings" pitchFamily="2" charset="2"/>
              </a:rPr>
              <a:t>Помните:</a:t>
            </a:r>
            <a:r>
              <a:rPr lang="ru-RU" sz="1600" b="1" i="1" u="none">
                <a:solidFill>
                  <a:srgbClr val="FF0000"/>
                </a:solidFill>
                <a:sym typeface="Wingdings" pitchFamily="2" charset="2"/>
              </a:rPr>
              <a:t> проект(исследовательская работа)-это сложная ,трудоемкая, кропотливая познавательная деятельность, которая с одной стороны  способствует формированию  и развитию мировоззрения ,а с другой стороны является демонстрацией самостоятельности учащихся в обучении, их мотивированности выбора изученных тем , уровня знаний, умений и навыков, приобретенных при изучении данного предмета.</a:t>
            </a:r>
          </a:p>
          <a:p>
            <a:pPr algn="ctr"/>
            <a:endParaRPr lang="ru-RU" sz="1600" b="1" i="1" u="none">
              <a:solidFill>
                <a:srgbClr val="FF0000"/>
              </a:solidFill>
              <a:sym typeface="Wingdings" pitchFamily="2" charset="2"/>
            </a:endParaRPr>
          </a:p>
          <a:p>
            <a:pPr algn="ctr"/>
            <a:endParaRPr lang="ru-RU" sz="1600" b="1" i="1" u="none">
              <a:solidFill>
                <a:srgbClr val="FF0000"/>
              </a:solidFill>
              <a:sym typeface="Wingdings" pitchFamily="2" charset="2"/>
            </a:endParaRPr>
          </a:p>
          <a:p>
            <a:pPr algn="ctr"/>
            <a:endParaRPr lang="ru-RU" sz="1600" b="1" i="1" u="none">
              <a:solidFill>
                <a:srgbClr val="FF0000"/>
              </a:solidFill>
              <a:sym typeface="Wingdings" pitchFamily="2" charset="2"/>
            </a:endParaRPr>
          </a:p>
          <a:p>
            <a:pPr algn="ctr"/>
            <a:endParaRPr lang="ru-RU" sz="3200" b="1" i="1" u="none">
              <a:solidFill>
                <a:srgbClr val="FF6600"/>
              </a:solidFill>
              <a:sym typeface="Wingdings" pitchFamily="2" charset="2"/>
            </a:endParaRPr>
          </a:p>
          <a:p>
            <a:pPr algn="ctr"/>
            <a:endParaRPr lang="ru-RU" sz="3200" b="1" i="1" u="none">
              <a:solidFill>
                <a:srgbClr val="FF6600"/>
              </a:solidFill>
              <a:sym typeface="Wingdings" pitchFamily="2" charset="2"/>
            </a:endParaRPr>
          </a:p>
          <a:p>
            <a:pPr algn="ctr"/>
            <a:endParaRPr lang="ru-RU" sz="3200" b="1" i="1" u="none">
              <a:solidFill>
                <a:srgbClr val="FF6600"/>
              </a:solidFill>
              <a:sym typeface="Wingdings" pitchFamily="2" charset="2"/>
            </a:endParaRPr>
          </a:p>
          <a:p>
            <a:pPr algn="ctr"/>
            <a:r>
              <a:rPr lang="ru-RU" sz="3200" b="1" i="1" u="none">
                <a:solidFill>
                  <a:srgbClr val="FF00FF"/>
                </a:solidFill>
                <a:sym typeface="Wingdings" pitchFamily="2" charset="2"/>
              </a:rPr>
              <a:t>А теперь предлагаем нашу разработку Вам в помощь, для дальнейшей работы в исследовательской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209855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ChangeArrowheads="1"/>
          </p:cNvSpPr>
          <p:nvPr/>
        </p:nvSpPr>
        <p:spPr bwMode="auto">
          <a:xfrm>
            <a:off x="0" y="0"/>
            <a:ext cx="7380288" cy="30464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tabLst>
                <a:tab pos="-114300" algn="l"/>
              </a:tabLst>
            </a:pPr>
            <a:r>
              <a:rPr lang="ru-RU" b="1" u="none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Тема:</a:t>
            </a:r>
            <a:r>
              <a:rPr lang="ru-RU" u="none"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u="none">
                <a:cs typeface="Times New Roman" pitchFamily="18" charset="0"/>
              </a:rPr>
              <a:t>«</a:t>
            </a:r>
            <a:r>
              <a:rPr lang="ru-RU" u="none">
                <a:latin typeface="Arial Black" pitchFamily="34" charset="0"/>
                <a:cs typeface="Times New Roman" pitchFamily="18" charset="0"/>
              </a:rPr>
              <a:t>Влияние школьной среды и её нагрузок на здоровье подростка</a:t>
            </a:r>
            <a:r>
              <a:rPr lang="ru-RU" u="none">
                <a:cs typeface="Times New Roman" pitchFamily="18" charset="0"/>
              </a:rPr>
              <a:t>»</a:t>
            </a:r>
            <a:r>
              <a:rPr lang="ru-RU" u="none">
                <a:latin typeface="Arial Black" pitchFamily="34" charset="0"/>
                <a:cs typeface="Times New Roman" pitchFamily="18" charset="0"/>
              </a:rPr>
              <a:t>.</a:t>
            </a:r>
            <a:endParaRPr lang="ru-RU" sz="1100" u="none"/>
          </a:p>
          <a:p>
            <a:pPr eaLnBrk="0" hangingPunct="0">
              <a:tabLst>
                <a:tab pos="-114300" algn="l"/>
              </a:tabLst>
            </a:pPr>
            <a:r>
              <a:rPr lang="ru-RU" b="1" u="none">
                <a:solidFill>
                  <a:srgbClr val="FF0000"/>
                </a:solidFill>
                <a:cs typeface="Times New Roman" pitchFamily="18" charset="0"/>
              </a:rPr>
              <a:t>Выполнила:</a:t>
            </a:r>
            <a:r>
              <a:rPr lang="ru-RU" u="none">
                <a:cs typeface="Times New Roman" pitchFamily="18" charset="0"/>
              </a:rPr>
              <a:t> Соловьёва Мария -10 класс</a:t>
            </a:r>
            <a:endParaRPr lang="ru-RU" sz="1100" u="none"/>
          </a:p>
          <a:p>
            <a:pPr eaLnBrk="0" hangingPunct="0">
              <a:tabLst>
                <a:tab pos="-114300" algn="l"/>
              </a:tabLst>
            </a:pPr>
            <a:r>
              <a:rPr lang="ru-RU" u="none">
                <a:solidFill>
                  <a:srgbClr val="FF0000"/>
                </a:solidFill>
                <a:cs typeface="Times New Roman" pitchFamily="18" charset="0"/>
              </a:rPr>
              <a:t>Руководитель:</a:t>
            </a:r>
            <a:r>
              <a:rPr lang="ru-RU" u="none">
                <a:cs typeface="Times New Roman" pitchFamily="18" charset="0"/>
              </a:rPr>
              <a:t> Щеколдина М.А.- учитель</a:t>
            </a:r>
            <a:r>
              <a:rPr lang="ru-RU" u="none"/>
              <a:t> </a:t>
            </a:r>
            <a:r>
              <a:rPr lang="ru-RU" u="none">
                <a:cs typeface="Times New Roman" pitchFamily="18" charset="0"/>
              </a:rPr>
              <a:t>биологии и экологии.</a:t>
            </a:r>
            <a:endParaRPr lang="ru-RU" sz="1100" u="none"/>
          </a:p>
          <a:p>
            <a:pPr eaLnBrk="0" hangingPunct="0">
              <a:tabLst>
                <a:tab pos="-114300" algn="l"/>
              </a:tabLst>
            </a:pPr>
            <a:r>
              <a:rPr lang="ru-RU" b="1" u="none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Цель</a:t>
            </a:r>
            <a:r>
              <a:rPr lang="ru-RU" u="none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b="1" u="none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работы</a:t>
            </a:r>
            <a:r>
              <a:rPr lang="ru-RU" u="none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:</a:t>
            </a:r>
            <a:r>
              <a:rPr lang="ru-RU" u="none">
                <a:latin typeface="Arial Black" pitchFamily="34" charset="0"/>
                <a:cs typeface="Times New Roman" pitchFamily="18" charset="0"/>
              </a:rPr>
              <a:t>Прогнозировать вмешательства</a:t>
            </a:r>
            <a:r>
              <a:rPr lang="ru-RU" u="none">
                <a:latin typeface="Arial Black" pitchFamily="34" charset="0"/>
              </a:rPr>
              <a:t> </a:t>
            </a:r>
            <a:r>
              <a:rPr lang="ru-RU" u="none">
                <a:latin typeface="Arial Black" pitchFamily="34" charset="0"/>
                <a:cs typeface="Times New Roman" pitchFamily="18" charset="0"/>
              </a:rPr>
              <a:t>человека в природную среду.</a:t>
            </a:r>
            <a:endParaRPr lang="ru-RU" sz="1100" u="none"/>
          </a:p>
        </p:txBody>
      </p:sp>
      <p:pic>
        <p:nvPicPr>
          <p:cNvPr id="6656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0"/>
            <a:ext cx="18351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4" name="Прямоугольник 3"/>
          <p:cNvSpPr>
            <a:spLocks noChangeArrowheads="1"/>
          </p:cNvSpPr>
          <p:nvPr/>
        </p:nvSpPr>
        <p:spPr bwMode="auto">
          <a:xfrm>
            <a:off x="0" y="3000375"/>
            <a:ext cx="9144000" cy="385762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tabLst>
                <a:tab pos="-114300" algn="l"/>
              </a:tabLst>
            </a:pPr>
            <a:r>
              <a:rPr lang="ru-RU" b="1" u="none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Мотивация</a:t>
            </a:r>
            <a:r>
              <a:rPr lang="ru-RU" u="none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:</a:t>
            </a:r>
            <a:r>
              <a:rPr lang="ru-RU" u="none">
                <a:latin typeface="Arial Black" pitchFamily="34" charset="0"/>
                <a:cs typeface="Times New Roman" pitchFamily="18" charset="0"/>
              </a:rPr>
              <a:t>По данным статистики в последние годы происходит резкое ухудшение здоровья детей: увеличение хронических заболеваний, сокращение числа здоровых выпускников по окончанию школы. Всё это заставляет задуматься, поскольку через школу проходит всё население, и на этом этапе социализации личности формируется индивидуальное здоровье детей и всего общества.</a:t>
            </a:r>
            <a:endParaRPr lang="ru-RU" sz="1100" u="none"/>
          </a:p>
          <a:p>
            <a:pPr eaLnBrk="0" hangingPunct="0">
              <a:tabLst>
                <a:tab pos="-114300" algn="l"/>
              </a:tabLst>
            </a:pPr>
            <a:endParaRPr lang="ru-RU" sz="2000" u="none"/>
          </a:p>
        </p:txBody>
      </p:sp>
    </p:spTree>
    <p:extLst>
      <p:ext uri="{BB962C8B-B14F-4D97-AF65-F5344CB8AC3E}">
        <p14:creationId xmlns:p14="http://schemas.microsoft.com/office/powerpoint/2010/main" val="387837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1160</Words>
  <Application>Microsoft Office PowerPoint</Application>
  <PresentationFormat>Экран (4:3)</PresentationFormat>
  <Paragraphs>136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Методические рекомендации коллегам  по подготовке и работе  над  исследовательскими проектами ( Из опыта  работы)  </vt:lpstr>
      <vt:lpstr>Исследовательская работа</vt:lpstr>
      <vt:lpstr>Проект – это самостоятельно реализуемая обучаемым работа, в которой речевое общение вплетено в интеллектуально-эмоциональный контекст другой деятельности.</vt:lpstr>
      <vt:lpstr>Рекомендации по работе над проектом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</dc:title>
  <dc:creator>AS</dc:creator>
  <cp:lastModifiedBy>AS</cp:lastModifiedBy>
  <cp:revision>2</cp:revision>
  <dcterms:created xsi:type="dcterms:W3CDTF">2012-05-18T16:03:52Z</dcterms:created>
  <dcterms:modified xsi:type="dcterms:W3CDTF">2012-05-18T16:20:28Z</dcterms:modified>
</cp:coreProperties>
</file>