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06" r:id="rId2"/>
    <p:sldId id="305" r:id="rId3"/>
    <p:sldId id="303" r:id="rId4"/>
    <p:sldId id="302" r:id="rId5"/>
    <p:sldId id="300" r:id="rId6"/>
    <p:sldId id="299" r:id="rId7"/>
    <p:sldId id="298" r:id="rId8"/>
    <p:sldId id="271" r:id="rId9"/>
    <p:sldId id="272" r:id="rId10"/>
    <p:sldId id="291" r:id="rId11"/>
    <p:sldId id="273" r:id="rId12"/>
    <p:sldId id="274" r:id="rId13"/>
    <p:sldId id="275" r:id="rId14"/>
    <p:sldId id="279" r:id="rId15"/>
    <p:sldId id="280" r:id="rId16"/>
    <p:sldId id="276" r:id="rId17"/>
    <p:sldId id="281" r:id="rId18"/>
    <p:sldId id="296" r:id="rId19"/>
    <p:sldId id="293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AE51F"/>
    <a:srgbClr val="EAC15C"/>
    <a:srgbClr val="0000FF"/>
    <a:srgbClr val="006600"/>
    <a:srgbClr val="E6FF9F"/>
    <a:srgbClr val="E6FAEE"/>
    <a:srgbClr val="FEF0F7"/>
    <a:srgbClr val="E7F7F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 autoAdjust="0"/>
    <p:restoredTop sz="96965" autoAdjust="0"/>
  </p:normalViewPr>
  <p:slideViewPr>
    <p:cSldViewPr>
      <p:cViewPr varScale="1">
        <p:scale>
          <a:sx n="85" d="100"/>
          <a:sy n="85" d="100"/>
        </p:scale>
        <p:origin x="-7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225EF3C0-7EF4-4411-91E4-AF1ADB4724CB}" type="datetimeFigureOut">
              <a:rPr lang="ru-RU"/>
              <a:pPr>
                <a:defRPr/>
              </a:pPr>
              <a:t>20.05.2012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134CC0F3-1CC9-4B5C-B8CF-55C0FD4182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5157888-89E9-4524-952C-C36E151BAD10}" type="slidenum">
              <a:rPr lang="ru-RU" smtClean="0">
                <a:latin typeface="Arial" pitchFamily="34" charset="0"/>
              </a:rPr>
              <a:pPr/>
              <a:t>8</a:t>
            </a:fld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80E4C86-3BF6-4CFC-AA02-C77785E3B6FD}" type="slidenum">
              <a:rPr lang="ru-RU" smtClean="0">
                <a:latin typeface="Arial" pitchFamily="34" charset="0"/>
              </a:rPr>
              <a:pPr/>
              <a:t>9</a:t>
            </a:fld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F5F8CB-4241-48A5-9E1B-A170E9C5A7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D737FE-248C-4B82-A7AD-BA7DBD75A1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E67E03-D007-449B-86E4-24F7712C20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151BF0-8664-42B0-8E8A-778532856F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217DF1-F80D-4005-B12D-617FC208B3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4C8CC3-E160-4457-997E-C5A79ED7FE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7BC7A2-7824-402F-B678-849A40B954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2DD4DE-A145-4DFB-B9B7-DC132EB24F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D43100-ECDB-4C1A-A8BF-E021FC03E7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B1947B-729E-44C2-AE09-34E72D68E2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ADB04F-E71D-43D1-88E9-2DE9726B1B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F748899D-8503-4C5B-8ABA-DAB9B62336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trips dir="ru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gi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 dir="r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1143000"/>
            <a:ext cx="3786187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5" y="3071813"/>
            <a:ext cx="4143375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038600"/>
            <a:ext cx="43561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357688" y="1571625"/>
            <a:ext cx="4286250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Ответ:  </a:t>
            </a: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Китай.</a:t>
            </a:r>
            <a:endParaRPr lang="ru-RU" sz="4000" dirty="0">
              <a:latin typeface="Arial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75"/>
            <a:ext cx="8229600" cy="1274763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Раунд 3</a:t>
            </a:r>
            <a:endParaRPr lang="ru-RU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071563"/>
            <a:ext cx="9144000" cy="5786437"/>
          </a:xfrm>
          <a:solidFill>
            <a:srgbClr val="E6FF9F"/>
          </a:solidFill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</a:t>
            </a: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Вопрос 10: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FontTx/>
              <a:buNone/>
              <a:defRPr/>
            </a:pPr>
            <a:r>
              <a:rPr lang="ru-RU" sz="2400" b="1" i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ru-RU" sz="24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100 г</a:t>
            </a:r>
            <a:r>
              <a:rPr lang="ru-RU" sz="2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листьев каштана </a:t>
            </a:r>
            <a:r>
              <a:rPr lang="en-US" sz="2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                           </a:t>
            </a:r>
            <a:r>
              <a:rPr lang="ru-RU" sz="2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задерживают в течение </a:t>
            </a:r>
            <a:endParaRPr lang="en-US" sz="2400" b="1" i="1" dirty="0" smtClean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eaLnBrk="1" hangingPunct="1">
              <a:buFontTx/>
              <a:buNone/>
              <a:defRPr/>
            </a:pPr>
            <a:r>
              <a:rPr lang="en-US" sz="2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</a:t>
            </a:r>
            <a:r>
              <a:rPr lang="ru-RU" sz="24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15 дней    </a:t>
            </a:r>
            <a:r>
              <a:rPr lang="en-US" sz="24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                                        </a:t>
            </a:r>
            <a:r>
              <a:rPr lang="ru-RU" sz="24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2286 г пыли </a:t>
            </a:r>
            <a:r>
              <a:rPr lang="ru-RU" sz="2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 загрязнений.     </a:t>
            </a:r>
            <a:r>
              <a:rPr lang="en-US" sz="2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                                                           Сколько граммов пыли и </a:t>
            </a:r>
            <a:r>
              <a:rPr lang="en-US" sz="2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                                 </a:t>
            </a:r>
            <a:r>
              <a:rPr lang="ru-RU" sz="2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загрязнений  задержат </a:t>
            </a:r>
            <a:r>
              <a:rPr lang="en-US" sz="2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                                                </a:t>
            </a:r>
            <a:r>
              <a:rPr lang="ru-RU" sz="24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300 г листьев</a:t>
            </a:r>
            <a:r>
              <a:rPr lang="ru-RU" sz="2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каштана                                                                        за то же самое время?</a:t>
            </a:r>
          </a:p>
          <a:p>
            <a:pPr eaLnBrk="1" hangingPunct="1">
              <a:buFontTx/>
              <a:buNone/>
              <a:defRPr/>
            </a:pPr>
            <a:endParaRPr lang="ru-RU" sz="2400" b="1" i="1" dirty="0" smtClean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eaLnBrk="1" hangingPunct="1">
              <a:buFontTx/>
              <a:buNone/>
              <a:defRPr/>
            </a:pPr>
            <a:r>
              <a:rPr lang="ru-RU" sz="2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     </a:t>
            </a:r>
          </a:p>
          <a:p>
            <a:pPr eaLnBrk="1" hangingPunct="1">
              <a:buNone/>
              <a:defRPr/>
            </a:pPr>
            <a:r>
              <a:rPr lang="ru-RU" sz="2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                                                  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Ответ:  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6858г.</a:t>
            </a:r>
            <a:endParaRPr lang="ru-RU" sz="2400" dirty="0" smtClean="0">
              <a:latin typeface="Arial" charset="0"/>
            </a:endParaRPr>
          </a:p>
          <a:p>
            <a:pPr eaLnBrk="1" hangingPunct="1">
              <a:buFontTx/>
              <a:buNone/>
              <a:defRPr/>
            </a:pPr>
            <a:r>
              <a:rPr lang="ru-RU" sz="2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pPr eaLnBrk="1" hangingPunct="1">
              <a:defRPr/>
            </a:pPr>
            <a:endParaRPr lang="ru-RU" sz="2400" dirty="0" smtClean="0"/>
          </a:p>
          <a:p>
            <a:pPr eaLnBrk="1" hangingPunct="1">
              <a:buFontTx/>
              <a:buNone/>
              <a:defRPr/>
            </a:pPr>
            <a:r>
              <a:rPr lang="ru-RU" sz="2400" dirty="0" smtClean="0"/>
              <a:t>     </a:t>
            </a:r>
            <a:endParaRPr lang="ru-RU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FontTx/>
              <a:buNone/>
              <a:defRPr/>
            </a:pPr>
            <a:r>
              <a:rPr lang="ru-RU" sz="2400" dirty="0" smtClean="0"/>
              <a:t> </a:t>
            </a:r>
          </a:p>
          <a:p>
            <a:pPr eaLnBrk="1" hangingPunct="1">
              <a:defRPr/>
            </a:pPr>
            <a:endParaRPr lang="ru-RU" dirty="0" smtClean="0"/>
          </a:p>
        </p:txBody>
      </p:sp>
      <p:pic>
        <p:nvPicPr>
          <p:cNvPr id="7" name="Содержимое 4" descr="мримми.jpe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5087" y="1214422"/>
            <a:ext cx="3998913" cy="407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72008"/>
            <a:ext cx="1661375" cy="228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298" y="4786312"/>
            <a:ext cx="1895537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0"/>
            <a:ext cx="8158162" cy="1214438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Раунд 3</a:t>
            </a:r>
            <a:endParaRPr lang="ru-RU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0" y="1071563"/>
            <a:ext cx="9144000" cy="5786437"/>
          </a:xfrm>
          <a:solidFill>
            <a:srgbClr val="E6FF9F"/>
          </a:solidFill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Вопрос 11: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eaLnBrk="1" hangingPunct="1">
              <a:buFontTx/>
              <a:buNone/>
              <a:defRPr/>
            </a:pPr>
            <a:r>
              <a:rPr lang="ru-RU" sz="2400" dirty="0" smtClean="0">
                <a:solidFill>
                  <a:srgbClr val="0000FF"/>
                </a:solidFill>
              </a:rPr>
              <a:t>                                                             </a:t>
            </a:r>
          </a:p>
          <a:p>
            <a:pPr eaLnBrk="1" hangingPunct="1">
              <a:buFontTx/>
              <a:buNone/>
              <a:defRPr/>
            </a:pPr>
            <a:r>
              <a:rPr lang="ru-RU" sz="2400" b="1" dirty="0" smtClean="0">
                <a:solidFill>
                  <a:srgbClr val="0000FF"/>
                </a:solidFill>
              </a:rPr>
              <a:t>                                                      </a:t>
            </a:r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производство 1 т бумаги                        </a:t>
            </a:r>
          </a:p>
          <a:p>
            <a:pPr eaLnBrk="1" hangingPunct="1">
              <a:buFontTx/>
              <a:buNone/>
              <a:defRPr/>
            </a:pPr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требуется 17 деревьев. </a:t>
            </a:r>
          </a:p>
          <a:p>
            <a:pPr eaLnBrk="1" hangingPunct="1">
              <a:buFontTx/>
              <a:buNone/>
              <a:defRPr/>
            </a:pPr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Каждая тонна макулатуры  </a:t>
            </a:r>
          </a:p>
          <a:p>
            <a:pPr eaLnBrk="1" hangingPunct="1">
              <a:buFontTx/>
              <a:buNone/>
              <a:defRPr/>
            </a:pPr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спасает эти деревья от  вырубки.                                      </a:t>
            </a:r>
          </a:p>
          <a:p>
            <a:pPr eaLnBrk="1" hangingPunct="1">
              <a:buFontTx/>
              <a:buNone/>
              <a:defRPr/>
            </a:pPr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Сколько нужно</a:t>
            </a:r>
          </a:p>
          <a:p>
            <a:pPr eaLnBrk="1" hangingPunct="1">
              <a:buFontTx/>
              <a:buNone/>
              <a:defRPr/>
            </a:pPr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собрать</a:t>
            </a:r>
          </a:p>
          <a:p>
            <a:pPr eaLnBrk="1" hangingPunct="1">
              <a:buFontTx/>
              <a:buNone/>
              <a:defRPr/>
            </a:pPr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макулатуры, чтобы</a:t>
            </a:r>
          </a:p>
          <a:p>
            <a:pPr eaLnBrk="1" hangingPunct="1">
              <a:buFontTx/>
              <a:buNone/>
              <a:defRPr/>
            </a:pPr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сохранить</a:t>
            </a:r>
          </a:p>
          <a:p>
            <a:pPr eaLnBrk="1" hangingPunct="1">
              <a:buNone/>
              <a:defRPr/>
            </a:pPr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510 деревьев?</a:t>
            </a:r>
            <a:endParaRPr lang="ru-RU" sz="2400" dirty="0" smtClean="0"/>
          </a:p>
          <a:p>
            <a:pPr eaLnBrk="1" hangingPunct="1">
              <a:buFontTx/>
              <a:buNone/>
              <a:defRPr/>
            </a:pPr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ru-RU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Ответ:   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30т</a:t>
            </a: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FontTx/>
              <a:buNone/>
              <a:defRPr/>
            </a:pPr>
            <a:r>
              <a:rPr lang="ru-RU" sz="2400" dirty="0" smtClean="0"/>
              <a:t> </a:t>
            </a:r>
          </a:p>
          <a:p>
            <a:pPr eaLnBrk="1" hangingPunct="1">
              <a:buFontTx/>
              <a:buNone/>
              <a:defRPr/>
            </a:pPr>
            <a:endParaRPr lang="ru-RU" dirty="0" smtClean="0"/>
          </a:p>
          <a:p>
            <a:pPr eaLnBrk="1" hangingPunct="1">
              <a:defRPr/>
            </a:pPr>
            <a:endParaRPr lang="ru-RU" dirty="0" smtClean="0"/>
          </a:p>
        </p:txBody>
      </p:sp>
      <p:pic>
        <p:nvPicPr>
          <p:cNvPr id="31748" name="Рисунок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214422"/>
            <a:ext cx="3643312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Рисунок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75" y="3908425"/>
            <a:ext cx="2143125" cy="294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Раунд 3</a:t>
            </a:r>
            <a:endParaRPr lang="ru-RU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071563"/>
            <a:ext cx="9144000" cy="5786437"/>
          </a:xfrm>
          <a:solidFill>
            <a:srgbClr val="E7F7F9"/>
          </a:solidFill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Вопрос 12: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eaLnBrk="1" hangingPunct="1">
              <a:buFontTx/>
              <a:buNone/>
              <a:defRPr/>
            </a:pPr>
            <a:r>
              <a:rPr lang="ru-RU" sz="2400" dirty="0" smtClean="0"/>
              <a:t>     </a:t>
            </a:r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 апреля мы празднуем </a:t>
            </a:r>
          </a:p>
          <a:p>
            <a:pPr eaLnBrk="1" hangingPunct="1">
              <a:buFontTx/>
              <a:buNone/>
              <a:defRPr/>
            </a:pPr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День Земли.                                                                                           В этот день люди во всем мире                                                        </a:t>
            </a:r>
          </a:p>
          <a:p>
            <a:pPr eaLnBrk="1" hangingPunct="1">
              <a:buFontTx/>
              <a:buNone/>
              <a:defRPr/>
            </a:pPr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задумываются над тем,                                                                                                как сохранить окружающую                                                                                  </a:t>
            </a:r>
          </a:p>
          <a:p>
            <a:pPr eaLnBrk="1" hangingPunct="1">
              <a:buFontTx/>
              <a:buNone/>
              <a:defRPr/>
            </a:pPr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природу?                                                                                       Через сколько дней мы                                                               будем праздновать                                                                               День Земли?</a:t>
            </a:r>
          </a:p>
          <a:p>
            <a:pPr eaLnBrk="1" hangingPunct="1">
              <a:buFontTx/>
              <a:buNone/>
              <a:defRPr/>
            </a:pPr>
            <a:endParaRPr lang="ru-RU" sz="24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FontTx/>
              <a:buNone/>
              <a:defRPr/>
            </a:pPr>
            <a:endParaRPr lang="ru-RU" sz="24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None/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Ответ: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через  37 дней.</a:t>
            </a:r>
            <a:endParaRPr lang="ru-RU" sz="2400" dirty="0" smtClean="0"/>
          </a:p>
          <a:p>
            <a:pPr eaLnBrk="1" hangingPunct="1">
              <a:buFontTx/>
              <a:buNone/>
              <a:defRPr/>
            </a:pPr>
            <a:endParaRPr lang="ru-RU" sz="24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FontTx/>
              <a:buNone/>
              <a:defRPr/>
            </a:pPr>
            <a:r>
              <a:rPr lang="ru-RU" sz="2400" dirty="0" smtClean="0">
                <a:solidFill>
                  <a:srgbClr val="0000FF"/>
                </a:solidFill>
              </a:rPr>
              <a:t>  </a:t>
            </a:r>
          </a:p>
          <a:p>
            <a:pPr eaLnBrk="1" hangingPunct="1">
              <a:buFontTx/>
              <a:buNone/>
              <a:defRPr/>
            </a:pPr>
            <a:endParaRPr lang="ru-RU" sz="2400" dirty="0" smtClean="0"/>
          </a:p>
          <a:p>
            <a:pPr eaLnBrk="1" hangingPunct="1">
              <a:buFontTx/>
              <a:buNone/>
              <a:defRPr/>
            </a:pPr>
            <a:r>
              <a:rPr lang="ru-RU" dirty="0" smtClean="0"/>
              <a:t>       </a:t>
            </a:r>
          </a:p>
        </p:txBody>
      </p:sp>
      <p:pic>
        <p:nvPicPr>
          <p:cNvPr id="7" name="Содержимое 4" descr="2054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1071546"/>
            <a:ext cx="2786050" cy="3021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C:\Documents and Settings\Admin\Мои документы\Мои рисунки\is.jpg"/>
          <p:cNvPicPr>
            <a:picLocks noChangeAspect="1" noChangeArrowheads="1"/>
          </p:cNvPicPr>
          <p:nvPr/>
        </p:nvPicPr>
        <p:blipFill>
          <a:blip r:embed="rId3" cstate="print"/>
          <a:srcRect t="22794" r="1253" b="2307"/>
          <a:stretch>
            <a:fillRect/>
          </a:stretch>
        </p:blipFill>
        <p:spPr bwMode="auto">
          <a:xfrm rot="401610">
            <a:off x="6074356" y="4288414"/>
            <a:ext cx="2643193" cy="2643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5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25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42875"/>
            <a:ext cx="8229600" cy="1274763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Экологическое буриме</a:t>
            </a:r>
            <a:endParaRPr lang="ru-RU" b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0" y="1143000"/>
            <a:ext cx="9001125" cy="5572125"/>
          </a:xfrm>
          <a:solidFill>
            <a:srgbClr val="E6FF9F"/>
          </a:solidFill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dirty="0" smtClean="0"/>
              <a:t>       </a:t>
            </a:r>
          </a:p>
          <a:p>
            <a:pPr eaLnBrk="1" hangingPunct="1">
              <a:buFontTx/>
              <a:buNone/>
              <a:defRPr/>
            </a:pP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FontTx/>
              <a:buNone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</a:t>
            </a:r>
          </a:p>
          <a:p>
            <a:pPr eaLnBrk="1" hangingPunct="1">
              <a:buFontTx/>
              <a:buNone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небеса – чудеса,</a:t>
            </a:r>
          </a:p>
          <a:p>
            <a:pPr eaLnBrk="1" hangingPunct="1">
              <a:buFontTx/>
              <a:buNone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вокруг -  друг,</a:t>
            </a:r>
          </a:p>
          <a:p>
            <a:pPr eaLnBrk="1" hangingPunct="1">
              <a:buFontTx/>
              <a:buNone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человек – дровосек.</a:t>
            </a:r>
          </a:p>
          <a:p>
            <a:pPr eaLnBrk="1" hangingPunct="1">
              <a:buFontTx/>
              <a:buNone/>
              <a:defRPr/>
            </a:pPr>
            <a:endParaRPr lang="ru-RU" dirty="0" smtClean="0"/>
          </a:p>
          <a:p>
            <a:pPr eaLnBrk="1" hangingPunct="1">
              <a:buFontTx/>
              <a:buNone/>
              <a:defRPr/>
            </a:pPr>
            <a:endParaRPr lang="ru-RU" dirty="0" smtClean="0"/>
          </a:p>
          <a:p>
            <a:pPr eaLnBrk="1" hangingPunct="1">
              <a:buFontTx/>
              <a:buNone/>
              <a:defRPr/>
            </a:pPr>
            <a:r>
              <a:rPr lang="ru-RU" dirty="0" smtClean="0"/>
              <a:t>        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</a:p>
          <a:p>
            <a:pPr eaLnBrk="1" hangingPunct="1">
              <a:buFontTx/>
              <a:buNone/>
              <a:defRPr/>
            </a:pPr>
            <a:endParaRPr lang="ru-RU" dirty="0" smtClean="0"/>
          </a:p>
          <a:p>
            <a:pPr eaLnBrk="1" hangingPunct="1">
              <a:buFontTx/>
              <a:buNone/>
              <a:defRPr/>
            </a:pPr>
            <a:endParaRPr lang="ru-RU" dirty="0" smtClean="0"/>
          </a:p>
        </p:txBody>
      </p:sp>
      <p:pic>
        <p:nvPicPr>
          <p:cNvPr id="7" name="Рисунок 6" descr="и ми.jpe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1285875"/>
            <a:ext cx="2046288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post_blog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72138" y="2857500"/>
            <a:ext cx="2794000" cy="294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600"/>
                            </p:stCondLst>
                            <p:childTnLst>
                              <p:par>
                                <p:cTn id="1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6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6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16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4600"/>
                            </p:stCondLst>
                            <p:childTnLst>
                              <p:par>
                                <p:cTn id="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600"/>
                            </p:stCondLst>
                            <p:childTnLst>
                              <p:par>
                                <p:cTn id="4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6600"/>
                            </p:stCondLst>
                            <p:childTnLst>
                              <p:par>
                                <p:cTn id="4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7600"/>
                            </p:stCondLst>
                            <p:childTnLst>
                              <p:par>
                                <p:cTn id="5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2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71563"/>
            <a:ext cx="9144000" cy="5786437"/>
          </a:xfrm>
          <a:solidFill>
            <a:srgbClr val="E6FAEE"/>
          </a:solidFill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sz="2400" dirty="0" smtClean="0"/>
              <a:t>  </a:t>
            </a:r>
          </a:p>
          <a:p>
            <a:pPr eaLnBrk="1" hangingPunct="1">
              <a:buFontTx/>
              <a:buNone/>
              <a:defRPr/>
            </a:pPr>
            <a:r>
              <a:rPr lang="ru-RU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Голубые небеса,</a:t>
            </a:r>
          </a:p>
          <a:p>
            <a:pPr eaLnBrk="1" hangingPunct="1">
              <a:buFontTx/>
              <a:buNone/>
              <a:defRPr/>
            </a:pPr>
            <a:r>
              <a:rPr lang="ru-RU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Проявляют чудеса.</a:t>
            </a:r>
          </a:p>
          <a:p>
            <a:pPr eaLnBrk="1" hangingPunct="1">
              <a:buFontTx/>
              <a:buNone/>
              <a:defRPr/>
            </a:pPr>
            <a:r>
              <a:rPr lang="ru-RU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Солнце светит, дождик льет.</a:t>
            </a:r>
          </a:p>
          <a:p>
            <a:pPr eaLnBrk="1" hangingPunct="1">
              <a:buFontTx/>
              <a:buNone/>
              <a:defRPr/>
            </a:pPr>
            <a:r>
              <a:rPr lang="ru-RU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Потихоньку жизнь идет.</a:t>
            </a:r>
          </a:p>
          <a:p>
            <a:pPr eaLnBrk="1" hangingPunct="1">
              <a:buFontTx/>
              <a:buNone/>
              <a:defRPr/>
            </a:pPr>
            <a:r>
              <a:rPr lang="ru-RU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Зеленеет все вокруг.</a:t>
            </a:r>
          </a:p>
          <a:p>
            <a:pPr eaLnBrk="1" hangingPunct="1">
              <a:buFontTx/>
              <a:buNone/>
              <a:defRPr/>
            </a:pPr>
            <a:r>
              <a:rPr lang="ru-RU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Нам природа – лучший друг.</a:t>
            </a:r>
          </a:p>
          <a:p>
            <a:pPr eaLnBrk="1" hangingPunct="1">
              <a:buFontTx/>
              <a:buNone/>
              <a:defRPr/>
            </a:pPr>
            <a:r>
              <a:rPr lang="ru-RU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Человек с природой дружит,</a:t>
            </a:r>
          </a:p>
          <a:p>
            <a:pPr eaLnBrk="1" hangingPunct="1">
              <a:buFontTx/>
              <a:buNone/>
              <a:defRPr/>
            </a:pPr>
            <a:r>
              <a:rPr lang="ru-RU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Ни о чем давно не тужит.</a:t>
            </a:r>
          </a:p>
          <a:p>
            <a:pPr eaLnBrk="1" hangingPunct="1">
              <a:buFontTx/>
              <a:buNone/>
              <a:defRPr/>
            </a:pPr>
            <a:r>
              <a:rPr lang="ru-RU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Дровосеков нет в лесу.</a:t>
            </a:r>
          </a:p>
          <a:p>
            <a:pPr eaLnBrk="1" hangingPunct="1">
              <a:buFontTx/>
              <a:buNone/>
              <a:defRPr/>
            </a:pPr>
            <a:r>
              <a:rPr lang="ru-RU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Лес хранит свою красу.</a:t>
            </a:r>
          </a:p>
          <a:p>
            <a:pPr eaLnBrk="1" hangingPunct="1">
              <a:buFontTx/>
              <a:buNone/>
              <a:defRPr/>
            </a:pPr>
            <a:endParaRPr lang="ru-RU" dirty="0" smtClean="0"/>
          </a:p>
          <a:p>
            <a:pPr eaLnBrk="1" hangingPunct="1">
              <a:buFontTx/>
              <a:buNone/>
              <a:defRPr/>
            </a:pPr>
            <a:endParaRPr lang="ru-RU" dirty="0" smtClean="0"/>
          </a:p>
          <a:p>
            <a:pPr eaLnBrk="1" hangingPunct="1">
              <a:buFontTx/>
              <a:buNone/>
              <a:defRPr/>
            </a:pPr>
            <a:endParaRPr lang="ru-RU" dirty="0" smtClean="0"/>
          </a:p>
        </p:txBody>
      </p:sp>
      <p:pic>
        <p:nvPicPr>
          <p:cNvPr id="6" name="Рисунок 5" descr="i.jpe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87863" y="1428750"/>
            <a:ext cx="3965575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500"/>
                            </p:stCondLst>
                            <p:childTnLst>
                              <p:par>
                                <p:cTn id="5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0" y="1071563"/>
            <a:ext cx="9144000" cy="5786437"/>
          </a:xfrm>
          <a:solidFill>
            <a:srgbClr val="F9FBB7"/>
          </a:solidFill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Мы рождены, чтоб жить на свете долго:</a:t>
            </a:r>
          </a:p>
          <a:p>
            <a:pPr eaLnBrk="1" hangingPunct="1">
              <a:buFontTx/>
              <a:buNone/>
              <a:defRPr/>
            </a:pPr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Грустить и петь, смеяться и любить. </a:t>
            </a:r>
          </a:p>
          <a:p>
            <a:pPr eaLnBrk="1" hangingPunct="1">
              <a:buFontTx/>
              <a:buNone/>
              <a:defRPr/>
            </a:pPr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Но, что бы стали все мечты возможны,</a:t>
            </a:r>
          </a:p>
          <a:p>
            <a:pPr eaLnBrk="1" hangingPunct="1">
              <a:buFontTx/>
              <a:buNone/>
              <a:defRPr/>
            </a:pPr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Должны мы все здоровье сохранить. </a:t>
            </a:r>
          </a:p>
          <a:p>
            <a:pPr eaLnBrk="1" hangingPunct="1">
              <a:buFontTx/>
              <a:buNone/>
              <a:defRPr/>
            </a:pPr>
            <a:r>
              <a:rPr lang="ru-RU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 </a:t>
            </a:r>
          </a:p>
          <a:p>
            <a:pPr eaLnBrk="1" hangingPunct="1">
              <a:buFontTx/>
              <a:buNone/>
              <a:defRPr/>
            </a:pPr>
            <a:endParaRPr lang="ru-RU" sz="2400" dirty="0" smtClean="0"/>
          </a:p>
          <a:p>
            <a:pPr eaLnBrk="1" hangingPunct="1">
              <a:buFontTx/>
              <a:buNone/>
              <a:defRPr/>
            </a:pPr>
            <a:endParaRPr lang="ru-RU" sz="2400" dirty="0" smtClean="0">
              <a:solidFill>
                <a:srgbClr val="0000FF"/>
              </a:solidFill>
            </a:endParaRPr>
          </a:p>
          <a:p>
            <a:pPr eaLnBrk="1" hangingPunct="1">
              <a:buFontTx/>
              <a:buNone/>
              <a:defRPr/>
            </a:pPr>
            <a:endParaRPr lang="ru-RU" sz="2400" dirty="0" smtClean="0">
              <a:solidFill>
                <a:srgbClr val="0000FF"/>
              </a:solidFill>
            </a:endParaRPr>
          </a:p>
          <a:p>
            <a:pPr eaLnBrk="1" hangingPunct="1">
              <a:buFontTx/>
              <a:buNone/>
              <a:defRPr/>
            </a:pPr>
            <a:endParaRPr lang="ru-RU" sz="2400" dirty="0" smtClean="0">
              <a:solidFill>
                <a:srgbClr val="0000FF"/>
              </a:solidFill>
            </a:endParaRPr>
          </a:p>
          <a:p>
            <a:pPr eaLnBrk="1" hangingPunct="1">
              <a:buFontTx/>
              <a:buNone/>
              <a:defRPr/>
            </a:pPr>
            <a:r>
              <a:rPr lang="ru-RU" sz="2400" dirty="0" smtClean="0">
                <a:solidFill>
                  <a:srgbClr val="0000FF"/>
                </a:solidFill>
              </a:rPr>
              <a:t>           </a:t>
            </a:r>
            <a:r>
              <a:rPr lang="ru-RU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Спроси себя: готов ли ты к работе –</a:t>
            </a:r>
          </a:p>
          <a:p>
            <a:pPr eaLnBrk="1" hangingPunct="1">
              <a:buFontTx/>
              <a:buNone/>
              <a:defRPr/>
            </a:pPr>
            <a:r>
              <a:rPr lang="ru-RU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        Активно двигаться и в меру есть и пить?</a:t>
            </a:r>
          </a:p>
          <a:p>
            <a:pPr eaLnBrk="1" hangingPunct="1">
              <a:buFontTx/>
              <a:buNone/>
              <a:defRPr/>
            </a:pPr>
            <a:r>
              <a:rPr lang="ru-RU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        Отбросить сигарету? Выбросить окурок?</a:t>
            </a:r>
          </a:p>
          <a:p>
            <a:pPr eaLnBrk="1" hangingPunct="1">
              <a:buFontTx/>
              <a:buNone/>
              <a:defRPr/>
            </a:pPr>
            <a:r>
              <a:rPr lang="ru-RU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        И только так здоровье сохранить.</a:t>
            </a:r>
          </a:p>
          <a:p>
            <a:pPr eaLnBrk="1" hangingPunct="1">
              <a:buFontTx/>
              <a:buNone/>
              <a:defRPr/>
            </a:pPr>
            <a:r>
              <a:rPr lang="ru-RU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 </a:t>
            </a:r>
          </a:p>
          <a:p>
            <a:pPr eaLnBrk="1" hangingPunct="1">
              <a:buFontTx/>
              <a:buNone/>
              <a:defRPr/>
            </a:pPr>
            <a:endParaRPr lang="ru-RU" dirty="0" smtClean="0"/>
          </a:p>
        </p:txBody>
      </p:sp>
      <p:pic>
        <p:nvPicPr>
          <p:cNvPr id="7" name="Рисунок 6" descr="4566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38" y="2857500"/>
            <a:ext cx="3500437" cy="219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071563"/>
            <a:ext cx="9144000" cy="57864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  <a:p>
            <a:pPr algn="ctr">
              <a:defRPr/>
            </a:pPr>
            <a:endParaRPr lang="ru-RU" dirty="0"/>
          </a:p>
          <a:p>
            <a:pPr algn="ctr">
              <a:defRPr/>
            </a:pPr>
            <a:endParaRPr lang="ru-RU" dirty="0"/>
          </a:p>
          <a:p>
            <a:pPr algn="ctr">
              <a:defRPr/>
            </a:pPr>
            <a:endParaRPr lang="ru-RU" dirty="0"/>
          </a:p>
          <a:p>
            <a:pPr algn="ctr">
              <a:defRPr/>
            </a:pPr>
            <a:endParaRPr lang="ru-RU" dirty="0"/>
          </a:p>
          <a:p>
            <a:pPr algn="ctr">
              <a:defRPr/>
            </a:pPr>
            <a:endParaRPr lang="ru-RU" dirty="0"/>
          </a:p>
          <a:p>
            <a:pPr algn="ctr">
              <a:defRPr/>
            </a:pPr>
            <a:endParaRPr lang="ru-RU" dirty="0"/>
          </a:p>
          <a:p>
            <a:pPr algn="ctr">
              <a:defRPr/>
            </a:pPr>
            <a:endParaRPr lang="ru-RU" dirty="0"/>
          </a:p>
          <a:p>
            <a:pPr algn="ctr">
              <a:defRPr/>
            </a:pPr>
            <a:endParaRPr lang="ru-RU" dirty="0"/>
          </a:p>
          <a:p>
            <a:pPr algn="ctr">
              <a:defRPr/>
            </a:pPr>
            <a:endParaRPr lang="ru-RU" dirty="0"/>
          </a:p>
          <a:p>
            <a:pPr algn="ctr">
              <a:defRPr/>
            </a:pPr>
            <a:endParaRPr lang="ru-RU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endParaRPr lang="ru-RU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                                            </a:t>
            </a:r>
          </a:p>
          <a:p>
            <a:pPr algn="ctr">
              <a:defRPr/>
            </a:pPr>
            <a:endParaRPr lang="ru-RU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8915" name="Рисунок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27161">
            <a:off x="5024438" y="120650"/>
            <a:ext cx="3738562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Рисунок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400638">
            <a:off x="785813" y="3643313"/>
            <a:ext cx="4000500" cy="284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Рисунок 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0088" y="3454400"/>
            <a:ext cx="2435225" cy="318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8" name="Рисунок 1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520320">
            <a:off x="530225" y="871538"/>
            <a:ext cx="3440113" cy="254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smtClean="0">
                <a:solidFill>
                  <a:srgbClr val="EDE82F"/>
                </a:solidFill>
                <a:latin typeface="Comic Sans MS" pitchFamily="66" charset="0"/>
              </a:rPr>
              <a:t>Молодцы!!!</a:t>
            </a:r>
            <a:br>
              <a:rPr lang="ru-RU" sz="4800" b="1" smtClean="0">
                <a:solidFill>
                  <a:srgbClr val="EDE82F"/>
                </a:solidFill>
                <a:latin typeface="Comic Sans MS" pitchFamily="66" charset="0"/>
              </a:rPr>
            </a:br>
            <a:endParaRPr lang="ru-RU" sz="4800" smtClean="0"/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1438548" y="2071678"/>
            <a:ext cx="6175184" cy="3886200"/>
            <a:chOff x="1724" y="1163"/>
            <a:chExt cx="2305" cy="1740"/>
          </a:xfrm>
          <a:solidFill>
            <a:srgbClr val="92D050"/>
          </a:solidFill>
        </p:grpSpPr>
        <p:pic>
          <p:nvPicPr>
            <p:cNvPr id="4" name="Picture 31" descr="little_orange_guy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897" y="1344"/>
              <a:ext cx="1966" cy="13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Rectangle 32"/>
            <p:cNvSpPr>
              <a:spLocks noChangeArrowheads="1"/>
            </p:cNvSpPr>
            <p:nvPr/>
          </p:nvSpPr>
          <p:spPr bwMode="auto">
            <a:xfrm rot="2332943">
              <a:off x="1822" y="1163"/>
              <a:ext cx="374" cy="61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FF0000"/>
                </a:solidFill>
              </a:endParaRPr>
            </a:p>
          </p:txBody>
        </p:sp>
        <p:sp>
          <p:nvSpPr>
            <p:cNvPr id="6" name="Rectangle 33"/>
            <p:cNvSpPr>
              <a:spLocks noChangeArrowheads="1"/>
            </p:cNvSpPr>
            <p:nvPr/>
          </p:nvSpPr>
          <p:spPr bwMode="auto">
            <a:xfrm rot="-2330186">
              <a:off x="3603" y="1167"/>
              <a:ext cx="368" cy="528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FF0000"/>
                </a:solidFill>
              </a:endParaRPr>
            </a:p>
          </p:txBody>
        </p:sp>
        <p:sp>
          <p:nvSpPr>
            <p:cNvPr id="7" name="Rectangle 34"/>
            <p:cNvSpPr>
              <a:spLocks noChangeArrowheads="1"/>
            </p:cNvSpPr>
            <p:nvPr/>
          </p:nvSpPr>
          <p:spPr bwMode="auto">
            <a:xfrm rot="19254323">
              <a:off x="1724" y="2178"/>
              <a:ext cx="429" cy="647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FF0000"/>
                </a:solidFill>
              </a:endParaRPr>
            </a:p>
          </p:txBody>
        </p:sp>
        <p:sp>
          <p:nvSpPr>
            <p:cNvPr id="8" name="Rectangle 35"/>
            <p:cNvSpPr>
              <a:spLocks noChangeArrowheads="1"/>
            </p:cNvSpPr>
            <p:nvPr/>
          </p:nvSpPr>
          <p:spPr bwMode="auto">
            <a:xfrm rot="2582238">
              <a:off x="3600" y="2256"/>
              <a:ext cx="429" cy="647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FF0000"/>
                </a:solidFill>
              </a:endParaRPr>
            </a:p>
          </p:txBody>
        </p:sp>
        <p:sp>
          <p:nvSpPr>
            <p:cNvPr id="9" name="AutoShape 36"/>
            <p:cNvSpPr>
              <a:spLocks noChangeArrowheads="1"/>
            </p:cNvSpPr>
            <p:nvPr/>
          </p:nvSpPr>
          <p:spPr bwMode="auto">
            <a:xfrm>
              <a:off x="1853" y="1220"/>
              <a:ext cx="2112" cy="157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0 w 21600"/>
                <a:gd name="T25" fmla="*/ 3156 h 21600"/>
                <a:gd name="T26" fmla="*/ 18440 w 21600"/>
                <a:gd name="T27" fmla="*/ 18444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646" y="10800"/>
                  </a:moveTo>
                  <a:cubicBezTo>
                    <a:pt x="1646" y="15856"/>
                    <a:pt x="5744" y="19954"/>
                    <a:pt x="10800" y="19954"/>
                  </a:cubicBezTo>
                  <a:cubicBezTo>
                    <a:pt x="15856" y="19954"/>
                    <a:pt x="19954" y="15856"/>
                    <a:pt x="19954" y="10800"/>
                  </a:cubicBezTo>
                  <a:cubicBezTo>
                    <a:pt x="19954" y="5744"/>
                    <a:pt x="15856" y="1646"/>
                    <a:pt x="10800" y="1646"/>
                  </a:cubicBezTo>
                  <a:cubicBezTo>
                    <a:pt x="5744" y="1646"/>
                    <a:pt x="1646" y="5744"/>
                    <a:pt x="1646" y="1080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AE51F">
                    <a:shade val="30000"/>
                    <a:satMod val="115000"/>
                  </a:srgbClr>
                </a:gs>
                <a:gs pos="50000">
                  <a:srgbClr val="9AE51F">
                    <a:shade val="67500"/>
                    <a:satMod val="115000"/>
                  </a:srgbClr>
                </a:gs>
                <a:gs pos="100000">
                  <a:srgbClr val="9AE51F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FF0000"/>
                </a:solidFill>
              </a:endParaRPr>
            </a:p>
          </p:txBody>
        </p:sp>
      </p:grpSp>
      <p:pic>
        <p:nvPicPr>
          <p:cNvPr id="10" name="Picture 19" descr="popugay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838200"/>
            <a:ext cx="2514600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6" descr="kurica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762000"/>
            <a:ext cx="1763713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094 0.01528 C -0.1118 0.01945 -0.1125 0.02454 -0.11371 0.02801 C -0.11545 0.0338 -0.11805 0.03912 -0.11944 0.04491 C -0.12726 0.07639 -0.11614 0.04861 -0.12812 0.07477 C -0.13194 0.10186 -0.13889 0.11783 -0.14132 0.14676 C -0.13976 0.1801 -0.13871 0.21412 -0.13594 0.24699 C -0.13403 0.27269 -0.12083 0.29537 -0.11215 0.3169 C -0.10555 0.33311 -0.11163 0.32732 -0.10503 0.34607 C -0.10347 0.3507 -0.10035 0.35394 -0.09809 0.35834 C -0.09167 0.37547 -0.08871 0.38843 -0.07569 0.39908 C -0.07066 0.4169 -0.06354 0.42616 -0.04983 0.43148 C -0.03073 0.46667 -0.0559 0.42547 -0.03351 0.44723 C -0.03055 0.45047 -0.02951 0.45602 -0.02656 0.45949 C -0.02187 0.4669 -0.01632 0.47315 -0.01076 0.47986 C -0.00955 0.48334 -0.00989 0.48936 -0.00729 0.49213 C 0.00347 0.50371 0.01649 0.50996 0.02761 0.51991 C 0.03906 0.52986 0.0467 0.54236 0.0599 0.54746 C 0.07622 0.56806 0.08889 0.57338 0.11076 0.58704 C 0.12257 0.59398 0.13333 0.60162 0.14583 0.60648 C 0.15017 0.61042 0.15399 0.61505 0.15868 0.61829 C 0.16129 0.61991 0.16632 0.61829 0.16823 0.62199 C 0.1724 0.63033 0.16962 0.64375 0.17517 0.65116 C 0.17969 0.65741 0.1875 0.65672 0.1941 0.65857 C 0.21632 0.66482 0.25729 0.66273 0.2724 0.6632 C 0.29774 0.66598 0.32257 0.67176 0.34792 0.67639 C 0.36858 0.67385 0.38924 0.67223 0.41024 0.66898 C 0.42674 0.66598 0.43715 0.65139 0.4533 0.64607 C 0.46736 0.64144 0.48229 0.63912 0.4967 0.63565 C 0.52465 0.61019 0.51181 0.61713 0.53368 0.60857 C 0.54011 0.60232 0.54479 0.59329 0.55122 0.58681 C 0.55747 0.58148 0.56458 0.57917 0.56962 0.57361 C 0.5842 0.55926 0.58368 0.55116 0.6007 0.5426 C 0.62361 0.50949 0.65399 0.49144 0.67986 0.46343 C 0.69045 0.45186 0.69236 0.43982 0.70347 0.42871 C 0.71215 0.39653 0.70573 0.41297 0.72761 0.38148 C 0.73038 0.37686 0.7309 0.36991 0.73351 0.36436 C 0.73837 0.3507 0.73958 0.3507 0.74844 0.33866 C 0.74931 0.33449 0.75 0.32986 0.75122 0.3257 C 0.75295 0.31991 0.75556 0.31459 0.75695 0.3088 C 0.76094 0.29306 0.76302 0.27431 0.76493 0.25811 C 0.7632 0.23311 0.76285 0.20787 0.75938 0.18287 C 0.75226 0.13125 0.7191 0.09607 0.69392 0.06111 C 0.67865 0.03866 0.66754 0.01713 0.64566 0.00811 C 0.63073 -0.00555 0.61372 -0.02291 0.59757 -0.03564 C 0.5849 -0.04514 0.57153 -0.05231 0.55886 -0.06296 C 0.55295 -0.06828 0.54705 -0.07477 0.53993 -0.07893 C 0.52986 -0.08518 0.51892 -0.08912 0.50833 -0.09352 C 0.50295 -0.09652 0.49254 -0.10162 0.49254 -0.10139 C 0.44913 -0.09467 0.40781 -0.08588 0.36493 -0.07893 C 0.3566 -0.07569 0.34757 -0.07477 0.34011 -0.06875 C 0.31111 -0.04722 0.32483 -0.05416 0.30017 -0.04629 C 0.28993 -0.03889 0.28021 -0.03032 0.26962 -0.02407 C 0.2592 -0.01805 0.24792 -0.01458 0.23872 -0.00555 C 0.23576 -0.00277 0.23316 0.00162 0.22969 0.00324 C 0.2059 0.01459 0.17587 0.01968 0.15243 0.02361 C 0.05538 0.02616 -0.01753 0.05186 -0.09878 0.00209 C -0.10052 -0.00208 -0.10486 -0.00509 -0.10555 -0.01018 C -0.10851 -0.03796 -0.09097 -0.05972 -0.07587 -0.0743 C -0.06476 -0.09838 -0.07621 -0.07916 -0.06059 -0.09143 C -0.04149 -0.10648 -0.02708 -0.12361 -0.00555 -0.13217 C 0.02899 -0.1287 0.0224 -0.14189 0.02344 -0.10439 " pathEditMode="relative" rAng="-120339" ptsTypes="ffffffffffffffffffffffffffffffffffffffffffffffffffffffffffffA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4" y="246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48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59 0.26737 C 0.08681 0.28542 0.06823 0.30556 0.04288 0.31899 C 0.01458 0.3338 -0.01892 0.34699 -0.05278 0.35949 C -0.08646 0.37362 -0.11597 0.37778 -0.14792 0.38426 C -0.17795 0.38959 -0.21042 0.39422 -0.23889 0.39121 C -0.26632 0.38959 -0.28958 0.3801 -0.30851 0.36829 C -0.32639 0.35741 -0.3401 0.34213 -0.34826 0.32547 C -0.35677 0.30834 -0.35972 0.29028 -0.35712 0.27176 C -0.35486 0.25162 -0.34462 0.23149 -0.32517 0.21135 C -0.30937 0.19167 -0.2875 0.17315 -0.2592 0.15857 C -0.2342 0.14306 -0.19844 0.12963 -0.16927 0.1213 C -0.14045 0.11112 -0.10538 0.10324 -0.07569 0.10209 C -0.04757 0.10186 -0.02431 0.10973 -0.01111 0.12454 C 0.00035 0.14167 -0.00781 0.16297 -0.02431 0.1801 C -0.0408 0.1963 -0.06875 0.21227 -0.10243 0.22385 C -0.13681 0.23403 -0.16875 0.24121 -0.19635 0.24121 C -0.22396 0.24098 -0.22882 0.24422 -0.26823 0.22385 C -0.31024 0.20695 -0.30382 0.17593 -0.30868 0.16065 C -0.31181 0.14375 -0.3033 0.12686 -0.29514 0.10695 C -0.28611 0.08449 -0.26441 0.06227 -0.24531 0.04561 C -0.22552 0.02894 -0.2 0.0169 -0.15903 -0.00185 C -0.11753 -0.01828 -0.09601 -0.0243 -0.06441 -0.03356 C -0.03264 -0.04282 -0.00139 -0.05185 0.03073 -0.06111 " pathEditMode="relative" rAng="4666448" ptsTypes="fffffffffffffffffffffff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" y="-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0"/>
                            </p:stCondLst>
                            <p:childTnLst>
                              <p:par>
                                <p:cTn id="3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5232634.jpg"/>
          <p:cNvPicPr/>
          <p:nvPr/>
        </p:nvPicPr>
        <p:blipFill>
          <a:blip r:embed="rId2" cstate="print"/>
          <a:stretch>
            <a:fillRect/>
          </a:stretch>
        </p:blipFill>
        <p:spPr>
          <a:xfrm flipH="1">
            <a:off x="285720" y="1571612"/>
            <a:ext cx="2571750" cy="3352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5429250" y="3500438"/>
            <a:ext cx="1825625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г.Астрахань. 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643563" y="3929063"/>
            <a:ext cx="977900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2012г. 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4429125"/>
            <a:ext cx="3433763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Школа №10.   п. </a:t>
            </a:r>
            <a:r>
              <a:rPr lang="ru-RU" sz="2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Трусово</a:t>
            </a:r>
            <a:r>
              <a:rPr lang="ru-RU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479800" y="5000625"/>
            <a:ext cx="5076825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Учитель математики: </a:t>
            </a:r>
            <a:r>
              <a:rPr lang="ru-RU" sz="2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Каратушина</a:t>
            </a:r>
            <a:r>
              <a:rPr lang="ru-RU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С.Н</a:t>
            </a:r>
            <a:r>
              <a:rPr lang="ru-RU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-928688"/>
            <a:ext cx="8229600" cy="3286126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Раунд 2</a:t>
            </a:r>
            <a:endParaRPr lang="ru-RU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0" y="1071563"/>
            <a:ext cx="9144000" cy="5786437"/>
          </a:xfrm>
          <a:solidFill>
            <a:srgbClr val="E7F7F9"/>
          </a:solidFill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</a:t>
            </a:r>
            <a:r>
              <a:rPr lang="en-U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</a:t>
            </a:r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 5:</a:t>
            </a:r>
            <a:r>
              <a:rPr lang="ru-RU" sz="3600" dirty="0" smtClean="0"/>
              <a:t> </a:t>
            </a:r>
          </a:p>
          <a:p>
            <a:pPr eaLnBrk="1" hangingPunct="1">
              <a:buFontTx/>
              <a:buNone/>
              <a:defRPr/>
            </a:pPr>
            <a:r>
              <a:rPr lang="ru-RU" dirty="0" smtClean="0"/>
              <a:t>      </a:t>
            </a:r>
            <a:r>
              <a:rPr lang="ru-RU" b="1" i="1" dirty="0" smtClean="0">
                <a:solidFill>
                  <a:srgbClr val="996600"/>
                </a:solidFill>
              </a:rPr>
              <a:t>Определите процентное содержание  самых                                    ядовитых  веществ –                                                                                      </a:t>
            </a:r>
            <a:r>
              <a:rPr lang="en-US" b="1" i="1" dirty="0" smtClean="0">
                <a:solidFill>
                  <a:srgbClr val="996600"/>
                </a:solidFill>
              </a:rPr>
              <a:t>   </a:t>
            </a:r>
            <a:r>
              <a:rPr lang="ru-RU" b="1" i="1" u="sng" dirty="0" smtClean="0">
                <a:solidFill>
                  <a:srgbClr val="FF0000"/>
                </a:solidFill>
              </a:rPr>
              <a:t>синильной кислоты,</a:t>
            </a:r>
            <a:r>
              <a:rPr lang="en-US" b="1" i="1" dirty="0" smtClean="0">
                <a:solidFill>
                  <a:srgbClr val="FF0000"/>
                </a:solidFill>
              </a:rPr>
              <a:t>    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b="1" i="1" u="sng" dirty="0" smtClean="0">
                <a:solidFill>
                  <a:srgbClr val="FF0000"/>
                </a:solidFill>
              </a:rPr>
              <a:t>табачного дегтя,                                                            углекислого газа,</a:t>
            </a:r>
            <a:r>
              <a:rPr lang="en-US" b="1" i="1" dirty="0" smtClean="0">
                <a:solidFill>
                  <a:srgbClr val="FF0000"/>
                </a:solidFill>
              </a:rPr>
              <a:t>      </a:t>
            </a:r>
            <a:r>
              <a:rPr lang="ru-RU" b="1" i="1" u="sng" dirty="0" smtClean="0">
                <a:solidFill>
                  <a:srgbClr val="FF0000"/>
                </a:solidFill>
              </a:rPr>
              <a:t> полония,                                                                                                     </a:t>
            </a:r>
            <a:r>
              <a:rPr lang="ru-RU" b="1" i="1" dirty="0" smtClean="0">
                <a:solidFill>
                  <a:srgbClr val="996600"/>
                </a:solidFill>
              </a:rPr>
              <a:t>– в одной сигарете, если  никотина 2%,</a:t>
            </a:r>
            <a:r>
              <a:rPr lang="en-US" b="1" i="1" dirty="0" smtClean="0">
                <a:solidFill>
                  <a:srgbClr val="996600"/>
                </a:solidFill>
              </a:rPr>
              <a:t>                        </a:t>
            </a:r>
            <a:r>
              <a:rPr lang="ru-RU" b="1" i="1" dirty="0" smtClean="0">
                <a:solidFill>
                  <a:srgbClr val="996600"/>
                </a:solidFill>
              </a:rPr>
              <a:t> а синильная кислота  составляет 1/2 часть никотина;   табачного дегтя в 7,5 раз больше,                                                                            чем никотина; углекислый газ   составляет 3/5  от количества    табачного дегтя, </a:t>
            </a:r>
            <a:r>
              <a:rPr lang="en-US" b="1" i="1" dirty="0" smtClean="0">
                <a:solidFill>
                  <a:srgbClr val="996600"/>
                </a:solidFill>
              </a:rPr>
              <a:t>                                  </a:t>
            </a:r>
            <a:r>
              <a:rPr lang="ru-RU" b="1" i="1" dirty="0" smtClean="0">
                <a:solidFill>
                  <a:srgbClr val="996600"/>
                </a:solidFill>
              </a:rPr>
              <a:t> полоний  составляет 2/3  от  количества                                                           углекислого газа.</a:t>
            </a:r>
            <a:r>
              <a:rPr lang="ru-RU" dirty="0" smtClean="0"/>
              <a:t>  </a:t>
            </a:r>
          </a:p>
          <a:p>
            <a:pPr eaLnBrk="1" hangingPunct="1">
              <a:buFontTx/>
              <a:buNone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</a:t>
            </a:r>
            <a:endPara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Содержимое 8" descr="img_18012357_15_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71563"/>
            <a:ext cx="6786563" cy="578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7000875" y="1785938"/>
            <a:ext cx="1933575" cy="3416300"/>
          </a:xfrm>
          <a:prstGeom prst="rect">
            <a:avLst/>
          </a:prstGeom>
          <a:solidFill>
            <a:srgbClr val="E7F7F9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 </a:t>
            </a:r>
          </a:p>
          <a:p>
            <a:pPr>
              <a:defRPr/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Ответ: 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>
              <a:defRPr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    </a:t>
            </a: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1%, 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>
              <a:defRPr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  </a:t>
            </a: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15%,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>
              <a:defRPr/>
            </a:pP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   </a:t>
            </a: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9%,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>
              <a:defRPr/>
            </a:pP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   </a:t>
            </a: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6%.</a:t>
            </a:r>
            <a:endParaRPr lang="ru-RU" sz="3600" dirty="0">
              <a:latin typeface="Arial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Раунд 2</a:t>
            </a:r>
            <a:endParaRPr lang="ru-RU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0" y="1000125"/>
            <a:ext cx="9144000" cy="5857875"/>
          </a:xfrm>
          <a:solidFill>
            <a:srgbClr val="E6FF9F"/>
          </a:solidFill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Вопрос 6:</a:t>
            </a:r>
          </a:p>
          <a:p>
            <a:pPr eaLnBrk="1" hangingPunct="1">
              <a:buFontTx/>
              <a:buNone/>
              <a:defRPr/>
            </a:pP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ru-RU" sz="2400" dirty="0" smtClean="0"/>
              <a:t>                                                 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Подсчитано, что для нормальной                                                                </a:t>
            </a:r>
          </a:p>
          <a:p>
            <a:pPr eaLnBrk="1" hangingPunct="1">
              <a:buFontTx/>
              <a:buNone/>
              <a:defRPr/>
            </a:pP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жизни в промышленном городе на  </a:t>
            </a:r>
          </a:p>
          <a:p>
            <a:pPr eaLnBrk="1" hangingPunct="1">
              <a:buFontTx/>
              <a:buNone/>
              <a:defRPr/>
            </a:pP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каждого жителя необходимо  </a:t>
            </a:r>
          </a:p>
          <a:p>
            <a:pPr eaLnBrk="1" hangingPunct="1">
              <a:buFontTx/>
              <a:buNone/>
              <a:defRPr/>
            </a:pP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иметь 25 квадратных метров  </a:t>
            </a:r>
          </a:p>
          <a:p>
            <a:pPr eaLnBrk="1" hangingPunct="1">
              <a:buFontTx/>
              <a:buNone/>
              <a:defRPr/>
            </a:pP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зеленых насаждений. Какова  </a:t>
            </a:r>
          </a:p>
          <a:p>
            <a:pPr eaLnBrk="1" hangingPunct="1">
              <a:buFontTx/>
              <a:buNone/>
              <a:defRPr/>
            </a:pP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должна быть площадь насаждений  </a:t>
            </a:r>
          </a:p>
          <a:p>
            <a:pPr eaLnBrk="1" hangingPunct="1">
              <a:buFontTx/>
              <a:buNone/>
              <a:defRPr/>
            </a:pP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в г. Астрахани, если в нем  </a:t>
            </a:r>
          </a:p>
          <a:p>
            <a:pPr eaLnBrk="1" hangingPunct="1">
              <a:buFontTx/>
              <a:buNone/>
              <a:defRPr/>
            </a:pP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проживает  970000 человек? </a:t>
            </a:r>
          </a:p>
          <a:p>
            <a:pPr eaLnBrk="1" hangingPunct="1">
              <a:buNone/>
              <a:defRPr/>
            </a:pP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</a:t>
            </a:r>
            <a:endParaRPr lang="en-US" sz="2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None/>
              <a:defRPr/>
            </a:pPr>
            <a:endParaRPr lang="en-US" sz="2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None/>
              <a:defRPr/>
            </a:pP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Ответ:    </a:t>
            </a: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</a:t>
            </a:r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250</a:t>
            </a:r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000 кв.м.</a:t>
            </a:r>
            <a:endParaRPr lang="ru-RU" sz="2400" dirty="0" smtClean="0"/>
          </a:p>
          <a:p>
            <a:pPr eaLnBrk="1" hangingPunct="1">
              <a:buFontTx/>
              <a:buNone/>
              <a:defRPr/>
            </a:pPr>
            <a:endParaRPr lang="ru-RU" sz="2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defRPr/>
            </a:pPr>
            <a:endParaRPr lang="ru-RU" sz="2400" dirty="0" smtClean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785926"/>
            <a:ext cx="3500430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5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5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1000"/>
                            </p:stCondLst>
                            <p:childTnLst>
                              <p:par>
                                <p:cTn id="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1500"/>
                            </p:stCondLst>
                            <p:childTnLst>
                              <p:par>
                                <p:cTn id="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1417638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Раунд 2</a:t>
            </a:r>
            <a:endParaRPr lang="ru-RU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071563"/>
            <a:ext cx="9144000" cy="5786437"/>
          </a:xfrm>
          <a:solidFill>
            <a:schemeClr val="accent5"/>
          </a:solidFill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           Вопрос 7: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pPr eaLnBrk="1" hangingPunct="1">
              <a:buFontTx/>
              <a:buNone/>
              <a:defRPr/>
            </a:pP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      </a:t>
            </a:r>
            <a:endParaRPr lang="en-US" sz="2400" b="1" i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buFontTx/>
              <a:buNone/>
              <a:defRPr/>
            </a:pPr>
            <a:r>
              <a:rPr lang="en-US" sz="2400" b="1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ru-RU" sz="24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Всем известно, что запасы пресной </a:t>
            </a:r>
            <a:r>
              <a:rPr lang="en-US" sz="24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         </a:t>
            </a:r>
            <a:r>
              <a:rPr lang="ru-RU" sz="24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воды </a:t>
            </a:r>
            <a:r>
              <a:rPr lang="en-US" sz="24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ограничены. Если из крана </a:t>
            </a:r>
            <a:r>
              <a:rPr lang="en-US" sz="24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               </a:t>
            </a:r>
            <a:r>
              <a:rPr lang="ru-RU" sz="24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бежит </a:t>
            </a:r>
            <a:r>
              <a:rPr lang="en-US" sz="24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струя  толщиной с карандаш, </a:t>
            </a:r>
            <a:r>
              <a:rPr lang="en-US" sz="24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                                  </a:t>
            </a:r>
            <a:r>
              <a:rPr lang="ru-RU" sz="24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то за </a:t>
            </a: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</a:t>
            </a:r>
            <a:r>
              <a:rPr lang="ru-RU" sz="24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минуту</a:t>
            </a:r>
            <a:r>
              <a:rPr lang="ru-RU" sz="24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в канализационные </a:t>
            </a:r>
            <a:r>
              <a:rPr lang="en-US" sz="24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      </a:t>
            </a:r>
            <a:r>
              <a:rPr lang="ru-RU" sz="24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коммуникации уходит </a:t>
            </a: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 литра </a:t>
            </a:r>
            <a:r>
              <a:rPr lang="ru-RU" sz="24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воды. </a:t>
            </a:r>
            <a:r>
              <a:rPr lang="en-US" sz="24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            </a:t>
            </a:r>
            <a:r>
              <a:rPr lang="ru-RU" sz="24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Сколько литров воды   бесполезно </a:t>
            </a:r>
            <a:r>
              <a:rPr lang="en-US" sz="24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          </a:t>
            </a:r>
            <a:r>
              <a:rPr lang="ru-RU" sz="24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вытекает из </a:t>
            </a: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 кранов</a:t>
            </a:r>
            <a:r>
              <a:rPr lang="ru-RU" sz="24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оставленных </a:t>
            </a:r>
            <a:r>
              <a:rPr lang="en-US" sz="24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        </a:t>
            </a:r>
            <a:r>
              <a:rPr lang="ru-RU" sz="24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учениками на перемене?                                                (</a:t>
            </a: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перемена 15 мин</a:t>
            </a:r>
            <a:r>
              <a:rPr lang="ru-RU" sz="24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</a:p>
          <a:p>
            <a:pPr eaLnBrk="1" hangingPunct="1">
              <a:defRPr/>
            </a:pPr>
            <a:endParaRPr lang="ru-RU" sz="2000" dirty="0" smtClean="0"/>
          </a:p>
          <a:p>
            <a:pPr eaLnBrk="1" hangingPunct="1">
              <a:buNone/>
              <a:defRPr/>
            </a:pPr>
            <a:r>
              <a:rPr lang="ru-RU" sz="2400" dirty="0" smtClean="0"/>
              <a:t>                     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Ответ:  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135 литров.</a:t>
            </a:r>
            <a:endParaRPr lang="ru-RU" sz="2400" dirty="0" smtClean="0"/>
          </a:p>
          <a:p>
            <a:pPr eaLnBrk="1" hangingPunct="1">
              <a:buFontTx/>
              <a:buNone/>
              <a:defRPr/>
            </a:pPr>
            <a:endParaRPr lang="ru-RU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defRPr/>
            </a:pPr>
            <a:endParaRPr lang="ru-RU" sz="2000" dirty="0" smtClean="0"/>
          </a:p>
        </p:txBody>
      </p:sp>
      <p:pic>
        <p:nvPicPr>
          <p:cNvPr id="7" name="Содержимое 4" descr="парпр.jpe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13" y="2214563"/>
            <a:ext cx="2428875" cy="357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5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250"/>
                            </p:stCondLst>
                            <p:childTnLst>
                              <p:par>
                                <p:cTn id="3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Раунд 2</a:t>
            </a:r>
            <a:endParaRPr lang="ru-RU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071563"/>
            <a:ext cx="9144000" cy="5786437"/>
          </a:xfrm>
          <a:solidFill>
            <a:srgbClr val="E6FF9F"/>
          </a:solidFill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</a:t>
            </a:r>
          </a:p>
          <a:p>
            <a:pPr eaLnBrk="1" hangingPunct="1">
              <a:buFontTx/>
              <a:buNone/>
              <a:defRPr/>
            </a:pP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</a:t>
            </a: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 8:</a:t>
            </a:r>
            <a:r>
              <a:rPr lang="ru-RU" b="1" dirty="0" smtClean="0"/>
              <a:t> </a:t>
            </a:r>
          </a:p>
          <a:p>
            <a:pPr eaLnBrk="1" hangingPunct="1">
              <a:buFontTx/>
              <a:buNone/>
              <a:defRPr/>
            </a:pP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    </a:t>
            </a:r>
            <a:endParaRPr lang="en-US" sz="2400" b="1" i="1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FontTx/>
              <a:buNone/>
              <a:defRPr/>
            </a:pPr>
            <a:r>
              <a:rPr lang="en-US" sz="2400" b="1" i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ru-RU" sz="2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 время своего развития </a:t>
            </a:r>
            <a:r>
              <a:rPr lang="en-US" sz="2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                                   </a:t>
            </a:r>
            <a:r>
              <a:rPr lang="ru-RU" sz="2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одна  личинка златоглазки </a:t>
            </a:r>
            <a:r>
              <a:rPr lang="en-US" sz="2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                   </a:t>
            </a:r>
            <a:r>
              <a:rPr lang="ru-RU" sz="2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уничтожает</a:t>
            </a:r>
            <a:r>
              <a:rPr lang="en-US" sz="2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lang="ru-RU" sz="2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до </a:t>
            </a: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1130 тлей</a:t>
            </a:r>
            <a:r>
              <a:rPr lang="ru-RU" sz="2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</a:p>
          <a:p>
            <a:pPr eaLnBrk="1" hangingPunct="1">
              <a:buFontTx/>
              <a:buNone/>
              <a:defRPr/>
            </a:pPr>
            <a:r>
              <a:rPr lang="ru-RU" sz="2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Сколько понадобится </a:t>
            </a:r>
            <a:r>
              <a:rPr lang="en-US" sz="2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                                    </a:t>
            </a:r>
            <a:r>
              <a:rPr lang="ru-RU" sz="2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личинок </a:t>
            </a:r>
            <a:r>
              <a:rPr lang="en-US" sz="2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златоглазки, </a:t>
            </a:r>
            <a:r>
              <a:rPr lang="en-US" sz="2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                                     </a:t>
            </a:r>
            <a:r>
              <a:rPr lang="ru-RU" sz="2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чтобы </a:t>
            </a:r>
            <a:r>
              <a:rPr lang="en-US" sz="2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уничтожить </a:t>
            </a:r>
            <a:r>
              <a:rPr lang="en-US" sz="2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                                           </a:t>
            </a: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15</a:t>
            </a:r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820 тлей</a:t>
            </a:r>
            <a:r>
              <a:rPr lang="ru-RU" sz="2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?</a:t>
            </a:r>
          </a:p>
          <a:p>
            <a:pPr eaLnBrk="1" hangingPunct="1">
              <a:buFontTx/>
              <a:buNone/>
              <a:defRPr/>
            </a:pPr>
            <a:endParaRPr lang="ru-RU" sz="2400" b="1" i="1" dirty="0" smtClean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eaLnBrk="1" hangingPunct="1">
              <a:buFontTx/>
              <a:buNone/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Ответ: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личинок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400" dirty="0" smtClean="0"/>
          </a:p>
          <a:p>
            <a:pPr eaLnBrk="1" hangingPunct="1">
              <a:buFontTx/>
              <a:buNone/>
              <a:defRPr/>
            </a:pPr>
            <a:endParaRPr lang="ru-RU" dirty="0" smtClean="0"/>
          </a:p>
        </p:txBody>
      </p:sp>
      <p:pic>
        <p:nvPicPr>
          <p:cNvPr id="7" name="Содержимое 4" descr="Crysopa_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88" y="1714500"/>
            <a:ext cx="4038600" cy="435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Игра «Перевертыши»</a:t>
            </a:r>
            <a:endParaRPr lang="ru-RU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715000"/>
          </a:xfrm>
          <a:solidFill>
            <a:srgbClr val="FBEBFA"/>
          </a:solidFill>
        </p:spPr>
        <p:txBody>
          <a:bodyPr/>
          <a:lstStyle/>
          <a:p>
            <a:pPr eaLnBrk="1" hangingPunct="1">
              <a:defRPr/>
            </a:pPr>
            <a:endParaRPr lang="ru-RU" sz="2800" dirty="0" smtClean="0"/>
          </a:p>
          <a:p>
            <a:pPr eaLnBrk="1" hangingPunct="1">
              <a:defRPr/>
            </a:pPr>
            <a:r>
              <a:rPr lang="ru-RU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Сколько это млекопитающее не снабжай питательными веществами, оно постоянно смотрит в растительное сообщество. </a:t>
            </a:r>
            <a:endParaRPr lang="en-US" sz="28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FontTx/>
              <a:buNone/>
              <a:defRPr/>
            </a:pPr>
            <a:endParaRPr lang="ru-RU" sz="28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defRPr/>
            </a:pPr>
            <a:r>
              <a:rPr lang="ru-RU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Кровососущее насекомое не может сделать    более острым ротовой аппарат. </a:t>
            </a:r>
            <a:endParaRPr lang="en-US" sz="2800" b="1" dirty="0" smtClean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FontTx/>
              <a:buNone/>
              <a:defRPr/>
            </a:pPr>
            <a:endParaRPr lang="ru-RU" sz="2800" b="1" dirty="0" smtClean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defRPr/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желании продолжения жить необходимо иметь навыки движения вокруг своей оси. </a:t>
            </a:r>
          </a:p>
          <a:p>
            <a:pPr eaLnBrk="1" hangingPunct="1">
              <a:buFontTx/>
              <a:buNone/>
              <a:defRPr/>
            </a:pPr>
            <a:endParaRPr lang="ru-RU" dirty="0" smtClean="0"/>
          </a:p>
          <a:p>
            <a:pPr eaLnBrk="1" hangingPunct="1">
              <a:buFontTx/>
              <a:buNone/>
              <a:defRPr/>
            </a:pPr>
            <a:r>
              <a:rPr lang="ru-RU" dirty="0" smtClean="0"/>
              <a:t>  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endParaRPr lang="ru-RU" sz="20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pPr eaLnBrk="1" hangingPunct="1">
              <a:defRPr/>
            </a:pPr>
            <a:r>
              <a:rPr lang="ru-RU" b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Проверка</a:t>
            </a:r>
            <a:endParaRPr lang="ru-RU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0" y="1071563"/>
            <a:ext cx="9144000" cy="5786437"/>
          </a:xfrm>
          <a:solidFill>
            <a:srgbClr val="F9FBB7"/>
          </a:solidFill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smtClean="0"/>
              <a:t>                                                 </a:t>
            </a:r>
          </a:p>
          <a:p>
            <a:pPr eaLnBrk="1" hangingPunct="1">
              <a:buFontTx/>
              <a:buNone/>
              <a:defRPr/>
            </a:pPr>
            <a:endParaRPr lang="ru-RU" smtClean="0"/>
          </a:p>
          <a:p>
            <a:pPr eaLnBrk="1" hangingPunct="1">
              <a:buFontTx/>
              <a:buNone/>
              <a:defRPr/>
            </a:pPr>
            <a:r>
              <a:rPr lang="ru-RU" b="1" smtClean="0">
                <a:solidFill>
                  <a:srgbClr val="0000FF"/>
                </a:solidFill>
              </a:rPr>
              <a:t>                                                   </a:t>
            </a:r>
            <a:r>
              <a:rPr lang="ru-RU" b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Сколько волка не корми, </a:t>
            </a:r>
          </a:p>
          <a:p>
            <a:pPr eaLnBrk="1" hangingPunct="1">
              <a:buFontTx/>
              <a:buNone/>
              <a:defRPr/>
            </a:pPr>
            <a:r>
              <a:rPr lang="ru-RU" b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он все в лес смотрит</a:t>
            </a:r>
          </a:p>
          <a:p>
            <a:pPr eaLnBrk="1" hangingPunct="1">
              <a:buFontTx/>
              <a:buNone/>
              <a:defRPr/>
            </a:pPr>
            <a:endParaRPr lang="ru-RU" b="1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FontTx/>
              <a:buNone/>
              <a:defRPr/>
            </a:pPr>
            <a:r>
              <a:rPr lang="ru-RU" b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Комар носу не подточит</a:t>
            </a:r>
          </a:p>
          <a:p>
            <a:pPr eaLnBrk="1" hangingPunct="1">
              <a:buFontTx/>
              <a:buNone/>
              <a:defRPr/>
            </a:pPr>
            <a:endParaRPr lang="ru-RU" b="1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FontTx/>
              <a:buNone/>
              <a:defRPr/>
            </a:pPr>
            <a:r>
              <a:rPr lang="ru-RU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Хочешь жить – умей                </a:t>
            </a:r>
          </a:p>
          <a:p>
            <a:pPr eaLnBrk="1" hangingPunct="1">
              <a:buFontTx/>
              <a:buNone/>
              <a:defRPr/>
            </a:pPr>
            <a:r>
              <a:rPr lang="ru-RU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 вертеться</a:t>
            </a:r>
          </a:p>
          <a:p>
            <a:pPr eaLnBrk="1" hangingPunct="1">
              <a:defRPr/>
            </a:pPr>
            <a:endParaRPr lang="ru-RU" dirty="0" smtClean="0">
              <a:solidFill>
                <a:srgbClr val="C00000"/>
              </a:solidFill>
            </a:endParaRPr>
          </a:p>
        </p:txBody>
      </p:sp>
      <p:pic>
        <p:nvPicPr>
          <p:cNvPr id="6" name="Рисунок 5" descr="h_UuHOIky0V5W1Nis93Tfc2lQSnZhtzgGw_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1857375"/>
            <a:ext cx="3643312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85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Раунд 3</a:t>
            </a:r>
            <a:endParaRPr lang="ru-RU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000125"/>
            <a:ext cx="9144000" cy="5857875"/>
          </a:xfrm>
          <a:solidFill>
            <a:srgbClr val="E6FAEE"/>
          </a:solidFill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Вопрос 9: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pPr eaLnBrk="1" hangingPunct="1">
              <a:buFontTx/>
              <a:buNone/>
              <a:defRPr/>
            </a:pP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Расшифруйте название страны, в которой                                                     запретили производство пенопластовых                                                          коробок для пищи и должны заменить их                                                           на пакеты, сделанные из бумаги                                                                                    и натурального волокна.  </a:t>
            </a:r>
          </a:p>
          <a:p>
            <a:pPr eaLnBrk="1" hangingPunct="1">
              <a:buFontTx/>
              <a:buNone/>
              <a:defRPr/>
            </a:pP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ru-RU" sz="2000" b="1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     </a:t>
            </a:r>
            <a:r>
              <a:rPr lang="ru-RU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sz="2000" b="1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2,3 </a:t>
            </a:r>
            <a:r>
              <a:rPr lang="ru-RU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х</a:t>
            </a:r>
            <a:r>
              <a:rPr lang="ru-RU" sz="2000" b="1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0,6    </a:t>
            </a:r>
            <a:r>
              <a:rPr lang="ru-RU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lang="ru-RU" sz="2000" b="1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 2,5 + 9,34    </a:t>
            </a:r>
            <a:r>
              <a:rPr lang="ru-RU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К </a:t>
            </a:r>
            <a:r>
              <a:rPr lang="ru-RU" sz="2000" b="1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4,8 – 3,2 </a:t>
            </a:r>
          </a:p>
          <a:p>
            <a:pPr eaLnBrk="1" hangingPunct="1">
              <a:buFontTx/>
              <a:buNone/>
              <a:defRPr/>
            </a:pPr>
            <a:r>
              <a:rPr lang="ru-RU" sz="2000" b="1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             </a:t>
            </a:r>
            <a:r>
              <a:rPr lang="ru-RU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 </a:t>
            </a:r>
            <a:r>
              <a:rPr lang="ru-RU" sz="2000" b="1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4,23  </a:t>
            </a:r>
            <a:r>
              <a:rPr lang="ru-RU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х </a:t>
            </a:r>
            <a:r>
              <a:rPr lang="ru-RU" sz="2000" b="1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0,1        </a:t>
            </a:r>
            <a:r>
              <a:rPr lang="ru-RU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Й</a:t>
            </a:r>
            <a:r>
              <a:rPr lang="ru-RU" sz="2000" b="1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 57,5 : 2,3 </a:t>
            </a:r>
          </a:p>
          <a:p>
            <a:pPr eaLnBrk="1" hangingPunct="1">
              <a:buFontTx/>
              <a:buNone/>
              <a:defRPr/>
            </a:pP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 eaLnBrk="1" hangingPunct="1">
              <a:buFontTx/>
              <a:buNone/>
              <a:defRPr/>
            </a:pPr>
            <a:r>
              <a:rPr lang="ru-RU" sz="2000" b="1" i="1" dirty="0" smtClean="0"/>
              <a:t>      </a:t>
            </a:r>
          </a:p>
          <a:p>
            <a:pPr eaLnBrk="1" hangingPunct="1">
              <a:buFontTx/>
              <a:buNone/>
              <a:defRPr/>
            </a:pPr>
            <a:endParaRPr lang="ru-RU" sz="2000" dirty="0" smtClean="0"/>
          </a:p>
          <a:p>
            <a:pPr eaLnBrk="1" hangingPunct="1">
              <a:buFontTx/>
              <a:buNone/>
              <a:defRPr/>
            </a:pPr>
            <a:endParaRPr lang="ru-RU" sz="2000" dirty="0" smtClean="0"/>
          </a:p>
          <a:p>
            <a:pPr eaLnBrk="1" hangingPunct="1">
              <a:buFontTx/>
              <a:buNone/>
              <a:defRPr/>
            </a:pPr>
            <a:endParaRPr lang="ru-RU" sz="2000" dirty="0" smtClean="0"/>
          </a:p>
          <a:p>
            <a:pPr eaLnBrk="1" hangingPunct="1">
              <a:buFontTx/>
              <a:buNone/>
              <a:defRPr/>
            </a:pPr>
            <a:endParaRPr lang="ru-RU" sz="2000" dirty="0" smtClean="0"/>
          </a:p>
          <a:p>
            <a:pPr eaLnBrk="1" hangingPunct="1">
              <a:buFontTx/>
              <a:buNone/>
              <a:defRPr/>
            </a:pPr>
            <a:r>
              <a:rPr lang="ru-RU" sz="2000" dirty="0" smtClean="0"/>
              <a:t> </a:t>
            </a:r>
          </a:p>
          <a:p>
            <a:pPr eaLnBrk="1" hangingPunct="1">
              <a:buFontTx/>
              <a:buNone/>
              <a:defRPr/>
            </a:pPr>
            <a:r>
              <a:rPr lang="ru-RU" sz="2000" dirty="0" smtClean="0"/>
              <a:t>                  </a:t>
            </a:r>
          </a:p>
          <a:p>
            <a:pPr eaLnBrk="1" hangingPunct="1">
              <a:buFontTx/>
              <a:buNone/>
              <a:defRPr/>
            </a:pPr>
            <a:r>
              <a:rPr lang="ru-RU" sz="2000" dirty="0" smtClean="0"/>
              <a:t> </a:t>
            </a:r>
          </a:p>
          <a:p>
            <a:pPr eaLnBrk="1" hangingPunct="1">
              <a:defRPr/>
            </a:pPr>
            <a:endParaRPr lang="ru-RU" dirty="0" smtClean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2"/>
          </p:nvPr>
        </p:nvGraphicFramePr>
        <p:xfrm>
          <a:off x="571500" y="4857750"/>
          <a:ext cx="7929669" cy="157163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53943"/>
                <a:gridCol w="1553943"/>
                <a:gridCol w="1553943"/>
                <a:gridCol w="1553943"/>
                <a:gridCol w="1713897"/>
              </a:tblGrid>
              <a:tr h="709319">
                <a:tc>
                  <a:txBody>
                    <a:bodyPr/>
                    <a:lstStyle/>
                    <a:p>
                      <a:r>
                        <a:rPr lang="ru-RU" dirty="0" smtClean="0"/>
                        <a:t>1,59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1,38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0,423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11,84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25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86231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Рисунок 6" descr="image001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88" y="2000250"/>
            <a:ext cx="3071812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75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75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75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75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4750"/>
                            </p:stCondLst>
                            <p:childTnLst>
                              <p:par>
                                <p:cTn id="4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750"/>
                            </p:stCondLst>
                            <p:childTnLst>
                              <p:par>
                                <p:cTn id="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7750"/>
                            </p:stCondLst>
                            <p:childTnLst>
                              <p:par>
                                <p:cTn id="5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9750"/>
                            </p:stCondLst>
                            <p:childTnLst>
                              <p:par>
                                <p:cTn id="5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theme/theme1.xml><?xml version="1.0" encoding="utf-8"?>
<a:theme xmlns:a="http://schemas.openxmlformats.org/drawingml/2006/main" name="Landshaft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Landshaft</Template>
  <TotalTime>910</TotalTime>
  <Words>641</Words>
  <Application>Microsoft Office PowerPoint</Application>
  <PresentationFormat>Экран (4:3)</PresentationFormat>
  <Paragraphs>170</Paragraphs>
  <Slides>19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Landshaft</vt:lpstr>
      <vt:lpstr>Слайд 1</vt:lpstr>
      <vt:lpstr>Раунд 2</vt:lpstr>
      <vt:lpstr>Слайд 3</vt:lpstr>
      <vt:lpstr>Раунд 2</vt:lpstr>
      <vt:lpstr>Раунд 2</vt:lpstr>
      <vt:lpstr>Раунд 2</vt:lpstr>
      <vt:lpstr>Игра «Перевертыши»</vt:lpstr>
      <vt:lpstr>Проверка</vt:lpstr>
      <vt:lpstr>Раунд 3</vt:lpstr>
      <vt:lpstr>Слайд 10</vt:lpstr>
      <vt:lpstr>Раунд 3</vt:lpstr>
      <vt:lpstr>Раунд 3</vt:lpstr>
      <vt:lpstr>Раунд 3</vt:lpstr>
      <vt:lpstr>Экологическое буриме</vt:lpstr>
      <vt:lpstr>Слайд 15</vt:lpstr>
      <vt:lpstr>Слайд 16</vt:lpstr>
      <vt:lpstr>Слайд 17</vt:lpstr>
      <vt:lpstr>Молодцы!!! </vt:lpstr>
      <vt:lpstr>Слайд 19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Внеклассное мероприятие по математике для учащихся 6-х классов </dc:title>
  <dc:creator>User</dc:creator>
  <cp:lastModifiedBy>Admin</cp:lastModifiedBy>
  <cp:revision>133</cp:revision>
  <dcterms:created xsi:type="dcterms:W3CDTF">2009-11-04T13:32:00Z</dcterms:created>
  <dcterms:modified xsi:type="dcterms:W3CDTF">2012-05-20T12:21:38Z</dcterms:modified>
</cp:coreProperties>
</file>