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E51F"/>
    <a:srgbClr val="EAC15C"/>
    <a:srgbClr val="0000FF"/>
    <a:srgbClr val="006600"/>
    <a:srgbClr val="E6FF9F"/>
    <a:srgbClr val="E6FAEE"/>
    <a:srgbClr val="FEF0F7"/>
    <a:srgbClr val="E7F7F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 autoAdjust="0"/>
    <p:restoredTop sz="96965" autoAdjust="0"/>
  </p:normalViewPr>
  <p:slideViewPr>
    <p:cSldViewPr>
      <p:cViewPr varScale="1">
        <p:scale>
          <a:sx n="85" d="100"/>
          <a:sy n="85" d="100"/>
        </p:scale>
        <p:origin x="-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5EF3C0-7EF4-4411-91E4-AF1ADB4724CB}" type="datetimeFigureOut">
              <a:rPr lang="ru-RU"/>
              <a:pPr>
                <a:defRPr/>
              </a:pPr>
              <a:t>20.05.2012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34CC0F3-1CC9-4B5C-B8CF-55C0FD418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786856-6DA6-408A-BF8C-C6B1C4EA6175}" type="slidenum">
              <a:rPr lang="ru-RU" smtClean="0">
                <a:latin typeface="Arial" pitchFamily="34" charset="0"/>
              </a:rPr>
              <a:pPr/>
              <a:t>7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5F8CB-4241-48A5-9E1B-A170E9C5A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737FE-248C-4B82-A7AD-BA7DBD75A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67E03-D007-449B-86E4-24F7712C2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51BF0-8664-42B0-8E8A-778532856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17DF1-F80D-4005-B12D-617FC208B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C8CC3-E160-4457-997E-C5A79ED7F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BC7A2-7824-402F-B678-849A40B95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DD4DE-A145-4DFB-B9B7-DC132EB24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43100-ECDB-4C1A-A8BF-E021FC03E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1947B-729E-44C2-AE09-34E72D68E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DB04F-E71D-43D1-88E9-2DE9726B1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748899D-8503-4C5B-8ABA-DAB9B6233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upload.wikimedia.org/wikipedia/commons/f/fc/Hyoscyamus_niger_00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857250"/>
            <a:ext cx="7772400" cy="20002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Открытый интегрированный урок    по 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математике </a:t>
            </a: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 биологии  для 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учащихся 6-х </a:t>
            </a: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классов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375" y="3429000"/>
            <a:ext cx="7929563" cy="250031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"Эколого-математический </a:t>
            </a:r>
          </a:p>
          <a:p>
            <a:pPr eaLnBrk="1" hangingPunct="1">
              <a:defRPr/>
            </a:pPr>
            <a:r>
              <a:rPr lang="ru-RU" sz="3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брейн-ринг</a:t>
            </a: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 </a:t>
            </a:r>
          </a:p>
          <a:p>
            <a:pPr eaLnBrk="1" hangingPunct="1">
              <a:defRPr/>
            </a:pPr>
            <a:endParaRPr lang="ru-RU" b="1" dirty="0" smtClean="0"/>
          </a:p>
          <a:p>
            <a:pPr eaLnBrk="1" hangingPunct="1">
              <a:defRPr/>
            </a:pPr>
            <a:endParaRPr lang="ru-RU" dirty="0" smtClean="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9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6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63"/>
            <a:ext cx="9144000" cy="5786437"/>
          </a:xfrm>
          <a:solidFill>
            <a:srgbClr val="CCFF99"/>
          </a:solidFill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“Рыбе – вода, птице – воздух, зверю – лес, степи, горы. А человеку нужна Родина. И охранять природу – значит охранять Родину”. </a:t>
            </a:r>
          </a:p>
          <a:p>
            <a:pPr algn="ctr" eaLnBrk="1" hangingPunct="1">
              <a:buFontTx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М.М. Пришвин. 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 smtClean="0"/>
              <a:t> </a:t>
            </a:r>
          </a:p>
          <a:p>
            <a:pPr eaLnBrk="1" hangingPunct="1">
              <a:defRPr/>
            </a:pPr>
            <a:endParaRPr lang="ru-RU" dirty="0" smtClean="0">
              <a:solidFill>
                <a:srgbClr val="003366"/>
              </a:solidFill>
            </a:endParaRPr>
          </a:p>
        </p:txBody>
      </p:sp>
      <p:pic>
        <p:nvPicPr>
          <p:cNvPr id="6" name="Рисунок 5" descr="1237317451_pic_id11206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3143250"/>
            <a:ext cx="54816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63"/>
            <a:ext cx="9144000" cy="578643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dirty="0" smtClean="0"/>
              <a:t>  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прекрасная Земля тяжело больна.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Ее болезнь – это признак и одновременно следствие нашего невежества.</a:t>
            </a:r>
            <a:endParaRPr lang="ru-RU" sz="2800" b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Pro_Azov_Ptitc_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643188"/>
            <a:ext cx="76200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Раунд1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071563"/>
            <a:ext cx="9144000" cy="5786437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dirty="0" smtClean="0"/>
              <a:t>    </a:t>
            </a:r>
            <a:endParaRPr lang="en-US" sz="2400" dirty="0" smtClean="0"/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                         </a:t>
            </a:r>
            <a:r>
              <a:rPr lang="ru-RU" sz="2400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 1: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400" b="1" i="1" dirty="0" smtClean="0"/>
              <a:t>    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Брошенная на землю кожура от банана </a:t>
            </a: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нашем климате разлагается около 2 лет.</a:t>
            </a: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Брошенный окурок сигареты разлагается </a:t>
            </a: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два года дольше. Пластиковый пакет </a:t>
            </a: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разлагается на восемь лет дольше, чем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окурок. Сколько лет потребуется для того </a:t>
            </a: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разложился пакет? </a:t>
            </a: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сколько лет раньше разложится</a:t>
            </a: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кожура от банана?</a:t>
            </a:r>
          </a:p>
          <a:p>
            <a:pPr eaLnBrk="1" hangingPunct="1"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Ответ: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 лет, на 10 лет.</a:t>
            </a:r>
            <a:endParaRPr lang="ru-RU" sz="2400" dirty="0" smtClean="0"/>
          </a:p>
          <a:p>
            <a:pPr eaLnBrk="1" hangingPunct="1">
              <a:buFontTx/>
              <a:buNone/>
              <a:defRPr/>
            </a:pPr>
            <a:r>
              <a:rPr lang="ru-RU" sz="2400" dirty="0" smtClean="0"/>
              <a:t>       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Рисунок 5" descr="раолгнь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2786063"/>
            <a:ext cx="2214563" cy="3643312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41763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Раунд1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0" y="1071563"/>
            <a:ext cx="9144000" cy="5786437"/>
          </a:xfrm>
          <a:solidFill>
            <a:srgbClr val="CCFFFF"/>
          </a:solidFill>
        </p:spPr>
        <p:txBody>
          <a:bodyPr/>
          <a:lstStyle/>
          <a:p>
            <a:pPr marL="457200" indent="-457200" eaLnBrk="1" hangingPunct="1">
              <a:buFontTx/>
              <a:buNone/>
              <a:defRPr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    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Вопрос 2: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</a:t>
            </a:r>
            <a:r>
              <a:rPr lang="ru-RU" sz="2400" b="1" i="1" dirty="0" smtClean="0">
                <a:latin typeface="Arial" charset="0"/>
                <a:cs typeface="Arial" charset="0"/>
              </a:rPr>
              <a:t>В мире ежегодно добывается </a:t>
            </a:r>
            <a:r>
              <a:rPr lang="en-US" sz="2400" b="1" i="1" dirty="0" smtClean="0">
                <a:latin typeface="Arial" charset="0"/>
                <a:cs typeface="Arial" charset="0"/>
              </a:rPr>
              <a:t>                                            </a:t>
            </a:r>
            <a:r>
              <a:rPr lang="ru-RU" sz="24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1600 млн. кв. </a:t>
            </a:r>
            <a:r>
              <a:rPr lang="ru-RU" sz="2400" b="1" i="1" dirty="0" smtClean="0">
                <a:latin typeface="Arial" charset="0"/>
                <a:cs typeface="Arial" charset="0"/>
              </a:rPr>
              <a:t>м древесины, </a:t>
            </a:r>
            <a:r>
              <a:rPr lang="en-US" sz="2400" b="1" i="1" dirty="0" smtClean="0">
                <a:latin typeface="Arial" charset="0"/>
                <a:cs typeface="Arial" charset="0"/>
              </a:rPr>
              <a:t>                                                  </a:t>
            </a:r>
            <a:r>
              <a:rPr lang="ru-RU" sz="2400" b="1" i="1" dirty="0" smtClean="0">
                <a:latin typeface="Arial" charset="0"/>
                <a:cs typeface="Arial" charset="0"/>
              </a:rPr>
              <a:t>около </a:t>
            </a:r>
            <a:r>
              <a:rPr lang="ru-RU" sz="24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20%</a:t>
            </a:r>
            <a:r>
              <a:rPr lang="ru-RU" sz="2400" b="1" i="1" dirty="0" smtClean="0">
                <a:latin typeface="Arial" charset="0"/>
                <a:cs typeface="Arial" charset="0"/>
              </a:rPr>
              <a:t> всей древесины идет </a:t>
            </a:r>
            <a:r>
              <a:rPr lang="en-US" sz="2400" b="1" i="1" dirty="0" smtClean="0">
                <a:latin typeface="Arial" charset="0"/>
                <a:cs typeface="Arial" charset="0"/>
              </a:rPr>
              <a:t>                                                     </a:t>
            </a:r>
            <a:r>
              <a:rPr lang="ru-RU" sz="2400" b="1" i="1" dirty="0" smtClean="0">
                <a:latin typeface="Arial" charset="0"/>
                <a:cs typeface="Arial" charset="0"/>
              </a:rPr>
              <a:t>на топливо. Сколько кубических </a:t>
            </a:r>
            <a:r>
              <a:rPr lang="en-US" sz="2400" b="1" i="1" dirty="0" smtClean="0">
                <a:latin typeface="Arial" charset="0"/>
                <a:cs typeface="Arial" charset="0"/>
              </a:rPr>
              <a:t>                                             </a:t>
            </a:r>
            <a:r>
              <a:rPr lang="ru-RU" sz="2400" b="1" i="1" dirty="0" smtClean="0">
                <a:latin typeface="Arial" charset="0"/>
                <a:cs typeface="Arial" charset="0"/>
              </a:rPr>
              <a:t>метров древесины ежегодно </a:t>
            </a:r>
            <a:r>
              <a:rPr lang="en-US" sz="2400" b="1" i="1" dirty="0" smtClean="0">
                <a:latin typeface="Arial" charset="0"/>
                <a:cs typeface="Arial" charset="0"/>
              </a:rPr>
              <a:t>                                      </a:t>
            </a:r>
            <a:r>
              <a:rPr lang="ru-RU" sz="2400" b="1" i="1" dirty="0" smtClean="0">
                <a:latin typeface="Arial" charset="0"/>
                <a:cs typeface="Arial" charset="0"/>
              </a:rPr>
              <a:t>сжигается? </a:t>
            </a:r>
            <a:r>
              <a:rPr lang="en-US" sz="2400" b="1" i="1" dirty="0" smtClean="0">
                <a:latin typeface="Arial" charset="0"/>
                <a:cs typeface="Arial" charset="0"/>
              </a:rPr>
              <a:t>                                                                                                         </a:t>
            </a:r>
          </a:p>
          <a:p>
            <a:pPr eaLnBrk="1" hangingPunct="1">
              <a:buFontTx/>
              <a:buNone/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                                                                                                                </a:t>
            </a:r>
          </a:p>
          <a:p>
            <a:pPr eaLnBrk="1" hangingPunct="1">
              <a:buFontTx/>
              <a:buNone/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                                                                                                        </a:t>
            </a:r>
          </a:p>
          <a:p>
            <a:pPr eaLnBrk="1" hangingPunct="1">
              <a:buFontTx/>
              <a:buNone/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                                                                                                      </a:t>
            </a:r>
          </a:p>
          <a:p>
            <a:pPr eaLnBrk="1" hangingPunct="1">
              <a:buFontTx/>
              <a:buNone/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                                                                                                   </a:t>
            </a:r>
          </a:p>
          <a:p>
            <a:pPr eaLnBrk="1" hangingPunct="1">
              <a:buFontTx/>
              <a:buNone/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                                     </a:t>
            </a:r>
          </a:p>
          <a:p>
            <a:pPr eaLnBrk="1" hangingPunct="1">
              <a:buFontTx/>
              <a:buNone/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                     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Ответ: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320 млн. кв. м.</a:t>
            </a:r>
            <a:endParaRPr lang="ru-RU" sz="2400" b="1" i="1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0" name="Содержимое 8" descr="сим            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1" y="1357314"/>
            <a:ext cx="2000233" cy="276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59859">
            <a:off x="363322" y="3882993"/>
            <a:ext cx="2855031" cy="232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6804">
            <a:off x="3601636" y="3639640"/>
            <a:ext cx="2873193" cy="215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ThinkingHARD-main_Fu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4500570"/>
            <a:ext cx="1448503" cy="195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3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3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3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0"/>
                            </p:stCondLst>
                            <p:childTnLst>
                              <p:par>
                                <p:cTn id="8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3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8" dur="3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3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8000"/>
                            </p:stCondLst>
                            <p:childTnLst>
                              <p:par>
                                <p:cTn id="9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2000"/>
                            </p:stCondLst>
                            <p:childTnLst>
                              <p:par>
                                <p:cTn id="10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Раунд1</a:t>
            </a:r>
            <a:endParaRPr lang="ru-RU" b="1" i="1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0" y="1071563"/>
            <a:ext cx="9144000" cy="5786437"/>
          </a:xfrm>
          <a:solidFill>
            <a:srgbClr val="FFEBFF"/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   </a:t>
            </a:r>
          </a:p>
          <a:p>
            <a:pPr eaLnBrk="1" hangingPunct="1">
              <a:buFontTx/>
              <a:buNone/>
              <a:defRPr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                 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Вопрос 3. </a:t>
            </a:r>
            <a:r>
              <a:rPr lang="en-US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</a:t>
            </a:r>
          </a:p>
          <a:p>
            <a:pPr eaLnBrk="1" hangingPunct="1">
              <a:buFontTx/>
              <a:buNone/>
              <a:defRPr/>
            </a:pPr>
            <a:r>
              <a:rPr lang="en-US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</a:t>
            </a:r>
            <a:r>
              <a:rPr lang="ru-RU" b="1" i="1" dirty="0" smtClean="0">
                <a:solidFill>
                  <a:srgbClr val="0066FF"/>
                </a:solidFill>
                <a:latin typeface="Arial" charset="0"/>
                <a:cs typeface="Arial" charset="0"/>
              </a:rPr>
              <a:t>Средняя продолжительность жизни </a:t>
            </a:r>
            <a:r>
              <a:rPr lang="en-US" b="1" i="1" dirty="0" smtClean="0">
                <a:solidFill>
                  <a:srgbClr val="0066FF"/>
                </a:solidFill>
                <a:latin typeface="Arial" charset="0"/>
                <a:cs typeface="Arial" charset="0"/>
              </a:rPr>
              <a:t>  </a:t>
            </a:r>
            <a:r>
              <a:rPr lang="ru-RU" b="1" i="1" dirty="0" smtClean="0">
                <a:solidFill>
                  <a:srgbClr val="0066FF"/>
                </a:solidFill>
                <a:latin typeface="Arial" charset="0"/>
                <a:cs typeface="Arial" charset="0"/>
              </a:rPr>
              <a:t>жителей </a:t>
            </a:r>
            <a:r>
              <a:rPr lang="en-US" b="1" i="1" dirty="0" smtClean="0">
                <a:solidFill>
                  <a:srgbClr val="0066FF"/>
                </a:solidFill>
                <a:latin typeface="Arial" charset="0"/>
                <a:cs typeface="Arial" charset="0"/>
              </a:rPr>
              <a:t>72</a:t>
            </a:r>
            <a:r>
              <a:rPr lang="ru-RU" b="1" i="1" dirty="0" smtClean="0">
                <a:solidFill>
                  <a:srgbClr val="0066FF"/>
                </a:solidFill>
                <a:latin typeface="Arial" charset="0"/>
                <a:cs typeface="Arial" charset="0"/>
              </a:rPr>
              <a:t> года.</a:t>
            </a:r>
            <a:r>
              <a:rPr lang="en-US" b="1" i="1" dirty="0" smtClean="0">
                <a:solidFill>
                  <a:srgbClr val="0066FF"/>
                </a:solidFill>
                <a:latin typeface="Arial" charset="0"/>
                <a:cs typeface="Arial" charset="0"/>
              </a:rPr>
              <a:t>  </a:t>
            </a:r>
            <a:r>
              <a:rPr lang="ru-RU" b="1" i="1" dirty="0" smtClean="0">
                <a:solidFill>
                  <a:srgbClr val="0066FF"/>
                </a:solidFill>
                <a:latin typeface="Arial" charset="0"/>
                <a:cs typeface="Arial" charset="0"/>
              </a:rPr>
              <a:t> Причем </a:t>
            </a:r>
            <a:r>
              <a:rPr lang="en-US" b="1" i="1" dirty="0" smtClean="0">
                <a:solidFill>
                  <a:srgbClr val="0066FF"/>
                </a:solidFill>
                <a:latin typeface="Arial" charset="0"/>
                <a:cs typeface="Arial" charset="0"/>
              </a:rPr>
              <a:t>  </a:t>
            </a:r>
            <a:r>
              <a:rPr lang="ru-RU" b="1" i="1" u="sng" dirty="0" err="1" smtClean="0">
                <a:solidFill>
                  <a:srgbClr val="3333FF"/>
                </a:solidFill>
                <a:latin typeface="Arial" charset="0"/>
                <a:cs typeface="Arial" charset="0"/>
              </a:rPr>
              <a:t>х</a:t>
            </a:r>
            <a:r>
              <a:rPr lang="ru-RU" b="1" i="1" dirty="0" smtClean="0">
                <a:solidFill>
                  <a:srgbClr val="0066FF"/>
                </a:solidFill>
                <a:latin typeface="Arial" charset="0"/>
                <a:cs typeface="Arial" charset="0"/>
              </a:rPr>
              <a:t>   (5х+</a:t>
            </a:r>
            <a:r>
              <a:rPr lang="en-US" b="1" i="1" dirty="0" smtClean="0">
                <a:solidFill>
                  <a:srgbClr val="0066FF"/>
                </a:solidFill>
                <a:latin typeface="Arial" charset="0"/>
                <a:cs typeface="Arial" charset="0"/>
              </a:rPr>
              <a:t>2</a:t>
            </a:r>
            <a:r>
              <a:rPr lang="ru-RU" b="1" i="1" dirty="0" smtClean="0">
                <a:solidFill>
                  <a:srgbClr val="0066FF"/>
                </a:solidFill>
                <a:latin typeface="Arial" charset="0"/>
                <a:cs typeface="Arial" charset="0"/>
              </a:rPr>
              <a:t>0=50) </a:t>
            </a:r>
            <a:r>
              <a:rPr lang="en-US" b="1" i="1" dirty="0" smtClean="0">
                <a:solidFill>
                  <a:srgbClr val="0066FF"/>
                </a:solidFill>
                <a:latin typeface="Arial" charset="0"/>
                <a:cs typeface="Arial" charset="0"/>
              </a:rPr>
              <a:t>           </a:t>
            </a:r>
            <a:r>
              <a:rPr lang="ru-RU" b="1" i="1" dirty="0" smtClean="0">
                <a:solidFill>
                  <a:srgbClr val="0066FF"/>
                </a:solidFill>
                <a:latin typeface="Arial" charset="0"/>
                <a:cs typeface="Arial" charset="0"/>
              </a:rPr>
              <a:t>из этих лет мы живем за счет медицины. </a:t>
            </a:r>
            <a:r>
              <a:rPr lang="en-US" b="1" i="1" dirty="0" smtClean="0">
                <a:solidFill>
                  <a:srgbClr val="0066FF"/>
                </a:solidFill>
                <a:latin typeface="Arial" charset="0"/>
                <a:cs typeface="Arial" charset="0"/>
              </a:rPr>
              <a:t>           </a:t>
            </a:r>
            <a:r>
              <a:rPr lang="ru-RU" b="1" i="1" dirty="0" smtClean="0">
                <a:solidFill>
                  <a:srgbClr val="0066FF"/>
                </a:solidFill>
                <a:latin typeface="Arial" charset="0"/>
                <a:cs typeface="Arial" charset="0"/>
              </a:rPr>
              <a:t>На сколько лет врачи продлевают </a:t>
            </a:r>
            <a:r>
              <a:rPr lang="en-US" b="1" i="1" dirty="0" smtClean="0">
                <a:solidFill>
                  <a:srgbClr val="0066FF"/>
                </a:solidFill>
                <a:latin typeface="Arial" charset="0"/>
                <a:cs typeface="Arial" charset="0"/>
              </a:rPr>
              <a:t>               </a:t>
            </a:r>
            <a:r>
              <a:rPr lang="ru-RU" b="1" i="1" dirty="0" smtClean="0">
                <a:solidFill>
                  <a:srgbClr val="0066FF"/>
                </a:solidFill>
                <a:latin typeface="Arial" charset="0"/>
                <a:cs typeface="Arial" charset="0"/>
              </a:rPr>
              <a:t>жизнь?</a:t>
            </a:r>
            <a:endParaRPr lang="en-US" b="1" i="1" dirty="0" smtClean="0">
              <a:solidFill>
                <a:srgbClr val="0066FF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endParaRPr lang="en-US" b="1" i="1" dirty="0" smtClean="0">
              <a:solidFill>
                <a:srgbClr val="0066FF"/>
              </a:solidFill>
              <a:latin typeface="Arial" charset="0"/>
              <a:cs typeface="Arial" charset="0"/>
            </a:endParaRPr>
          </a:p>
          <a:p>
            <a:pPr eaLnBrk="1" hangingPunct="1">
              <a:buNone/>
              <a:defRPr/>
            </a:pPr>
            <a:r>
              <a:rPr lang="en-US" dirty="0" smtClean="0"/>
              <a:t>      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Ответ: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лет.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endParaRPr lang="ru-RU" b="1" i="1" dirty="0" smtClean="0">
              <a:solidFill>
                <a:srgbClr val="0066FF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   </a:t>
            </a:r>
            <a:r>
              <a:rPr lang="en-US" dirty="0" smtClean="0"/>
              <a:t>       </a:t>
            </a:r>
            <a:r>
              <a:rPr lang="ru-RU" dirty="0" smtClean="0"/>
              <a:t> </a:t>
            </a: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ru-RU" dirty="0" smtClean="0"/>
          </a:p>
        </p:txBody>
      </p:sp>
      <p:pic>
        <p:nvPicPr>
          <p:cNvPr id="9" name="Содержимое 7" descr="aibolit-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3571875"/>
            <a:ext cx="3571875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3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Раунд1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1071563"/>
            <a:ext cx="9144000" cy="5786437"/>
          </a:xfrm>
          <a:solidFill>
            <a:schemeClr val="accent5"/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 1:</a:t>
            </a:r>
            <a:endParaRPr lang="en-US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Тонна нефти покрывает </a:t>
            </a:r>
            <a:endParaRPr lang="en-US" sz="2400" i="1" dirty="0" smtClean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400" i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ru-RU" sz="2400" i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тонкой </a:t>
            </a:r>
            <a:r>
              <a:rPr lang="en-US" sz="2400" i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пленкой 12 м</a:t>
            </a:r>
            <a:r>
              <a:rPr lang="ru-RU" sz="2400" i="1" baseline="30000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400" i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2400" i="1" dirty="0" smtClean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400" i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ru-RU" sz="2400" i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поверхности океана.</a:t>
            </a:r>
            <a:r>
              <a:rPr lang="en-US" sz="2400" i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  <a:p>
            <a:pPr eaLnBrk="1" hangingPunct="1">
              <a:buFontTx/>
              <a:buNone/>
              <a:defRPr/>
            </a:pPr>
            <a:r>
              <a:rPr lang="en-US" sz="2400" i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ru-RU" sz="2400" i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год в моря поступает </a:t>
            </a:r>
            <a:endParaRPr lang="en-US" sz="2400" i="1" dirty="0" smtClean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400" i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ru-RU" sz="2400" i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 млн.</a:t>
            </a:r>
            <a:r>
              <a:rPr lang="en-US" sz="2400" i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2400" i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тонн нефти. </a:t>
            </a:r>
            <a:r>
              <a:rPr lang="en-US" sz="2400" i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</a:t>
            </a:r>
            <a:r>
              <a:rPr lang="ru-RU" sz="2400" i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Какая площадь морей и </a:t>
            </a:r>
            <a:r>
              <a:rPr lang="en-US" sz="2400" i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</a:t>
            </a:r>
            <a:r>
              <a:rPr lang="ru-RU" sz="2400" i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океанов </a:t>
            </a:r>
            <a:r>
              <a:rPr lang="en-US" sz="2400" i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будет покрыта </a:t>
            </a:r>
            <a:endParaRPr lang="en-US" sz="2400" i="1" dirty="0" smtClean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400" i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ru-RU" sz="2400" i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пленкой </a:t>
            </a:r>
            <a:r>
              <a:rPr lang="en-US" sz="2400" i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 нефти за год? </a:t>
            </a:r>
          </a:p>
          <a:p>
            <a:pPr eaLnBrk="1" hangingPunct="1"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 млн.кв.м.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endParaRPr lang="ru-RU" dirty="0" smtClean="0"/>
          </a:p>
        </p:txBody>
      </p:sp>
      <p:pic>
        <p:nvPicPr>
          <p:cNvPr id="9" name="Содержимое 10" descr="и лго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285860"/>
            <a:ext cx="3295355" cy="37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4975500"/>
            <a:ext cx="2857520" cy="188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Файл:Hyoscyamus niger 001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1071563"/>
            <a:ext cx="9144000" cy="5786437"/>
          </a:xfrm>
          <a:prstGeom prst="rect">
            <a:avLst/>
          </a:prstGeom>
          <a:solidFill>
            <a:srgbClr val="E6FF9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/>
              <a:t>                                                                </a:t>
            </a:r>
          </a:p>
          <a:p>
            <a:r>
              <a:rPr lang="en-US" b="1"/>
              <a:t>         </a:t>
            </a:r>
          </a:p>
          <a:p>
            <a:r>
              <a:rPr lang="en-US" b="1"/>
              <a:t>                                              </a:t>
            </a:r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r>
              <a:rPr lang="en-US" b="1"/>
              <a:t>                                                                                           </a:t>
            </a:r>
          </a:p>
          <a:p>
            <a:r>
              <a:rPr lang="en-US" b="1"/>
              <a:t>                                                                                     </a:t>
            </a:r>
            <a:r>
              <a:rPr lang="en-US" sz="2800" b="1"/>
              <a:t> </a:t>
            </a:r>
            <a:endParaRPr lang="ru-RU" sz="2800" b="1"/>
          </a:p>
        </p:txBody>
      </p:sp>
      <p:pic>
        <p:nvPicPr>
          <p:cNvPr id="4711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285875"/>
            <a:ext cx="32861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71500" y="5857875"/>
            <a:ext cx="157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00"/>
                </a:solidFill>
              </a:rPr>
              <a:t>Белена</a:t>
            </a:r>
          </a:p>
        </p:txBody>
      </p:sp>
      <p:pic>
        <p:nvPicPr>
          <p:cNvPr id="4711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1214438"/>
            <a:ext cx="3500438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357688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4143375" y="5970588"/>
            <a:ext cx="15335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114300" algn="l"/>
              </a:tabLst>
            </a:pPr>
            <a:r>
              <a:rPr lang="ru-RU" altLang="ja-JP" sz="2800" b="1">
                <a:ea typeface="Times New Roman" pitchFamily="18" charset="0"/>
                <a:cs typeface="Arial" pitchFamily="34" charset="0"/>
              </a:rPr>
              <a:t>Дурман</a:t>
            </a:r>
            <a:endParaRPr lang="ru-RU" altLang="ja-JP" sz="2800">
              <a:cs typeface="Arial" pitchFamily="34" charset="0"/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4286250" y="3857625"/>
            <a:ext cx="2857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114300" algn="l"/>
              </a:tabLst>
            </a:pPr>
            <a:r>
              <a:rPr lang="ru-RU" altLang="ja-JP" sz="2800" b="1">
                <a:ea typeface="Times New Roman" pitchFamily="18" charset="0"/>
                <a:cs typeface="Arial" pitchFamily="34" charset="0"/>
              </a:rPr>
              <a:t>Белладонна</a:t>
            </a:r>
            <a:endParaRPr lang="ru-RU" altLang="ja-JP" sz="2800">
              <a:cs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7116" grpId="0"/>
      <p:bldP spid="47117" grpId="0"/>
    </p:bldLst>
  </p:timing>
</p:sld>
</file>

<file path=ppt/theme/theme1.xml><?xml version="1.0" encoding="utf-8"?>
<a:theme xmlns:a="http://schemas.openxmlformats.org/drawingml/2006/main" name="Landshaft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Landshaft</Template>
  <TotalTime>909</TotalTime>
  <Words>301</Words>
  <Application>Microsoft Office PowerPoint</Application>
  <PresentationFormat>Экран (4:3)</PresentationFormat>
  <Paragraphs>64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Landshaft</vt:lpstr>
      <vt:lpstr>Открытый интегрированный урок    по математике и биологии  для учащихся 6-х классов  </vt:lpstr>
      <vt:lpstr>Слайд 2</vt:lpstr>
      <vt:lpstr>Слайд 3</vt:lpstr>
      <vt:lpstr>Раунд1</vt:lpstr>
      <vt:lpstr>Раунд1</vt:lpstr>
      <vt:lpstr>Раунд1</vt:lpstr>
      <vt:lpstr>Раунд1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 по математике для учащихся 6-х классов </dc:title>
  <dc:creator>User</dc:creator>
  <cp:lastModifiedBy>Admin</cp:lastModifiedBy>
  <cp:revision>132</cp:revision>
  <dcterms:created xsi:type="dcterms:W3CDTF">2009-11-04T13:32:00Z</dcterms:created>
  <dcterms:modified xsi:type="dcterms:W3CDTF">2012-05-20T12:19:49Z</dcterms:modified>
</cp:coreProperties>
</file>