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5"/>
  </p:notesMasterIdLst>
  <p:sldIdLst>
    <p:sldId id="298" r:id="rId2"/>
    <p:sldId id="285" r:id="rId3"/>
    <p:sldId id="257" r:id="rId4"/>
    <p:sldId id="289" r:id="rId5"/>
    <p:sldId id="297" r:id="rId6"/>
    <p:sldId id="294" r:id="rId7"/>
    <p:sldId id="282" r:id="rId8"/>
    <p:sldId id="278" r:id="rId9"/>
    <p:sldId id="292" r:id="rId10"/>
    <p:sldId id="296" r:id="rId11"/>
    <p:sldId id="268" r:id="rId12"/>
    <p:sldId id="290" r:id="rId13"/>
    <p:sldId id="28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79" autoAdjust="0"/>
    <p:restoredTop sz="94619" autoAdjust="0"/>
  </p:normalViewPr>
  <p:slideViewPr>
    <p:cSldViewPr>
      <p:cViewPr>
        <p:scale>
          <a:sx n="91" d="100"/>
          <a:sy n="91" d="100"/>
        </p:scale>
        <p:origin x="-2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6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84A7C-6005-4856-B61B-1B365E0DBB6A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D59FC-4403-4EB8-8DD6-4200B3925C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9745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ABE3-0BBA-4EE0-8589-CAC4DA0773C9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C521-90E0-4F0C-8CDF-9469DCC86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ABE3-0BBA-4EE0-8589-CAC4DA0773C9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C521-90E0-4F0C-8CDF-9469DCC86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ABE3-0BBA-4EE0-8589-CAC4DA0773C9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C521-90E0-4F0C-8CDF-9469DCC86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ABE3-0BBA-4EE0-8589-CAC4DA0773C9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C521-90E0-4F0C-8CDF-9469DCC86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ABE3-0BBA-4EE0-8589-CAC4DA0773C9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C521-90E0-4F0C-8CDF-9469DCC86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ABE3-0BBA-4EE0-8589-CAC4DA0773C9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C521-90E0-4F0C-8CDF-9469DCC86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ABE3-0BBA-4EE0-8589-CAC4DA0773C9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C521-90E0-4F0C-8CDF-9469DCC86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ABE3-0BBA-4EE0-8589-CAC4DA0773C9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C521-90E0-4F0C-8CDF-9469DCC86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ABE3-0BBA-4EE0-8589-CAC4DA0773C9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C521-90E0-4F0C-8CDF-9469DCC86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ABE3-0BBA-4EE0-8589-CAC4DA0773C9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FC521-90E0-4F0C-8CDF-9469DCC863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DABE3-0BBA-4EE0-8589-CAC4DA0773C9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60FC521-90E0-4F0C-8CDF-9469DCC863F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3DABE3-0BBA-4EE0-8589-CAC4DA0773C9}" type="datetimeFigureOut">
              <a:rPr lang="ru-RU" smtClean="0"/>
              <a:pPr/>
              <a:t>04.03.2014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0FC521-90E0-4F0C-8CDF-9469DCC863F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8"/>
          </a:xfrm>
        </p:spPr>
        <p:txBody>
          <a:bodyPr/>
          <a:lstStyle/>
          <a:p>
            <a:r>
              <a:rPr lang="ru-RU" dirty="0" smtClean="0"/>
              <a:t> Спорт комплекс в Афинах.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2974" y="1500174"/>
            <a:ext cx="1000132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980728"/>
            <a:ext cx="59235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Самостоятельная работа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46470991"/>
              </p:ext>
            </p:extLst>
          </p:nvPr>
        </p:nvGraphicFramePr>
        <p:xfrm>
          <a:off x="1043608" y="4437112"/>
          <a:ext cx="6936618" cy="57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6618"/>
              </a:tblGrid>
              <a:tr h="576064">
                <a:tc>
                  <a:txBody>
                    <a:bodyPr/>
                    <a:lstStyle/>
                    <a:p>
                      <a:r>
                        <a:rPr lang="ru-RU" sz="3000" b="1" dirty="0" smtClean="0">
                          <a:solidFill>
                            <a:schemeClr val="tx1"/>
                          </a:solidFill>
                        </a:rPr>
                        <a:t>Представьте в виде многочлена: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46244732"/>
              </p:ext>
            </p:extLst>
          </p:nvPr>
        </p:nvGraphicFramePr>
        <p:xfrm>
          <a:off x="1115616" y="5085184"/>
          <a:ext cx="3024336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600" b="0" dirty="0" smtClean="0">
                          <a:solidFill>
                            <a:schemeClr val="tx1"/>
                          </a:solidFill>
                        </a:rPr>
                        <a:t>а) 5 (а</a:t>
                      </a:r>
                      <a:r>
                        <a:rPr lang="ru-RU" sz="2600" b="0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2600" b="0" dirty="0" smtClean="0">
                          <a:solidFill>
                            <a:schemeClr val="tx1"/>
                          </a:solidFill>
                        </a:rPr>
                        <a:t> – 2ав + в</a:t>
                      </a:r>
                      <a:r>
                        <a:rPr lang="ru-RU" sz="2600" b="0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2600" b="0" dirty="0" smtClean="0">
                          <a:solidFill>
                            <a:schemeClr val="tx1"/>
                          </a:solidFill>
                        </a:rPr>
                        <a:t>) = </a:t>
                      </a:r>
                      <a:endParaRPr lang="ru-RU" sz="2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600" b="0" dirty="0" smtClean="0"/>
                        <a:t>б) 2 (m</a:t>
                      </a:r>
                      <a:r>
                        <a:rPr lang="ru-RU" sz="2600" b="0" baseline="30000" dirty="0" smtClean="0"/>
                        <a:t>2</a:t>
                      </a:r>
                      <a:r>
                        <a:rPr lang="ru-RU" sz="2600" b="0" dirty="0" smtClean="0"/>
                        <a:t> -3m + 3) = </a:t>
                      </a:r>
                      <a:endParaRPr lang="ru-RU" sz="26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8-конечная звезда 7"/>
          <p:cNvSpPr/>
          <p:nvPr/>
        </p:nvSpPr>
        <p:spPr>
          <a:xfrm>
            <a:off x="691353" y="2223576"/>
            <a:ext cx="161925" cy="144016"/>
          </a:xfrm>
          <a:prstGeom prst="star8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5" y="4653136"/>
            <a:ext cx="212725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48802269"/>
              </p:ext>
            </p:extLst>
          </p:nvPr>
        </p:nvGraphicFramePr>
        <p:xfrm>
          <a:off x="1006501" y="1949256"/>
          <a:ext cx="609600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000" b="1" dirty="0" smtClean="0">
                          <a:solidFill>
                            <a:schemeClr val="tx1"/>
                          </a:solidFill>
                        </a:rPr>
                        <a:t>Раскройте скобки:</a:t>
                      </a:r>
                      <a:endParaRPr lang="ru-RU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86262253"/>
              </p:ext>
            </p:extLst>
          </p:nvPr>
        </p:nvGraphicFramePr>
        <p:xfrm>
          <a:off x="1187624" y="2708920"/>
          <a:ext cx="252028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600" b="0" dirty="0" smtClean="0">
                          <a:solidFill>
                            <a:schemeClr val="tx1"/>
                          </a:solidFill>
                        </a:rPr>
                        <a:t>а) с (2а + в) = </a:t>
                      </a:r>
                      <a:endParaRPr lang="ru-RU" sz="2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600" b="0" dirty="0" smtClean="0"/>
                        <a:t>б) 2а (3в + 5) = </a:t>
                      </a:r>
                      <a:endParaRPr lang="ru-RU" sz="26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600" b="0" dirty="0" smtClean="0"/>
                        <a:t>в) – а (в + 3) = </a:t>
                      </a:r>
                      <a:endParaRPr lang="ru-RU" sz="26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47041718"/>
              </p:ext>
            </p:extLst>
          </p:nvPr>
        </p:nvGraphicFramePr>
        <p:xfrm>
          <a:off x="3707904" y="2708920"/>
          <a:ext cx="2880320" cy="50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</a:tblGrid>
              <a:tr h="504056">
                <a:tc>
                  <a:txBody>
                    <a:bodyPr/>
                    <a:lstStyle/>
                    <a:p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2са + </a:t>
                      </a:r>
                      <a:r>
                        <a:rPr lang="ru-RU" sz="2600" b="1" dirty="0" err="1" smtClean="0">
                          <a:solidFill>
                            <a:schemeClr val="tx1"/>
                          </a:solidFill>
                        </a:rPr>
                        <a:t>св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18850270"/>
              </p:ext>
            </p:extLst>
          </p:nvPr>
        </p:nvGraphicFramePr>
        <p:xfrm>
          <a:off x="3707904" y="3212976"/>
          <a:ext cx="2952328" cy="50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</a:tblGrid>
              <a:tr h="504056">
                <a:tc>
                  <a:txBody>
                    <a:bodyPr/>
                    <a:lstStyle/>
                    <a:p>
                      <a:r>
                        <a:rPr lang="ru-RU" sz="2600" b="1" dirty="0" smtClean="0">
                          <a:solidFill>
                            <a:schemeClr val="tx1"/>
                          </a:solidFill>
                        </a:rPr>
                        <a:t>6ав + 10а</a:t>
                      </a:r>
                      <a:endParaRPr lang="ru-RU" sz="2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66695187"/>
              </p:ext>
            </p:extLst>
          </p:nvPr>
        </p:nvGraphicFramePr>
        <p:xfrm>
          <a:off x="3707904" y="3717032"/>
          <a:ext cx="2880320" cy="50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</a:tblGrid>
              <a:tr h="504056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ru-RU" sz="2600" dirty="0" err="1" smtClean="0">
                          <a:solidFill>
                            <a:schemeClr val="tx1"/>
                          </a:solidFill>
                        </a:rPr>
                        <a:t>ав</a:t>
                      </a:r>
                      <a:r>
                        <a:rPr lang="ru-RU" sz="2600" dirty="0" smtClean="0">
                          <a:solidFill>
                            <a:schemeClr val="tx1"/>
                          </a:solidFill>
                        </a:rPr>
                        <a:t> – 3а</a:t>
                      </a:r>
                      <a:endParaRPr lang="ru-RU" sz="2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64986145"/>
              </p:ext>
            </p:extLst>
          </p:nvPr>
        </p:nvGraphicFramePr>
        <p:xfrm>
          <a:off x="4139952" y="5085184"/>
          <a:ext cx="3384376" cy="50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</a:tblGrid>
              <a:tr h="504056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solidFill>
                            <a:schemeClr val="tx1"/>
                          </a:solidFill>
                        </a:rPr>
                        <a:t>5а</a:t>
                      </a:r>
                      <a:r>
                        <a:rPr lang="ru-RU" sz="2600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2600" dirty="0" smtClean="0">
                          <a:solidFill>
                            <a:schemeClr val="tx1"/>
                          </a:solidFill>
                        </a:rPr>
                        <a:t> – 10ав + 5в</a:t>
                      </a:r>
                      <a:r>
                        <a:rPr lang="ru-RU" sz="2600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2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34238247"/>
              </p:ext>
            </p:extLst>
          </p:nvPr>
        </p:nvGraphicFramePr>
        <p:xfrm>
          <a:off x="4139952" y="5589240"/>
          <a:ext cx="3408040" cy="48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8040"/>
              </a:tblGrid>
              <a:tr h="0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2600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 – 6m +6</a:t>
                      </a:r>
                      <a:endParaRPr lang="ru-RU" sz="2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25959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Вывод: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       Умножение </a:t>
            </a:r>
            <a:r>
              <a:rPr lang="ru-RU" sz="3200" dirty="0"/>
              <a:t>одночлена на многочлен </a:t>
            </a: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       можно </a:t>
            </a:r>
            <a:r>
              <a:rPr lang="ru-RU" sz="3200" dirty="0"/>
              <a:t>применить:</a:t>
            </a:r>
          </a:p>
          <a:p>
            <a:r>
              <a:rPr lang="ru-RU" sz="3200" dirty="0" smtClean="0"/>
              <a:t>-  </a:t>
            </a:r>
            <a:r>
              <a:rPr lang="ru-RU" sz="3200" dirty="0"/>
              <a:t>при упрощении выражений;</a:t>
            </a:r>
          </a:p>
          <a:p>
            <a:r>
              <a:rPr lang="ru-RU" sz="3200" dirty="0"/>
              <a:t>- </a:t>
            </a:r>
            <a:r>
              <a:rPr lang="ru-RU" sz="3200" dirty="0" smtClean="0"/>
              <a:t> при </a:t>
            </a:r>
            <a:r>
              <a:rPr lang="ru-RU" sz="3200" dirty="0"/>
              <a:t>решении уравнений;</a:t>
            </a:r>
          </a:p>
          <a:p>
            <a:r>
              <a:rPr lang="ru-RU" sz="3200" dirty="0"/>
              <a:t>- </a:t>
            </a:r>
            <a:r>
              <a:rPr lang="ru-RU" sz="3200" dirty="0" smtClean="0"/>
              <a:t> при </a:t>
            </a:r>
            <a:r>
              <a:rPr lang="ru-RU" sz="3200" dirty="0"/>
              <a:t>доказательстве тождеств;</a:t>
            </a:r>
          </a:p>
          <a:p>
            <a:r>
              <a:rPr lang="ru-RU" sz="3200" dirty="0"/>
              <a:t>- </a:t>
            </a:r>
            <a:r>
              <a:rPr lang="ru-RU" sz="3200" dirty="0" smtClean="0"/>
              <a:t> при </a:t>
            </a:r>
            <a:r>
              <a:rPr lang="ru-RU" sz="3200" dirty="0"/>
              <a:t>решении задач на составление </a:t>
            </a:r>
            <a:r>
              <a:rPr lang="ru-RU" sz="3200" dirty="0" smtClean="0"/>
              <a:t> </a:t>
            </a:r>
          </a:p>
          <a:p>
            <a:pPr>
              <a:buNone/>
            </a:pPr>
            <a:r>
              <a:rPr lang="ru-RU" sz="3200" dirty="0" smtClean="0"/>
              <a:t>        уравнений</a:t>
            </a:r>
            <a:r>
              <a:rPr lang="ru-RU" sz="3200" dirty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Дом/ задание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200" dirty="0" smtClean="0"/>
              <a:t>СТР 183   ПРАВИЛО</a:t>
            </a:r>
          </a:p>
          <a:p>
            <a:pPr algn="ctr">
              <a:buNone/>
            </a:pPr>
            <a:r>
              <a:rPr lang="ru-RU" sz="4000" dirty="0" smtClean="0"/>
              <a:t>№ 692 г)</a:t>
            </a:r>
            <a:r>
              <a:rPr lang="ru-RU" sz="4000" dirty="0" err="1" smtClean="0"/>
              <a:t>д</a:t>
            </a:r>
            <a:r>
              <a:rPr lang="ru-RU" sz="4000" dirty="0" smtClean="0"/>
              <a:t>)е)</a:t>
            </a:r>
          </a:p>
          <a:p>
            <a:pPr algn="ctr">
              <a:buNone/>
            </a:pPr>
            <a:r>
              <a:rPr lang="ru-RU" sz="4000" dirty="0" smtClean="0"/>
              <a:t>№ 695г)</a:t>
            </a:r>
            <a:r>
              <a:rPr lang="ru-RU" sz="4000" dirty="0" err="1" smtClean="0"/>
              <a:t>д</a:t>
            </a:r>
            <a:r>
              <a:rPr lang="ru-RU" sz="4000" dirty="0" smtClean="0"/>
              <a:t>)е)</a:t>
            </a:r>
          </a:p>
          <a:p>
            <a:pPr algn="ctr">
              <a:buNone/>
            </a:pPr>
            <a:r>
              <a:rPr lang="ru-RU" sz="2800" dirty="0" smtClean="0"/>
              <a:t>ПОВТОРИТЬ : СВОЙСТВА СТЕПЕНИ С НАТУРАЛЬНЫМ ПОКАЗАТЕЛЕМ</a:t>
            </a:r>
            <a:r>
              <a:rPr lang="ru-RU" sz="40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Спасибо за  урок!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09194"/>
            <a:ext cx="4461867" cy="418202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143000"/>
            <a:ext cx="7851775" cy="28575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Тема урока: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« Умножение одночлена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 на многочлен»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3228975"/>
            <a:ext cx="7854950" cy="1752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                                           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    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Цель: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              </a:t>
            </a:r>
            <a:r>
              <a:rPr lang="ru-RU" sz="4000" dirty="0" smtClean="0"/>
              <a:t>Познакомиться с алгоритмом</a:t>
            </a:r>
          </a:p>
          <a:p>
            <a:pPr>
              <a:buNone/>
            </a:pPr>
            <a:r>
              <a:rPr lang="ru-RU" sz="4000" dirty="0" smtClean="0"/>
              <a:t>    </a:t>
            </a:r>
            <a:r>
              <a:rPr lang="en-US" sz="4000" dirty="0" smtClean="0"/>
              <a:t> </a:t>
            </a:r>
            <a:r>
              <a:rPr lang="ru-RU" sz="4000" dirty="0" smtClean="0"/>
              <a:t>    умножения одночлена на </a:t>
            </a:r>
          </a:p>
          <a:p>
            <a:pPr>
              <a:buNone/>
            </a:pPr>
            <a:r>
              <a:rPr lang="ru-RU" sz="4000" dirty="0" smtClean="0"/>
              <a:t>         многочлен.</a:t>
            </a:r>
          </a:p>
          <a:p>
            <a:pPr>
              <a:buNone/>
            </a:pPr>
            <a:r>
              <a:rPr lang="ru-RU" sz="4000" dirty="0" smtClean="0"/>
              <a:t>           </a:t>
            </a:r>
            <a:endParaRPr lang="ru-RU" sz="4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Распределительное свойство умножения:  </a:t>
            </a: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 а( в +с) = </a:t>
            </a:r>
            <a:r>
              <a:rPr lang="ru-RU" sz="5400" dirty="0" err="1" smtClean="0">
                <a:solidFill>
                  <a:schemeClr val="accent1">
                    <a:lumMod val="75000"/>
                  </a:schemeClr>
                </a:solidFill>
              </a:rPr>
              <a:t>ав</a:t>
            </a: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 + ас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468155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               </a:t>
            </a:r>
            <a:r>
              <a:rPr lang="ru-RU" sz="3200" b="1" dirty="0" smtClean="0"/>
              <a:t>Формулы и свойства степеней</a:t>
            </a:r>
          </a:p>
          <a:p>
            <a:pPr>
              <a:buNone/>
            </a:pPr>
            <a:r>
              <a:rPr lang="ru-RU" sz="2800" dirty="0" smtClean="0"/>
              <a:t>                (степени с целыми показателями)</a:t>
            </a:r>
          </a:p>
          <a:p>
            <a:pPr>
              <a:buNone/>
            </a:pPr>
            <a:r>
              <a:rPr lang="ru-RU" sz="2800" dirty="0" smtClean="0"/>
              <a:t>               </a:t>
            </a:r>
            <a:r>
              <a:rPr lang="en-US" sz="2800" dirty="0" smtClean="0"/>
              <a:t>a</a:t>
            </a:r>
            <a:r>
              <a:rPr lang="en-US" sz="2800" b="1" baseline="30000" dirty="0" smtClean="0"/>
              <a:t>1</a:t>
            </a:r>
            <a:r>
              <a:rPr lang="en-US" sz="2800" dirty="0" smtClean="0"/>
              <a:t> = </a:t>
            </a:r>
            <a:r>
              <a:rPr lang="ru-RU" sz="2800" dirty="0" smtClean="0"/>
              <a:t>а, </a:t>
            </a:r>
            <a:r>
              <a:rPr lang="en-US" sz="2800" dirty="0" smtClean="0"/>
              <a:t>a</a:t>
            </a:r>
            <a:r>
              <a:rPr lang="en-US" sz="2800" b="1" baseline="30000" dirty="0" smtClean="0"/>
              <a:t>0</a:t>
            </a:r>
            <a:r>
              <a:rPr lang="en-US" sz="2800" dirty="0" smtClean="0"/>
              <a:t> = 1 (a ≠ 0), a</a:t>
            </a:r>
            <a:r>
              <a:rPr lang="en-US" sz="2800" b="1" baseline="30000" dirty="0" smtClean="0"/>
              <a:t>-n</a:t>
            </a:r>
            <a:r>
              <a:rPr lang="en-US" sz="2800" dirty="0" smtClean="0"/>
              <a:t> = 1/a</a:t>
            </a:r>
            <a:r>
              <a:rPr lang="en-US" sz="2800" b="1" baseline="30000" dirty="0" smtClean="0"/>
              <a:t>n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1°    </a:t>
            </a:r>
            <a:r>
              <a:rPr lang="en-US" sz="2800" dirty="0" err="1" smtClean="0"/>
              <a:t>a</a:t>
            </a:r>
            <a:r>
              <a:rPr lang="en-US" sz="2800" b="1" baseline="30000" dirty="0" err="1" smtClean="0"/>
              <a:t>m</a:t>
            </a:r>
            <a:r>
              <a:rPr lang="en-US" sz="2800" dirty="0" err="1" smtClean="0"/>
              <a:t>a</a:t>
            </a:r>
            <a:r>
              <a:rPr lang="en-US" sz="2800" b="1" baseline="30000" dirty="0" err="1" smtClean="0"/>
              <a:t>n</a:t>
            </a:r>
            <a:r>
              <a:rPr lang="en-US" sz="2800" dirty="0" smtClean="0"/>
              <a:t> = </a:t>
            </a:r>
            <a:r>
              <a:rPr lang="en-US" sz="2800" dirty="0" err="1" smtClean="0"/>
              <a:t>a</a:t>
            </a:r>
            <a:r>
              <a:rPr lang="en-US" sz="2800" b="1" baseline="30000" dirty="0" err="1" smtClean="0"/>
              <a:t>m+n</a:t>
            </a:r>
            <a:r>
              <a:rPr lang="en-US" sz="2800" dirty="0" smtClean="0"/>
              <a:t>;</a:t>
            </a:r>
          </a:p>
          <a:p>
            <a:r>
              <a:rPr lang="en-US" sz="2800" dirty="0" smtClean="0"/>
              <a:t>2°    a</a:t>
            </a:r>
            <a:r>
              <a:rPr lang="en-US" sz="2800" b="1" baseline="30000" dirty="0" smtClean="0"/>
              <a:t>m</a:t>
            </a:r>
            <a:r>
              <a:rPr lang="en-US" sz="2800" dirty="0" smtClean="0"/>
              <a:t>/a</a:t>
            </a:r>
            <a:r>
              <a:rPr lang="en-US" sz="2800" b="1" baseline="30000" dirty="0" smtClean="0"/>
              <a:t>n</a:t>
            </a:r>
            <a:r>
              <a:rPr lang="en-US" sz="2800" dirty="0" smtClean="0"/>
              <a:t> = a</a:t>
            </a:r>
            <a:r>
              <a:rPr lang="en-US" sz="2800" b="1" baseline="30000" dirty="0" smtClean="0"/>
              <a:t>m-n</a:t>
            </a:r>
            <a:r>
              <a:rPr lang="en-US" sz="2800" dirty="0" smtClean="0"/>
              <a:t>;</a:t>
            </a:r>
          </a:p>
          <a:p>
            <a:r>
              <a:rPr lang="en-US" sz="2800" dirty="0" smtClean="0"/>
              <a:t>3°    (</a:t>
            </a:r>
            <a:r>
              <a:rPr lang="en-US" sz="2800" dirty="0" err="1" smtClean="0"/>
              <a:t>ab</a:t>
            </a:r>
            <a:r>
              <a:rPr lang="en-US" sz="2800" dirty="0" smtClean="0"/>
              <a:t>)</a:t>
            </a:r>
            <a:r>
              <a:rPr lang="en-US" sz="2800" b="1" baseline="30000" dirty="0" smtClean="0"/>
              <a:t>n</a:t>
            </a:r>
            <a:r>
              <a:rPr lang="en-US" sz="2800" dirty="0" smtClean="0"/>
              <a:t> = </a:t>
            </a:r>
            <a:r>
              <a:rPr lang="en-US" sz="2800" dirty="0" err="1" smtClean="0"/>
              <a:t>a</a:t>
            </a:r>
            <a:r>
              <a:rPr lang="en-US" sz="2800" b="1" baseline="30000" dirty="0" err="1" smtClean="0"/>
              <a:t>n</a:t>
            </a:r>
            <a:r>
              <a:rPr lang="en-US" sz="2800" dirty="0" err="1" smtClean="0"/>
              <a:t>b</a:t>
            </a:r>
            <a:r>
              <a:rPr lang="en-US" sz="2800" b="1" baseline="30000" dirty="0" err="1" smtClean="0"/>
              <a:t>n</a:t>
            </a:r>
            <a:r>
              <a:rPr lang="en-US" sz="2800" dirty="0" smtClean="0"/>
              <a:t>;</a:t>
            </a:r>
          </a:p>
          <a:p>
            <a:r>
              <a:rPr lang="en-US" sz="2800" dirty="0" smtClean="0"/>
              <a:t>4°    (a</a:t>
            </a:r>
            <a:r>
              <a:rPr lang="en-US" sz="2800" b="1" baseline="30000" dirty="0" smtClean="0"/>
              <a:t>m</a:t>
            </a:r>
            <a:r>
              <a:rPr lang="en-US" sz="2800" dirty="0" smtClean="0"/>
              <a:t>)</a:t>
            </a:r>
            <a:r>
              <a:rPr lang="en-US" sz="2800" b="1" baseline="30000" dirty="0" smtClean="0"/>
              <a:t>n</a:t>
            </a:r>
            <a:r>
              <a:rPr lang="en-US" sz="2800" dirty="0" smtClean="0"/>
              <a:t> = </a:t>
            </a:r>
            <a:r>
              <a:rPr lang="en-US" sz="2800" dirty="0" err="1" smtClean="0"/>
              <a:t>a</a:t>
            </a:r>
            <a:r>
              <a:rPr lang="en-US" sz="2800" b="1" baseline="30000" dirty="0" err="1" smtClean="0"/>
              <a:t>mn</a:t>
            </a:r>
            <a:r>
              <a:rPr lang="en-US" sz="2800" dirty="0" smtClean="0"/>
              <a:t>;</a:t>
            </a:r>
          </a:p>
          <a:p>
            <a:r>
              <a:rPr lang="en-US" sz="2800" dirty="0" smtClean="0"/>
              <a:t>5°    (a/b)</a:t>
            </a:r>
            <a:r>
              <a:rPr lang="en-US" sz="2800" b="1" baseline="30000" dirty="0" smtClean="0"/>
              <a:t>n</a:t>
            </a:r>
            <a:r>
              <a:rPr lang="en-US" sz="2800" dirty="0" smtClean="0"/>
              <a:t> = a</a:t>
            </a:r>
            <a:r>
              <a:rPr lang="en-US" sz="2800" b="1" baseline="30000" dirty="0" smtClean="0"/>
              <a:t>n</a:t>
            </a:r>
            <a:r>
              <a:rPr lang="en-US" sz="2800" dirty="0" smtClean="0"/>
              <a:t>/b</a:t>
            </a:r>
            <a:r>
              <a:rPr lang="en-US" sz="2800" b="1" baseline="30000" dirty="0" smtClean="0"/>
              <a:t>n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3375" y="908720"/>
            <a:ext cx="616611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ru-RU" sz="5000" dirty="0" smtClean="0">
                <a:solidFill>
                  <a:schemeClr val="accent1">
                    <a:lumMod val="75000"/>
                  </a:schemeClr>
                </a:solidFill>
              </a:rPr>
              <a:t>Решение </a:t>
            </a:r>
            <a:r>
              <a:rPr lang="ru-RU" sz="5000" dirty="0">
                <a:solidFill>
                  <a:schemeClr val="accent1">
                    <a:lumMod val="75000"/>
                  </a:schemeClr>
                </a:solidFill>
              </a:rPr>
              <a:t>по схеме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338814"/>
            <a:ext cx="592346" cy="586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войные круглые скобки 5"/>
          <p:cNvSpPr/>
          <p:nvPr/>
        </p:nvSpPr>
        <p:spPr>
          <a:xfrm>
            <a:off x="1646664" y="2284530"/>
            <a:ext cx="1773376" cy="712422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8" name="Овал 7"/>
          <p:cNvSpPr/>
          <p:nvPr/>
        </p:nvSpPr>
        <p:spPr>
          <a:xfrm>
            <a:off x="1763688" y="2349357"/>
            <a:ext cx="539247" cy="5755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2699792" y="2378922"/>
            <a:ext cx="576064" cy="5368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307114" y="2398623"/>
            <a:ext cx="2880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/>
              <a:t>х</a:t>
            </a:r>
            <a:endParaRPr lang="ru-RU" sz="2500" dirty="0"/>
          </a:p>
        </p:txBody>
      </p:sp>
      <p:sp>
        <p:nvSpPr>
          <p:cNvPr id="12" name="TextBox 11"/>
          <p:cNvSpPr txBox="1"/>
          <p:nvPr/>
        </p:nvSpPr>
        <p:spPr>
          <a:xfrm>
            <a:off x="2321830" y="2361442"/>
            <a:ext cx="4230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/>
              <a:t>+</a:t>
            </a:r>
            <a:endParaRPr lang="ru-RU" sz="3000" dirty="0"/>
          </a:p>
        </p:txBody>
      </p:sp>
      <p:sp>
        <p:nvSpPr>
          <p:cNvPr id="13" name="TextBox 12"/>
          <p:cNvSpPr txBox="1"/>
          <p:nvPr/>
        </p:nvSpPr>
        <p:spPr>
          <a:xfrm>
            <a:off x="3420040" y="2349357"/>
            <a:ext cx="360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/>
              <a:t>=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47849" y="2422226"/>
            <a:ext cx="1980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/>
              <a:t>х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52921" y="2354879"/>
            <a:ext cx="3967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/>
              <a:t>+</a:t>
            </a:r>
            <a:endParaRPr lang="ru-RU" sz="3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901408" y="2423341"/>
            <a:ext cx="2268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х</a:t>
            </a:r>
            <a:endParaRPr lang="ru-RU" sz="26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705" y="2378922"/>
            <a:ext cx="569288" cy="563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13" y="2382097"/>
            <a:ext cx="56673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985" y="2408458"/>
            <a:ext cx="556263" cy="55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403528"/>
            <a:ext cx="596900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Выгнутая вниз стрелка 13"/>
          <p:cNvSpPr/>
          <p:nvPr/>
        </p:nvSpPr>
        <p:spPr>
          <a:xfrm>
            <a:off x="1001464" y="2996952"/>
            <a:ext cx="1080120" cy="28803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низ стрелка 16"/>
          <p:cNvSpPr/>
          <p:nvPr/>
        </p:nvSpPr>
        <p:spPr>
          <a:xfrm>
            <a:off x="915608" y="2996952"/>
            <a:ext cx="2144224" cy="43204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25900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836712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УПРОСТИТЕ ВЫРАЖЕНИЯ: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97017606"/>
              </p:ext>
            </p:extLst>
          </p:nvPr>
        </p:nvGraphicFramePr>
        <p:xfrm>
          <a:off x="827584" y="1556793"/>
          <a:ext cx="3024336" cy="468625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24336"/>
              </a:tblGrid>
              <a:tr h="669465">
                <a:tc>
                  <a:txBody>
                    <a:bodyPr/>
                    <a:lstStyle/>
                    <a:p>
                      <a:r>
                        <a:rPr lang="ru-RU" sz="3000" b="1" dirty="0" smtClean="0">
                          <a:solidFill>
                            <a:schemeClr val="tx1"/>
                          </a:solidFill>
                        </a:rPr>
                        <a:t>2(а</a:t>
                      </a:r>
                      <a:r>
                        <a:rPr lang="ru-RU" sz="3000" b="1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3000" b="1" dirty="0" smtClean="0">
                          <a:solidFill>
                            <a:schemeClr val="tx1"/>
                          </a:solidFill>
                        </a:rPr>
                        <a:t> - 2а) = </a:t>
                      </a:r>
                      <a:endParaRPr lang="ru-RU" sz="3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69465">
                <a:tc>
                  <a:txBody>
                    <a:bodyPr/>
                    <a:lstStyle/>
                    <a:p>
                      <a:r>
                        <a:rPr lang="ru-RU" sz="3000" b="1" dirty="0" smtClean="0"/>
                        <a:t>–3(-х + 4) = </a:t>
                      </a:r>
                      <a:endParaRPr lang="ru-RU" sz="3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69465">
                <a:tc>
                  <a:txBody>
                    <a:bodyPr/>
                    <a:lstStyle/>
                    <a:p>
                      <a:r>
                        <a:rPr lang="ru-RU" sz="3000" b="1" dirty="0" smtClean="0"/>
                        <a:t>2014(в</a:t>
                      </a:r>
                      <a:r>
                        <a:rPr lang="ru-RU" sz="3000" b="1" baseline="30000" dirty="0" smtClean="0"/>
                        <a:t>2</a:t>
                      </a:r>
                      <a:r>
                        <a:rPr lang="ru-RU" sz="3000" b="1" dirty="0" smtClean="0"/>
                        <a:t> + в -1) = </a:t>
                      </a:r>
                      <a:endParaRPr lang="ru-RU" sz="3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69465">
                <a:tc>
                  <a:txBody>
                    <a:bodyPr/>
                    <a:lstStyle/>
                    <a:p>
                      <a:r>
                        <a:rPr lang="ru-RU" sz="3000" b="1" dirty="0" smtClean="0"/>
                        <a:t>12х</a:t>
                      </a:r>
                      <a:r>
                        <a:rPr lang="ru-RU" sz="3000" b="1" baseline="30000" dirty="0" smtClean="0"/>
                        <a:t>2</a:t>
                      </a:r>
                      <a:r>
                        <a:rPr lang="ru-RU" sz="3000" b="1" dirty="0" smtClean="0"/>
                        <a:t>(10х–5) =</a:t>
                      </a:r>
                      <a:endParaRPr lang="ru-RU" sz="3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69465">
                <a:tc>
                  <a:txBody>
                    <a:bodyPr/>
                    <a:lstStyle/>
                    <a:p>
                      <a:r>
                        <a:rPr lang="ru-RU" sz="3000" b="1" dirty="0" smtClean="0"/>
                        <a:t>2х(х</a:t>
                      </a:r>
                      <a:r>
                        <a:rPr lang="ru-RU" sz="3000" b="1" baseline="30000" dirty="0" smtClean="0"/>
                        <a:t>2</a:t>
                      </a:r>
                      <a:r>
                        <a:rPr lang="ru-RU" sz="3000" b="1" dirty="0" smtClean="0"/>
                        <a:t>-7х-3) = </a:t>
                      </a:r>
                      <a:endParaRPr lang="ru-RU" sz="3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69465">
                <a:tc>
                  <a:txBody>
                    <a:bodyPr/>
                    <a:lstStyle/>
                    <a:p>
                      <a:r>
                        <a:rPr lang="ru-RU" sz="3000" b="1" dirty="0" smtClean="0"/>
                        <a:t>2а(3а – 5) = </a:t>
                      </a:r>
                      <a:endParaRPr lang="ru-RU" sz="3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69465">
                <a:tc>
                  <a:txBody>
                    <a:bodyPr/>
                    <a:lstStyle/>
                    <a:p>
                      <a:r>
                        <a:rPr lang="ru-RU" sz="3000" b="1" dirty="0" smtClean="0"/>
                        <a:t>-4в</a:t>
                      </a:r>
                      <a:r>
                        <a:rPr lang="ru-RU" sz="3000" b="1" baseline="30000" dirty="0" smtClean="0"/>
                        <a:t>2</a:t>
                      </a:r>
                      <a:r>
                        <a:rPr lang="ru-RU" sz="3000" b="1" dirty="0" smtClean="0"/>
                        <a:t>(5в</a:t>
                      </a:r>
                      <a:r>
                        <a:rPr lang="ru-RU" sz="3000" b="1" baseline="30000" dirty="0" smtClean="0"/>
                        <a:t>2</a:t>
                      </a:r>
                      <a:r>
                        <a:rPr lang="ru-RU" sz="3000" b="1" dirty="0" smtClean="0"/>
                        <a:t>-3в +1) = </a:t>
                      </a:r>
                      <a:endParaRPr lang="ru-RU" sz="3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56199215"/>
              </p:ext>
            </p:extLst>
          </p:nvPr>
        </p:nvGraphicFramePr>
        <p:xfrm>
          <a:off x="3851920" y="1556792"/>
          <a:ext cx="5040560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0"/>
              </a:tblGrid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b="1" dirty="0" smtClean="0">
                          <a:solidFill>
                            <a:schemeClr val="tx1"/>
                          </a:solidFill>
                        </a:rPr>
                        <a:t>2а</a:t>
                      </a:r>
                      <a:r>
                        <a:rPr lang="ru-RU" sz="3000" b="1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3000" b="1" dirty="0" smtClean="0">
                          <a:solidFill>
                            <a:schemeClr val="tx1"/>
                          </a:solidFill>
                        </a:rPr>
                        <a:t> – 4а</a:t>
                      </a:r>
                      <a:r>
                        <a:rPr lang="ru-RU" sz="3000" b="1" baseline="0" dirty="0" smtClean="0">
                          <a:solidFill>
                            <a:schemeClr val="tx1"/>
                          </a:solidFill>
                        </a:rPr>
                        <a:t>              </a:t>
                      </a:r>
                      <a:r>
                        <a:rPr lang="ru-RU" sz="3000" b="0" dirty="0" err="1" smtClean="0">
                          <a:solidFill>
                            <a:schemeClr val="tx1"/>
                          </a:solidFill>
                        </a:rPr>
                        <a:t>олимпионик</a:t>
                      </a:r>
                      <a:endParaRPr lang="ru-RU" sz="3000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64295965"/>
              </p:ext>
            </p:extLst>
          </p:nvPr>
        </p:nvGraphicFramePr>
        <p:xfrm>
          <a:off x="3851920" y="2204865"/>
          <a:ext cx="5040560" cy="720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0"/>
              </a:tblGrid>
              <a:tr h="7200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b="1" dirty="0" smtClean="0">
                          <a:solidFill>
                            <a:schemeClr val="tx1"/>
                          </a:solidFill>
                        </a:rPr>
                        <a:t>3х – 12 </a:t>
                      </a:r>
                      <a:r>
                        <a:rPr lang="ru-RU" sz="3000" b="1" baseline="0" dirty="0" smtClean="0">
                          <a:solidFill>
                            <a:schemeClr val="tx1"/>
                          </a:solidFill>
                        </a:rPr>
                        <a:t>               </a:t>
                      </a:r>
                      <a:r>
                        <a:rPr lang="ru-RU" sz="3000" b="0" dirty="0" err="1" smtClean="0">
                          <a:solidFill>
                            <a:schemeClr val="tx1"/>
                          </a:solidFill>
                        </a:rPr>
                        <a:t>элладоники</a:t>
                      </a:r>
                      <a:endParaRPr lang="ru-RU" sz="3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45496575"/>
              </p:ext>
            </p:extLst>
          </p:nvPr>
        </p:nvGraphicFramePr>
        <p:xfrm>
          <a:off x="3851920" y="2924944"/>
          <a:ext cx="5040560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0"/>
              </a:tblGrid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900" b="1" dirty="0" smtClean="0">
                          <a:solidFill>
                            <a:schemeClr val="tx1"/>
                          </a:solidFill>
                        </a:rPr>
                        <a:t>2014в</a:t>
                      </a:r>
                      <a:r>
                        <a:rPr lang="ru-RU" sz="2900" b="1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2900" b="1" dirty="0" smtClean="0">
                          <a:solidFill>
                            <a:schemeClr val="tx1"/>
                          </a:solidFill>
                        </a:rPr>
                        <a:t> + 2014в – 2014</a:t>
                      </a:r>
                      <a:r>
                        <a:rPr lang="ru-RU" sz="2900" b="0" dirty="0" smtClean="0">
                          <a:solidFill>
                            <a:schemeClr val="tx1"/>
                          </a:solidFill>
                        </a:rPr>
                        <a:t>     ягуар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44469919"/>
              </p:ext>
            </p:extLst>
          </p:nvPr>
        </p:nvGraphicFramePr>
        <p:xfrm>
          <a:off x="3851920" y="3573016"/>
          <a:ext cx="5052392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2392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120х</a:t>
                      </a:r>
                      <a:r>
                        <a:rPr lang="ru-RU" sz="2800" b="1" baseline="30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– 60х</a:t>
                      </a:r>
                      <a:r>
                        <a:rPr lang="ru-RU" sz="2800" b="1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         </a:t>
                      </a:r>
                      <a:r>
                        <a:rPr lang="ru-RU" sz="2800" b="0" baseline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</a:rPr>
                        <a:t>924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г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</a:rPr>
                        <a:t> Франция  </a:t>
                      </a:r>
                      <a:endParaRPr lang="ru-RU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55208637"/>
              </p:ext>
            </p:extLst>
          </p:nvPr>
        </p:nvGraphicFramePr>
        <p:xfrm>
          <a:off x="3851920" y="4221088"/>
          <a:ext cx="5040560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0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900" dirty="0" smtClean="0">
                          <a:solidFill>
                            <a:schemeClr val="tx1"/>
                          </a:solidFill>
                        </a:rPr>
                        <a:t>2х</a:t>
                      </a:r>
                      <a:r>
                        <a:rPr lang="ru-RU" sz="2900" baseline="30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ru-RU" sz="2900" dirty="0" smtClean="0">
                          <a:solidFill>
                            <a:schemeClr val="tx1"/>
                          </a:solidFill>
                        </a:rPr>
                        <a:t>–14х</a:t>
                      </a:r>
                      <a:r>
                        <a:rPr lang="ru-RU" sz="2900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2900" dirty="0" smtClean="0">
                          <a:solidFill>
                            <a:schemeClr val="tx1"/>
                          </a:solidFill>
                        </a:rPr>
                        <a:t>–6х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          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</a:rPr>
                        <a:t>1980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г 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</a:rPr>
                        <a:t>Москва</a:t>
                      </a:r>
                      <a:endParaRPr lang="ru-RU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1924052"/>
              </p:ext>
            </p:extLst>
          </p:nvPr>
        </p:nvGraphicFramePr>
        <p:xfrm>
          <a:off x="3851920" y="4869160"/>
          <a:ext cx="5040560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0"/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3000" dirty="0" smtClean="0">
                          <a:solidFill>
                            <a:schemeClr val="tx1"/>
                          </a:solidFill>
                        </a:rPr>
                        <a:t>6а</a:t>
                      </a:r>
                      <a:r>
                        <a:rPr lang="ru-RU" sz="3000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3000" dirty="0" smtClean="0">
                          <a:solidFill>
                            <a:schemeClr val="tx1"/>
                          </a:solidFill>
                        </a:rPr>
                        <a:t> – 10а                        </a:t>
                      </a:r>
                      <a:r>
                        <a:rPr lang="ru-RU" sz="3000" b="0" dirty="0" smtClean="0">
                          <a:solidFill>
                            <a:schemeClr val="tx1"/>
                          </a:solidFill>
                        </a:rPr>
                        <a:t>г. Сочи</a:t>
                      </a:r>
                      <a:endParaRPr lang="ru-RU" sz="3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01278262"/>
              </p:ext>
            </p:extLst>
          </p:nvPr>
        </p:nvGraphicFramePr>
        <p:xfrm>
          <a:off x="3851920" y="5589240"/>
          <a:ext cx="5040560" cy="692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0"/>
              </a:tblGrid>
              <a:tr h="692656">
                <a:tc>
                  <a:txBody>
                    <a:bodyPr/>
                    <a:lstStyle/>
                    <a:p>
                      <a:r>
                        <a:rPr lang="ru-RU" sz="3000" dirty="0" smtClean="0">
                          <a:solidFill>
                            <a:schemeClr val="tx1"/>
                          </a:solidFill>
                        </a:rPr>
                        <a:t>-20в</a:t>
                      </a:r>
                      <a:r>
                        <a:rPr lang="ru-RU" sz="3000" baseline="30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ru-RU" sz="3000" dirty="0" smtClean="0">
                          <a:solidFill>
                            <a:schemeClr val="tx1"/>
                          </a:solidFill>
                        </a:rPr>
                        <a:t>+12в</a:t>
                      </a:r>
                      <a:r>
                        <a:rPr lang="ru-RU" sz="3000" baseline="30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ru-RU" sz="3000" dirty="0" smtClean="0">
                          <a:solidFill>
                            <a:schemeClr val="tx1"/>
                          </a:solidFill>
                        </a:rPr>
                        <a:t>–4в</a:t>
                      </a:r>
                      <a:r>
                        <a:rPr lang="ru-RU" sz="3000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3000" dirty="0" smtClean="0">
                          <a:solidFill>
                            <a:schemeClr val="tx1"/>
                          </a:solidFill>
                        </a:rPr>
                        <a:t>            </a:t>
                      </a:r>
                      <a:r>
                        <a:rPr lang="ru-RU" sz="3000" b="0" dirty="0" smtClean="0">
                          <a:solidFill>
                            <a:schemeClr val="tx1"/>
                          </a:solidFill>
                        </a:rPr>
                        <a:t>М+З+Я</a:t>
                      </a:r>
                      <a:r>
                        <a:rPr lang="ru-RU" sz="3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86199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Задание из учебника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ru-RU" dirty="0" smtClean="0"/>
              <a:t>   ПРАВИЛО:</a:t>
            </a:r>
          </a:p>
          <a:p>
            <a:pPr>
              <a:buNone/>
            </a:pPr>
            <a:r>
              <a:rPr lang="ru-RU" dirty="0" smtClean="0"/>
              <a:t>   Чтобы умножить одночлен на многочлен, надо умножить этот одночлен на каждый член многочлена и полученные произведения сложить.</a:t>
            </a:r>
          </a:p>
          <a:p>
            <a:pPr>
              <a:buNone/>
            </a:pPr>
            <a:r>
              <a:rPr lang="ru-RU" dirty="0" smtClean="0"/>
              <a:t>    стр. 183   </a:t>
            </a:r>
          </a:p>
          <a:p>
            <a:pPr>
              <a:buNone/>
            </a:pPr>
            <a:r>
              <a:rPr lang="ru-RU" dirty="0" smtClean="0"/>
              <a:t>    Устно  № </a:t>
            </a:r>
            <a:r>
              <a:rPr lang="ru-RU" dirty="0" smtClean="0"/>
              <a:t>691 </a:t>
            </a:r>
            <a:r>
              <a:rPr lang="ru-RU" dirty="0" smtClean="0"/>
              <a:t>( 1 и 3 столбик)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214446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Найди ошибку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http://festival.1september.ru/articles/522786/img7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707236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festival.1september.ru/articles/522786/img6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357562"/>
            <a:ext cx="764386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://festival.1september.ru/articles/522786/img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5072074"/>
            <a:ext cx="7572428" cy="1643074"/>
          </a:xfrm>
          <a:prstGeom prst="rect">
            <a:avLst/>
          </a:prstGeom>
          <a:noFill/>
        </p:spPr>
      </p:pic>
      <p:pic>
        <p:nvPicPr>
          <p:cNvPr id="7" name="Содержимое 3" descr="http://festival.1september.ru/articles/522786/img7.gif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9624" y="1724012"/>
            <a:ext cx="707236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3" descr="http://festival.1september.ru/articles/522786/img7.gif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757242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Физ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ическая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минутка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481" y="4917160"/>
            <a:ext cx="1302144" cy="13021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962393"/>
            <a:ext cx="1302144" cy="13021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10638"/>
            <a:ext cx="1319823" cy="1319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125" y="4873738"/>
            <a:ext cx="1316183" cy="13161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710" y="3397384"/>
            <a:ext cx="1294191" cy="12941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64" y="1990096"/>
            <a:ext cx="1360909" cy="13609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97" y="4873738"/>
            <a:ext cx="1311605" cy="13116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416840"/>
            <a:ext cx="1345509" cy="13455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990096"/>
            <a:ext cx="1367874" cy="136787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48" y="3414653"/>
            <a:ext cx="1313176" cy="13131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369301"/>
            <a:ext cx="1333208" cy="1333208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1026</TotalTime>
  <Words>317</Words>
  <Application>Microsoft Office PowerPoint</Application>
  <PresentationFormat>Экран (4:3)</PresentationFormat>
  <Paragraphs>74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 Спорт комплекс в Афинах.</vt:lpstr>
      <vt:lpstr>Тема урока:       « Умножение одночлена    на многочлен»</vt:lpstr>
      <vt:lpstr>         Цель:</vt:lpstr>
      <vt:lpstr>Распределительное свойство умножения:   а( в +с) = ав + ас    </vt:lpstr>
      <vt:lpstr>Слайд 5</vt:lpstr>
      <vt:lpstr>Слайд 6</vt:lpstr>
      <vt:lpstr>Задание из учебника</vt:lpstr>
      <vt:lpstr>Найди ошибку</vt:lpstr>
      <vt:lpstr>    Физическая  минутка</vt:lpstr>
      <vt:lpstr>Слайд 10</vt:lpstr>
      <vt:lpstr>Вывод:</vt:lpstr>
      <vt:lpstr>           Дом/ задание</vt:lpstr>
      <vt:lpstr>          Спасибо за  урок!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UserXP</dc:creator>
  <cp:lastModifiedBy>UserXP</cp:lastModifiedBy>
  <cp:revision>148</cp:revision>
  <dcterms:created xsi:type="dcterms:W3CDTF">2014-03-02T09:12:25Z</dcterms:created>
  <dcterms:modified xsi:type="dcterms:W3CDTF">2014-03-04T20:40:02Z</dcterms:modified>
</cp:coreProperties>
</file>