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60" r:id="rId4"/>
    <p:sldId id="261" r:id="rId5"/>
    <p:sldId id="262" r:id="rId6"/>
    <p:sldId id="259" r:id="rId7"/>
    <p:sldId id="273" r:id="rId8"/>
    <p:sldId id="264" r:id="rId9"/>
    <p:sldId id="265" r:id="rId10"/>
    <p:sldId id="266" r:id="rId11"/>
    <p:sldId id="272" r:id="rId12"/>
    <p:sldId id="268" r:id="rId13"/>
    <p:sldId id="274" r:id="rId14"/>
    <p:sldId id="269" r:id="rId15"/>
    <p:sldId id="267" r:id="rId16"/>
    <p:sldId id="270" r:id="rId17"/>
    <p:sldId id="275" r:id="rId18"/>
    <p:sldId id="271" r:id="rId19"/>
    <p:sldId id="276" r:id="rId20"/>
    <p:sldId id="277" r:id="rId21"/>
    <p:sldId id="279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C067-6067-4203-BFBA-2D625C1E971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0A7-1BAC-468B-A1AD-BF840ADA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C067-6067-4203-BFBA-2D625C1E971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0A7-1BAC-468B-A1AD-BF840ADA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C067-6067-4203-BFBA-2D625C1E971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0A7-1BAC-468B-A1AD-BF840ADA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C067-6067-4203-BFBA-2D625C1E971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0A7-1BAC-468B-A1AD-BF840ADA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C067-6067-4203-BFBA-2D625C1E971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0A7-1BAC-468B-A1AD-BF840ADA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C067-6067-4203-BFBA-2D625C1E971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0A7-1BAC-468B-A1AD-BF840ADA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C067-6067-4203-BFBA-2D625C1E971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0A7-1BAC-468B-A1AD-BF840ADA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C067-6067-4203-BFBA-2D625C1E971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0A7-1BAC-468B-A1AD-BF840ADA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C067-6067-4203-BFBA-2D625C1E971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0A7-1BAC-468B-A1AD-BF840ADA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C067-6067-4203-BFBA-2D625C1E971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0A7-1BAC-468B-A1AD-BF840ADAB8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C067-6067-4203-BFBA-2D625C1E971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85B0A7-1BAC-468B-A1AD-BF840ADAB8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A0C067-6067-4203-BFBA-2D625C1E9711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85B0A7-1BAC-468B-A1AD-BF840ADAB8E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8229600" cy="269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5275658"/>
            <a:ext cx="4857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Дубровина Любовь Анатольевна,</a:t>
            </a:r>
            <a:endParaRPr lang="ru-RU" sz="1000" dirty="0" smtClean="0"/>
          </a:p>
          <a:p>
            <a:pPr algn="ctr" eaLnBrk="0" hangingPunct="0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учитель музыки МБОУ СОШ №17 (филиал)</a:t>
            </a:r>
            <a:endParaRPr lang="ru-RU" sz="1000" dirty="0" smtClean="0"/>
          </a:p>
          <a:p>
            <a:pPr algn="ctr" eaLnBrk="0" hangingPunct="0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городской округ </a:t>
            </a:r>
            <a:r>
              <a:rPr lang="ru-RU" sz="1600" b="1" dirty="0" smtClean="0">
                <a:solidFill>
                  <a:srgbClr val="0000FF"/>
                </a:solidFill>
              </a:rPr>
              <a:t>–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 город Камышин</a:t>
            </a:r>
            <a:endParaRPr lang="ru-RU" sz="1000" dirty="0" smtClean="0"/>
          </a:p>
          <a:p>
            <a:pPr algn="ctr" eaLnBrk="0" hangingPunct="0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2012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uz-urok.ru/simf_orkestr/kettledrums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514353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1643050"/>
            <a:ext cx="1117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Литавры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uz-urok.ru/simf_orkestr/516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00108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uz-urok.ru/simf_orkestr/4585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357298"/>
            <a:ext cx="1643074" cy="159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43bassdr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3248"/>
            <a:ext cx="2071702" cy="331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72396" y="3786190"/>
            <a:ext cx="1117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Литавры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857232"/>
            <a:ext cx="1513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Треугольник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571744"/>
            <a:ext cx="1049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Барабан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Picture 10" descr="sm_meinl_symphonic_suspend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278679">
            <a:off x="2630565" y="3666049"/>
            <a:ext cx="1927759" cy="145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muz-urok.ru/simf_orkestr/365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092" y="4286232"/>
            <a:ext cx="471490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357686" y="3571876"/>
            <a:ext cx="1047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Тарелки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643050"/>
            <a:ext cx="67151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Деревянные подружки Пляшут на его макушке. 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Бьют его, а он гремит, 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В ногу всем идти велит… 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3bassd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3722688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48" y="271462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Барабан — ударный музыкальный инструмент, мембранофон. Распространён у большинства народов.</a:t>
            </a:r>
          </a:p>
          <a:p>
            <a:endParaRPr lang="ru-RU" dirty="0" smtClean="0"/>
          </a:p>
          <a:p>
            <a:r>
              <a:rPr lang="ru-RU" dirty="0" smtClean="0"/>
              <a:t>Состоит из полого</a:t>
            </a:r>
          </a:p>
          <a:p>
            <a:r>
              <a:rPr lang="ru-RU" dirty="0" smtClean="0"/>
              <a:t>цилиндрического деревянного (или металлического) корпуса-резонатора или рамы, на которые с одной или двух сторон натянуты кожаные мембраны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142984"/>
            <a:ext cx="3071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Барабан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643051"/>
            <a:ext cx="69294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Меня не каждая включает партитура, 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Но в геометрии я важная фигура… 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riang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4186238" cy="378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9124" y="271462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Треугольник – один из самых простых музыкальных инструментов, использующихся в современном симфоническом оркестре. Он действительно представляет собой металлический прут, согнутый в форме равнобедренного треугольника. Треугольник не является замкнутым – в одном из его углов концы прута находятся близко друг к другу, но не соприкасаются.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1071546"/>
            <a:ext cx="3643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Треугольник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071546"/>
            <a:ext cx="72866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Обтяни котел ты кожей – Будет на меня похоже.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Можем тремоло играть, Грома звук изображать… 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8653462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786322"/>
            <a:ext cx="9787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Литавры   – один из древнейших ударных музыкальных</a:t>
            </a:r>
          </a:p>
          <a:p>
            <a:r>
              <a:rPr lang="ru-RU" dirty="0" smtClean="0"/>
              <a:t> инструментов. Так называют обычно парные большие</a:t>
            </a:r>
          </a:p>
          <a:p>
            <a:r>
              <a:rPr lang="ru-RU" dirty="0" smtClean="0"/>
              <a:t> котлообразные барабаны с одной мембраной. С 17 века</a:t>
            </a:r>
          </a:p>
          <a:p>
            <a:r>
              <a:rPr lang="ru-RU" dirty="0" smtClean="0"/>
              <a:t> музыкальный инструмент входит в состав симфонического </a:t>
            </a:r>
          </a:p>
          <a:p>
            <a:r>
              <a:rPr lang="ru-RU" dirty="0" smtClean="0"/>
              <a:t>оркестра. Звучание современных литавр можно подстраивать</a:t>
            </a:r>
          </a:p>
          <a:p>
            <a:r>
              <a:rPr lang="ru-RU" dirty="0" smtClean="0"/>
              <a:t> при помощи специальных винтов или ножной педали.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3857628"/>
            <a:ext cx="3000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Литавры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142984"/>
            <a:ext cx="78581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Нас увидишь за обедом – 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И в оркестре тут же следом.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Сделаны из звонкой меди, 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Древности седой наследье…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9058" y="38576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Тарелки - ударный музыкальный инструмент  с неопределенной высотой звучания. Они представляют собой диск выпуклой формы, изготовленный из особых сплавов.     В центре тарелки имеется отверстие, предназначенное для закрепления инструмента на специальной стойке или для прикрепления ремня.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1357298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Тарелки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Picture 4" descr="тарелки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35639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а 1 из 4908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4294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114298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тайны симфонического оркестра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859340"/>
            <a:ext cx="8858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Заглушает песни птичьи с самого утра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футбольном поле нынче началась игра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трибуны неустанно гол победный ждут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грохочут барабаны и тарелки бьют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(литавры бьют)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Припев: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Могут инструменты эти рассказать про всё на свете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уже звучит окрест весь большой  оркестр </a:t>
            </a:r>
            <a:r>
              <a:rPr lang="ru-RU" sz="2800" b="1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раза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43050"/>
            <a:ext cx="90011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Сегодня на уроке мы вспомнили…..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На уроке мы узнали, что ……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Нам понравилось…….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Нам не понравилось……</a:t>
            </a:r>
            <a:endParaRPr lang="ru-RU" sz="4000" b="1" dirty="0"/>
          </a:p>
        </p:txBody>
      </p:sp>
      <p:pic>
        <p:nvPicPr>
          <p:cNvPr id="3" name="Picture 6" descr="нотка1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3929066"/>
            <a:ext cx="358775" cy="704850"/>
          </a:xfrm>
          <a:prstGeom prst="rect">
            <a:avLst/>
          </a:prstGeom>
          <a:noFill/>
        </p:spPr>
      </p:pic>
      <p:pic>
        <p:nvPicPr>
          <p:cNvPr id="4" name="Picture 6" descr="нотка1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429132"/>
            <a:ext cx="358775" cy="704850"/>
          </a:xfrm>
          <a:prstGeom prst="rect">
            <a:avLst/>
          </a:prstGeom>
          <a:noFill/>
        </p:spPr>
      </p:pic>
      <p:pic>
        <p:nvPicPr>
          <p:cNvPr id="5" name="Picture 6" descr="нотка111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5357826"/>
            <a:ext cx="358775" cy="704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6-tub-ru.yandex.net/i?id=132290363-7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2967066" cy="2967066"/>
          </a:xfrm>
          <a:prstGeom prst="rect">
            <a:avLst/>
          </a:prstGeom>
          <a:noFill/>
        </p:spPr>
      </p:pic>
      <p:pic>
        <p:nvPicPr>
          <p:cNvPr id="3" name="Picture 18" descr="улыб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857760"/>
            <a:ext cx="1666885" cy="15001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79205" y="3244334"/>
            <a:ext cx="5559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Спасибо за внимание!</a:t>
            </a:r>
            <a:endParaRPr lang="ru-RU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Скрипка K. Schraiber V-30 1/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357562"/>
            <a:ext cx="10715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http://upload.wikimedia.org/wikipedia/commons/thumb/8/8c/Cello_front_side.jpg/79px-Cello_front_s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857500"/>
            <a:ext cx="20701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http://upload.wikimedia.org/wikipedia/commons/thumb/d/d3/AGK_bass1_full.jpg/85px-AGK_bass1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75" y="1785938"/>
            <a:ext cx="2986088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285720" y="928670"/>
            <a:ext cx="8687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Струнная </a:t>
            </a:r>
            <a:r>
              <a:rPr lang="ru-RU" sz="3200" b="1" dirty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смычковая группа инструментов</a:t>
            </a:r>
            <a:endParaRPr lang="ru-RU" sz="32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357188" y="6000750"/>
            <a:ext cx="8429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Franklin Gothic Book" pitchFamily="34" charset="0"/>
              </a:rPr>
              <a:t>скрипка,    альт,   виолончель, </a:t>
            </a:r>
          </a:p>
        </p:txBody>
      </p:sp>
      <p:sp>
        <p:nvSpPr>
          <p:cNvPr id="19463" name="Прямоугольник 7"/>
          <p:cNvSpPr>
            <a:spLocks noChangeArrowheads="1"/>
          </p:cNvSpPr>
          <p:nvPr/>
        </p:nvSpPr>
        <p:spPr bwMode="auto">
          <a:xfrm>
            <a:off x="6215063" y="6000750"/>
            <a:ext cx="2116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Franklin Gothic Book" pitchFamily="34" charset="0"/>
              </a:rPr>
              <a:t>контрабас </a:t>
            </a:r>
          </a:p>
        </p:txBody>
      </p:sp>
      <p:pic>
        <p:nvPicPr>
          <p:cNvPr id="19464" name="Рисунок 8" descr="http://www.muzfox.ru/images/catalog/2317/image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857628"/>
            <a:ext cx="12858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chorus506sch.narod.ru/k/so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214422"/>
            <a:ext cx="4883944" cy="4470102"/>
          </a:xfrm>
          <a:prstGeom prst="rect">
            <a:avLst/>
          </a:prstGeom>
          <a:noFill/>
        </p:spPr>
      </p:pic>
      <p:pic>
        <p:nvPicPr>
          <p:cNvPr id="3" name="Picture 2" descr="http://chorus506sch.narod.ru/k/so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8025">
            <a:off x="3736242" y="2111001"/>
            <a:ext cx="5715040" cy="4536033"/>
          </a:xfrm>
          <a:prstGeom prst="rect">
            <a:avLst/>
          </a:prstGeom>
          <a:noFill/>
        </p:spPr>
      </p:pic>
      <p:pic>
        <p:nvPicPr>
          <p:cNvPr id="4" name="Picture 6" descr="http://chorus506sch.narod.ru/k/so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357298"/>
            <a:ext cx="4667250" cy="4314826"/>
          </a:xfrm>
          <a:prstGeom prst="rect">
            <a:avLst/>
          </a:prstGeom>
          <a:noFill/>
        </p:spPr>
      </p:pic>
      <p:pic>
        <p:nvPicPr>
          <p:cNvPr id="5" name="Picture 4" descr="http://chorus506sch.narod.ru/k/so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7226591">
            <a:off x="-119407" y="1690091"/>
            <a:ext cx="4429219" cy="24231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28604"/>
            <a:ext cx="9429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деревянные духовые инструменты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1714488"/>
            <a:ext cx="88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флейта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2214554"/>
            <a:ext cx="754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гобой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2857496"/>
            <a:ext cx="1039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Кларнет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3786190"/>
            <a:ext cx="79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Фагот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3-tub-ru.yandex.net/i?id=69443304-21-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00438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im3-tub-ru.yandex.net/i?id=12344026-47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4279" y="4234821"/>
            <a:ext cx="1571638" cy="817253"/>
          </a:xfrm>
          <a:prstGeom prst="rect">
            <a:avLst/>
          </a:prstGeom>
          <a:noFill/>
        </p:spPr>
      </p:pic>
      <p:pic>
        <p:nvPicPr>
          <p:cNvPr id="21510" name="Picture 6" descr="http://im8-tub-ru.yandex.net/i?id=57034292-66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334915" y="3132945"/>
            <a:ext cx="3176600" cy="2054201"/>
          </a:xfrm>
          <a:prstGeom prst="rect">
            <a:avLst/>
          </a:prstGeom>
          <a:noFill/>
        </p:spPr>
      </p:pic>
      <p:pic>
        <p:nvPicPr>
          <p:cNvPr id="21512" name="Picture 8" descr="http://im3-tub-ru.yandex.net/i?id=331818894-44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500438"/>
            <a:ext cx="1628786" cy="21431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715016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труба,  тромбон, валторна,           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071546"/>
            <a:ext cx="8929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Медные  духовые  инструменты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5715016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/>
                </a:solidFill>
              </a:rPr>
              <a:t>туба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удар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85831"/>
            <a:ext cx="7250133" cy="580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Ударные инструменты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В течение многих веков складывалась группа ударных инструментов - самая неустойчивая по составу, но и самая разнообразная в современном симфоническом оркестре.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Сейчас в нее входят литавры, большой и малый барабаны, тарелки. Кроме них встречаются бубен или тамбурин,  гонг, треугольник, колокола, кастаньеты, колокольчики, ксилофон, челеста, виброфон.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Только некоторые среди этих очень разных инструментов обладают звуками определенной высоты.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uz-urok.ru/simf_orkestr/400px-Celest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07223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7356" y="714356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Челеста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uz-urok.ru/simf_orkestr/Music_Instruments_05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664373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1714480" y="777756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Ксилофон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714884"/>
            <a:ext cx="4572000" cy="1822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dirty="0" smtClean="0"/>
              <a:t>Название ксилофон можно перевести с греческого примерно как «звучащее дерево» или «звук дерева». Ксилофоном называется ударный музыкальный инструмент, который состоит из нескольких деревянных пластин.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433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Ударные инструменты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2012-10-17T20:29:34Z</dcterms:created>
  <dcterms:modified xsi:type="dcterms:W3CDTF">2013-01-05T18:02:22Z</dcterms:modified>
</cp:coreProperties>
</file>