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5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9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6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7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43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2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6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1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1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5CCC-21C3-423D-821D-D145F9F9C9A4}" type="datetimeFigureOut">
              <a:rPr lang="ru-RU" smtClean="0"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ABEF0-2348-47F5-B2FA-E1A6F5C86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78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4777" y="2204864"/>
            <a:ext cx="9758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Georgia" panose="02040502050405020303" pitchFamily="18" charset="0"/>
              </a:rPr>
              <a:t>ПРОБЛЕМНО-ДИАЛОГИЧЕСКОЕ </a:t>
            </a:r>
          </a:p>
          <a:p>
            <a:pPr algn="ctr"/>
            <a:r>
              <a:rPr lang="ru-RU" sz="3600" b="1" dirty="0">
                <a:latin typeface="Georgia" panose="02040502050405020303" pitchFamily="18" charset="0"/>
              </a:rPr>
              <a:t>ОБУЧЕНИЕ – КАК СРЕДСТВО РЕАЛИЗАЦИИ ТРЕБОВАНИЙ ФГОС </a:t>
            </a:r>
          </a:p>
        </p:txBody>
      </p:sp>
    </p:spTree>
    <p:extLst>
      <p:ext uri="{BB962C8B-B14F-4D97-AF65-F5344CB8AC3E}">
        <p14:creationId xmlns:p14="http://schemas.microsoft.com/office/powerpoint/2010/main" val="134256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62759"/>
              </p:ext>
            </p:extLst>
          </p:nvPr>
        </p:nvGraphicFramePr>
        <p:xfrm>
          <a:off x="1255594" y="1268761"/>
          <a:ext cx="9867332" cy="490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834"/>
                <a:gridCol w="3380475"/>
                <a:gridCol w="4020023"/>
              </a:tblGrid>
              <a:tr h="1195011"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Анализ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Учитель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Ученики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9668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вопрос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«на ошибку»</a:t>
                      </a:r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Georgia" panose="02040502050405020303" pitchFamily="18" charset="0"/>
                        </a:rPr>
                        <a:t>– Предположим, цена товара была А. Затем цена</a:t>
                      </a:r>
                      <a:r>
                        <a:rPr lang="ru-RU" sz="1400" b="0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400" b="0" dirty="0" smtClean="0">
                          <a:latin typeface="Georgia" panose="02040502050405020303" pitchFamily="18" charset="0"/>
                        </a:rPr>
                        <a:t>повысилась на 10%, а к Новому году снизилась на 10%. Изменилась ли цена товара?</a:t>
                      </a:r>
                      <a:endParaRPr lang="ru-RU" sz="1400" b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Цена товара не изменилась.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(Житейское представление.)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9836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предъявление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научного факта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расчетами</a:t>
                      </a:r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Считаем. Цена товара была 100 руб. После повышения на 10% стала 110 руб. А после понижения на 10%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стала?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99 </a:t>
                      </a:r>
                      <a:r>
                        <a:rPr lang="ru-RU" sz="1400" dirty="0" err="1" smtClean="0">
                          <a:latin typeface="Georgia" panose="02040502050405020303" pitchFamily="18" charset="0"/>
                        </a:rPr>
                        <a:t>руб</a:t>
                      </a:r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 !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(Проблемная ситуация.)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597506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побуждение к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осознанию</a:t>
                      </a:r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Что вы сказали сначала?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А что оказывается на самом деле?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Цена не изменится.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Цена уменьшилась. (Осознание противоречия.)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5975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побуждение к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проблеме</a:t>
                      </a:r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Значит, каких задач мы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еще не умеем решать? Какая будет тема урока?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Задачи на проценты. (Тема.)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6161" y="404665"/>
            <a:ext cx="982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</a:t>
            </a:r>
            <a:r>
              <a:rPr lang="ru-RU" sz="2400" b="1" dirty="0" smtClean="0">
                <a:latin typeface="Georgia" panose="02040502050405020303" pitchFamily="18" charset="0"/>
              </a:rPr>
              <a:t>математики  </a:t>
            </a:r>
            <a:r>
              <a:rPr lang="ru-RU" sz="2400" b="1" dirty="0">
                <a:latin typeface="Georgia" panose="02040502050405020303" pitchFamily="18" charset="0"/>
              </a:rPr>
              <a:t>по теме </a:t>
            </a:r>
            <a:r>
              <a:rPr lang="ru-RU" sz="2400" b="1" dirty="0" smtClean="0">
                <a:latin typeface="Georgia" panose="02040502050405020303" pitchFamily="18" charset="0"/>
              </a:rPr>
              <a:t>«Задачи на проценты» (</a:t>
            </a:r>
            <a:r>
              <a:rPr lang="ru-RU" sz="2000" b="1" i="1" dirty="0" smtClean="0">
                <a:latin typeface="Georgia" panose="02040502050405020303" pitchFamily="18" charset="0"/>
              </a:rPr>
              <a:t>прием «противоречие между житейским опытом и научным фактом»</a:t>
            </a:r>
            <a:r>
              <a:rPr lang="ru-RU" sz="2400" b="1" dirty="0" smtClean="0">
                <a:latin typeface="Georgia" panose="02040502050405020303" pitchFamily="18" charset="0"/>
              </a:rPr>
              <a:t>)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19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9439878"/>
                  </p:ext>
                </p:extLst>
              </p:nvPr>
            </p:nvGraphicFramePr>
            <p:xfrm>
              <a:off x="1255594" y="1268760"/>
              <a:ext cx="9867332" cy="52902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6834"/>
                    <a:gridCol w="3380475"/>
                    <a:gridCol w="4020023"/>
                  </a:tblGrid>
                  <a:tr h="1439247"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3788326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задание на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известный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материал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Работа в парах (задания написаны заранее на доске):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</a:t>
                          </a:r>
                          <a:r>
                            <a:rPr lang="en-US" sz="18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Сократите дробь: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а) 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1−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den>
                                </m:f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1400" b="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б) 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−6</m:t>
                                    </m:r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+8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1400" b="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285750" marR="0" indent="-28575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Закончите предложение: «Чтобы сократить дробь, нужно…»</a:t>
                          </a:r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 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"Разложить квадратный трехчлен на множители можно с помощью …»</a:t>
                          </a:r>
                        </a:p>
                        <a:p>
                          <a:pPr algn="ctr"/>
                          <a:endParaRPr lang="ru-RU" sz="1400" b="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en-US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l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Решение одним способом записывают на доске, остальные способы обсуждают устно.</a:t>
                          </a:r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Разложить многочлены на множители.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Вынесения общего множителя.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По формулам сокращенного умножения.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-Используя способ группировки.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Выделяя квадрат двучлена.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9439878"/>
                  </p:ext>
                </p:extLst>
              </p:nvPr>
            </p:nvGraphicFramePr>
            <p:xfrm>
              <a:off x="1255594" y="1268760"/>
              <a:ext cx="9867332" cy="52902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6834"/>
                    <a:gridCol w="3380475"/>
                    <a:gridCol w="4020023"/>
                  </a:tblGrid>
                  <a:tr h="1439247"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3851021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задание на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известный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материал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3153" t="-37500" r="-119640" b="-14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en-US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l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Решение одним способом записывают на доске, остальные способы обсуждают устно.</a:t>
                          </a:r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Разложить многочлены на множители.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Вынесения общего множителя.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По формулам сокращенного умножения.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-Используя способ группировки.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Выделяя квадрат двучлена.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Прямоугольник 3"/>
          <p:cNvSpPr/>
          <p:nvPr/>
        </p:nvSpPr>
        <p:spPr>
          <a:xfrm>
            <a:off x="846161" y="404665"/>
            <a:ext cx="982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</a:t>
            </a:r>
            <a:r>
              <a:rPr lang="ru-RU" sz="2400" b="1" dirty="0" smtClean="0">
                <a:latin typeface="Georgia" panose="02040502050405020303" pitchFamily="18" charset="0"/>
              </a:rPr>
              <a:t>математики  </a:t>
            </a:r>
            <a:r>
              <a:rPr lang="ru-RU" sz="2400" b="1" dirty="0">
                <a:latin typeface="Georgia" panose="02040502050405020303" pitchFamily="18" charset="0"/>
              </a:rPr>
              <a:t>по теме </a:t>
            </a:r>
            <a:r>
              <a:rPr lang="ru-RU" sz="2400" b="1" dirty="0" smtClean="0">
                <a:latin typeface="Georgia" panose="02040502050405020303" pitchFamily="18" charset="0"/>
              </a:rPr>
              <a:t>«Разложение квадратного трехчлена на множители» (</a:t>
            </a:r>
            <a:r>
              <a:rPr lang="ru-RU" sz="2000" b="1" i="1" dirty="0" smtClean="0">
                <a:latin typeface="Georgia" panose="02040502050405020303" pitchFamily="18" charset="0"/>
              </a:rPr>
              <a:t>прием «с затруднением»</a:t>
            </a:r>
            <a:r>
              <a:rPr lang="ru-RU" sz="2400" b="1" dirty="0" smtClean="0">
                <a:latin typeface="Georgia" panose="02040502050405020303" pitchFamily="18" charset="0"/>
              </a:rPr>
              <a:t>)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5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6288008"/>
                  </p:ext>
                </p:extLst>
              </p:nvPr>
            </p:nvGraphicFramePr>
            <p:xfrm>
              <a:off x="1255594" y="1268761"/>
              <a:ext cx="9867332" cy="43404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6834"/>
                    <a:gridCol w="3380475"/>
                    <a:gridCol w="4020023"/>
                  </a:tblGrid>
                  <a:tr h="1195011"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314545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задание </a:t>
                          </a:r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на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новый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материал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Групповая  работа (задания написаны заранее на доске):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Разложить квадратный трехчлен на множители:</a:t>
                          </a:r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а) </m:t>
                                </m:r>
                                <m:sSup>
                                  <m:sSupPr>
                                    <m:ctrlP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−1;</m:t>
                                </m:r>
                              </m:oMath>
                            </m:oMathPara>
                          </a14:m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б) 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+3.</m:t>
                                </m:r>
                              </m:oMath>
                            </m:oMathPara>
                          </a14:m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ru-RU" sz="1400" b="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Разложить не могут (</a:t>
                          </a:r>
                          <a:r>
                            <a:rPr lang="ru-RU" sz="18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учащиеся испытывают затруднение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algn="ctr"/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6288008"/>
                  </p:ext>
                </p:extLst>
              </p:nvPr>
            </p:nvGraphicFramePr>
            <p:xfrm>
              <a:off x="1255594" y="1268761"/>
              <a:ext cx="9867332" cy="43404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6834"/>
                    <a:gridCol w="3380475"/>
                    <a:gridCol w="4020023"/>
                  </a:tblGrid>
                  <a:tr h="1195011"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314545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задание </a:t>
                          </a:r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на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новый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материал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3153" t="-38104" r="-119640" b="-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Разложить не могут (</a:t>
                          </a:r>
                          <a:r>
                            <a:rPr lang="ru-RU" sz="18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учащиеся испытывают затруднение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algn="ctr"/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Прямоугольник 3"/>
          <p:cNvSpPr/>
          <p:nvPr/>
        </p:nvSpPr>
        <p:spPr>
          <a:xfrm>
            <a:off x="846161" y="404665"/>
            <a:ext cx="982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</a:t>
            </a:r>
            <a:r>
              <a:rPr lang="ru-RU" sz="2400" b="1" dirty="0" smtClean="0">
                <a:latin typeface="Georgia" panose="02040502050405020303" pitchFamily="18" charset="0"/>
              </a:rPr>
              <a:t>математики  </a:t>
            </a:r>
            <a:r>
              <a:rPr lang="ru-RU" sz="2400" b="1" dirty="0">
                <a:latin typeface="Georgia" panose="02040502050405020303" pitchFamily="18" charset="0"/>
              </a:rPr>
              <a:t>по теме </a:t>
            </a:r>
            <a:r>
              <a:rPr lang="ru-RU" sz="2400" b="1" dirty="0" smtClean="0">
                <a:latin typeface="Georgia" panose="02040502050405020303" pitchFamily="18" charset="0"/>
              </a:rPr>
              <a:t>«Разложение квадратного трехчлена на множители» (</a:t>
            </a:r>
            <a:r>
              <a:rPr lang="ru-RU" sz="2000" b="1" i="1" dirty="0" smtClean="0">
                <a:latin typeface="Georgia" panose="02040502050405020303" pitchFamily="18" charset="0"/>
              </a:rPr>
              <a:t>прием «с затруднением»</a:t>
            </a:r>
            <a:r>
              <a:rPr lang="ru-RU" sz="2400" b="1" dirty="0" smtClean="0">
                <a:latin typeface="Georgia" panose="02040502050405020303" pitchFamily="18" charset="0"/>
              </a:rPr>
              <a:t>)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51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560694"/>
              </p:ext>
            </p:extLst>
          </p:nvPr>
        </p:nvGraphicFramePr>
        <p:xfrm>
          <a:off x="1255594" y="1268761"/>
          <a:ext cx="9867332" cy="532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834"/>
                <a:gridCol w="3380475"/>
                <a:gridCol w="4020023"/>
              </a:tblGrid>
              <a:tr h="1465549"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Анализ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Учитель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Ученики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2392008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побуждение к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осознанию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проблемы</a:t>
                      </a:r>
                    </a:p>
                    <a:p>
                      <a:pPr algn="ctr"/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– Вы разложили трехчлен на множители?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– В чем затруднение?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–Чем эта задача не похожа на предыдущую</a:t>
                      </a:r>
                      <a:endParaRPr lang="ru-RU" sz="1400" b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– Нет.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– Не получается. Ни один из известных способов не подходит.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146555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побуждение </a:t>
                      </a:r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проблеме</a:t>
                      </a:r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Какой вопрос в связи с этим возникает?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– Верно (записывает сформулированный вопрос на доске).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Существует ли способ, которым можно разложить эти квадратные трехчлены?</a:t>
                      </a:r>
                    </a:p>
                    <a:p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6161" y="404665"/>
            <a:ext cx="982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</a:t>
            </a:r>
            <a:r>
              <a:rPr lang="ru-RU" sz="2400" b="1" dirty="0" smtClean="0">
                <a:latin typeface="Georgia" panose="02040502050405020303" pitchFamily="18" charset="0"/>
              </a:rPr>
              <a:t>математики  </a:t>
            </a:r>
            <a:r>
              <a:rPr lang="ru-RU" sz="2400" b="1" dirty="0">
                <a:latin typeface="Georgia" panose="02040502050405020303" pitchFamily="18" charset="0"/>
              </a:rPr>
              <a:t>по теме </a:t>
            </a:r>
            <a:r>
              <a:rPr lang="ru-RU" sz="2400" b="1" dirty="0" smtClean="0">
                <a:latin typeface="Georgia" panose="02040502050405020303" pitchFamily="18" charset="0"/>
              </a:rPr>
              <a:t>«Разложение квадратного трехчлена на множители» (</a:t>
            </a:r>
            <a:r>
              <a:rPr lang="ru-RU" sz="2000" b="1" i="1" dirty="0" smtClean="0">
                <a:latin typeface="Georgia" panose="02040502050405020303" pitchFamily="18" charset="0"/>
              </a:rPr>
              <a:t>прием «с затруднением»</a:t>
            </a:r>
            <a:r>
              <a:rPr lang="ru-RU" sz="2400" b="1" dirty="0" smtClean="0">
                <a:latin typeface="Georgia" panose="02040502050405020303" pitchFamily="18" charset="0"/>
              </a:rPr>
              <a:t>)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7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2112" y="1571612"/>
            <a:ext cx="2785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ПОБУЖДАЮЩИЙ ДИАЛОГ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81751" y="1571612"/>
            <a:ext cx="25031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ПОДВОДЯЩИЙ ДИАЛОГ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2112" y="4317682"/>
            <a:ext cx="26422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Georgia" panose="02040502050405020303" pitchFamily="18" charset="0"/>
              </a:rPr>
              <a:t>много гипотез, есть ошибочные, проверять нужно все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1751" y="4362456"/>
            <a:ext cx="3391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ahoma" pitchFamily="34" charset="0"/>
              </a:rPr>
              <a:t>«</a:t>
            </a:r>
            <a:r>
              <a:rPr lang="ru-RU" sz="2400" dirty="0">
                <a:latin typeface="Georgia" panose="02040502050405020303" pitchFamily="18" charset="0"/>
              </a:rPr>
              <a:t>открытие» нового </a:t>
            </a:r>
            <a:r>
              <a:rPr lang="ru-RU" sz="2400" dirty="0" smtClean="0">
                <a:latin typeface="Georgia" panose="02040502050405020303" pitchFamily="18" charset="0"/>
              </a:rPr>
              <a:t>знания (решающей гипотезы)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9852" y="85723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МЕТОДЫ РЕШЕНИЯ УЧЕБНОЙ ПРОБЛЕМЫ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flipH="1">
            <a:off x="7596198" y="2279498"/>
            <a:ext cx="37138" cy="2038184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>
            <a:off x="3274676" y="2279498"/>
            <a:ext cx="111320" cy="18810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9" descr="image34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24364" y="1890698"/>
            <a:ext cx="2143140" cy="250033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104430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300335"/>
            <a:ext cx="1080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математики  по теме «Разложение квадратного трехчлена на множители» </a:t>
            </a:r>
            <a:r>
              <a:rPr lang="ru-RU" sz="2400" b="1" dirty="0" smtClean="0">
                <a:latin typeface="Georgia" panose="02040502050405020303" pitchFamily="18" charset="0"/>
              </a:rPr>
              <a:t>(</a:t>
            </a:r>
            <a:r>
              <a:rPr lang="ru-RU" sz="2400" b="1" i="1" dirty="0" smtClean="0">
                <a:latin typeface="Georgia" panose="02040502050405020303" pitchFamily="18" charset="0"/>
              </a:rPr>
              <a:t>подводящий к решению УП диалог)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7435709"/>
                  </p:ext>
                </p:extLst>
              </p:nvPr>
            </p:nvGraphicFramePr>
            <p:xfrm>
              <a:off x="746760" y="1131332"/>
              <a:ext cx="10911840" cy="53388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6000"/>
                    <a:gridCol w="3169920"/>
                    <a:gridCol w="54559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</a:p>
                        <a:p>
                          <a:pPr algn="ctr"/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</a:p>
                        <a:p>
                          <a:pPr algn="ctr"/>
                          <a:endParaRPr lang="ru-RU" sz="2400" dirty="0" smtClean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1210977">
                    <a:tc rowSpan="2">
                      <a:txBody>
                        <a:bodyPr/>
                        <a:lstStyle/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поиск решения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Выполните задание:</a:t>
                          </a: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Составьте три квадратных трехчлена, корнями которых являлись бы числа 2 и 4.</a:t>
                          </a:r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  <a:latin typeface="Georgia" panose="02040502050405020303" pitchFamily="18" charset="0"/>
                              <a:ea typeface="Times New Roman" panose="02020603050405020304" pitchFamily="18" charset="0"/>
                            </a:rPr>
                            <a:t>Учащиеся выполняют задания в группах, несколько различных вариантов записывают на доске, например: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+8;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</m:t>
                                </m:r>
                                <m:sSup>
                                  <m:sSup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−12</m:t>
                                </m:r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+16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1210977">
                    <a:tc vMerge="1"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Проанализируйте полученные равенства. Что вы заметили?</a:t>
                          </a:r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Справа записан квадратный трехчлен, а слева его разложение на множители.</a:t>
                          </a: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 скобках вычитают корни квадратного трехчлена.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 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Перед скобками множитель – старший коэффициент квадратного трехчлена.</a:t>
                          </a:r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7435709"/>
                  </p:ext>
                </p:extLst>
              </p:nvPr>
            </p:nvGraphicFramePr>
            <p:xfrm>
              <a:off x="746760" y="1131332"/>
              <a:ext cx="10911840" cy="53388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6000"/>
                    <a:gridCol w="3169920"/>
                    <a:gridCol w="5455920"/>
                  </a:tblGrid>
                  <a:tr h="118872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</a:p>
                        <a:p>
                          <a:pPr algn="ctr"/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</a:p>
                        <a:p>
                          <a:pPr algn="ctr"/>
                          <a:endParaRPr lang="ru-RU" sz="2400" dirty="0" smtClean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2421954">
                    <a:tc rowSpan="2">
                      <a:txBody>
                        <a:bodyPr/>
                        <a:lstStyle/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поиск решения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Выполните задание:</a:t>
                          </a: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Составьте три квадратных трехчлена, корнями которых являлись бы числа 2 и 4.</a:t>
                          </a:r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100223" t="-49246" r="-447" b="-76131"/>
                          </a:stretch>
                        </a:blipFill>
                      </a:tcPr>
                    </a:tc>
                  </a:tr>
                  <a:tr h="1728216">
                    <a:tc vMerge="1"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Проанализируйте полученные равенства. Что вы заметили?</a:t>
                          </a:r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Справа записан квадратный трехчлен, а слева его разложение на множители.</a:t>
                          </a: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 скобках вычитают корни квадратного трехчлена.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 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Перед скобками множитель – старший коэффициент квадратного трехчлена.</a:t>
                          </a:r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42820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300335"/>
            <a:ext cx="1080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математики  по теме «Разложение квадратного трехчлена на множители» </a:t>
            </a:r>
            <a:r>
              <a:rPr lang="ru-RU" sz="2400" b="1" dirty="0" smtClean="0">
                <a:latin typeface="Georgia" panose="02040502050405020303" pitchFamily="18" charset="0"/>
              </a:rPr>
              <a:t>(</a:t>
            </a:r>
            <a:r>
              <a:rPr lang="ru-RU" sz="2400" b="1" i="1" dirty="0" smtClean="0">
                <a:latin typeface="Georgia" panose="02040502050405020303" pitchFamily="18" charset="0"/>
              </a:rPr>
              <a:t>подводящий к решению УП диалог)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8337281"/>
                  </p:ext>
                </p:extLst>
              </p:nvPr>
            </p:nvGraphicFramePr>
            <p:xfrm>
              <a:off x="746760" y="1131332"/>
              <a:ext cx="10911840" cy="52343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3230880"/>
                    <a:gridCol w="531876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</a:p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</a:p>
                        <a:p>
                          <a:pPr algn="ctr"/>
                          <a:endParaRPr lang="ru-RU" sz="2400" dirty="0" smtClean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12109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формулирование нового знания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Предложите новый способ разложения квадратного трехчлена на множители.</a:t>
                          </a:r>
                        </a:p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Формулируют новое знание:</a:t>
                          </a:r>
                          <a:endParaRPr lang="ru-RU" sz="1800" kern="1200" dirty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 виде словесной формулировки;</a:t>
                          </a:r>
                        </a:p>
                        <a:p>
                          <a:pPr algn="ctr"/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-в символически-знаковой форме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𝑏𝑥</m:t>
                              </m:r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𝑐</m:t>
                              </m:r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𝑎</m:t>
                              </m:r>
                              <m:d>
                                <m:dPr>
                                  <m:ctrlP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1210977">
                    <a:tc>
                      <a:txBody>
                        <a:bodyPr/>
                        <a:lstStyle/>
                        <a:p>
                          <a:pPr lvl="0"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lvl="0"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lvl="0"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коррекция действий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0"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Разложите на множители многочлен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+3.</m:t>
                              </m:r>
                            </m:oMath>
                          </a14:m>
                          <a:endParaRPr lang="ru-RU" sz="1800" kern="1200" dirty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В случае затруднения учитель дает подсказку:</a:t>
                          </a:r>
                        </a:p>
                        <a:p>
                          <a:pPr algn="ctr"/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вычислите дискриминант;</a:t>
                          </a:r>
                        </a:p>
                        <a:p>
                          <a:pPr algn="ctr"/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- сформулируйте вывод о возможности разложения этого квадратного трехчлена на множители.</a:t>
                          </a:r>
                          <a:endParaRPr lang="ru-RU" dirty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8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𝐷</m:t>
                                </m:r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=1−24&lt;0.</m:t>
                                </m:r>
                              </m:oMath>
                            </m:oMathPara>
                          </a14:m>
                          <a:endParaRPr lang="ru-RU" sz="1800" dirty="0" smtClean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Корней нет. Не разлагается.</a:t>
                          </a:r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8337281"/>
                  </p:ext>
                </p:extLst>
              </p:nvPr>
            </p:nvGraphicFramePr>
            <p:xfrm>
              <a:off x="746760" y="1131332"/>
              <a:ext cx="10911840" cy="52343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3230880"/>
                    <a:gridCol w="5318760"/>
                  </a:tblGrid>
                  <a:tr h="118872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</a:p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</a:p>
                        <a:p>
                          <a:pPr algn="ctr"/>
                          <a:endParaRPr lang="ru-RU" sz="2400" dirty="0" smtClean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12109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формулирование нового знания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Предложите новый способ разложения квадратного трехчлена на множители.</a:t>
                          </a:r>
                        </a:p>
                        <a:p>
                          <a:pPr algn="ctr"/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105269" t="-98492" r="-458" b="-235176"/>
                          </a:stretch>
                        </a:blipFill>
                      </a:tcPr>
                    </a:tc>
                  </a:tr>
                  <a:tr h="2834640">
                    <a:tc>
                      <a:txBody>
                        <a:bodyPr/>
                        <a:lstStyle/>
                        <a:p>
                          <a:pPr lvl="0"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lvl="0" algn="ctr"/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lvl="0"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коррекция действий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3396" t="-84764" r="-165472" b="-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105269" t="-84764" r="-458" b="-42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1999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300335"/>
            <a:ext cx="1080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математики  по теме «Разложение квадратного трехчлена на множители» </a:t>
            </a:r>
            <a:r>
              <a:rPr lang="ru-RU" sz="2400" b="1" dirty="0" smtClean="0">
                <a:latin typeface="Georgia" panose="02040502050405020303" pitchFamily="18" charset="0"/>
              </a:rPr>
              <a:t>(</a:t>
            </a:r>
            <a:r>
              <a:rPr lang="ru-RU" sz="2400" b="1" i="1" dirty="0" smtClean="0">
                <a:latin typeface="Georgia" panose="02040502050405020303" pitchFamily="18" charset="0"/>
              </a:rPr>
              <a:t>подводящий к решению УП диалог)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8243082"/>
                  </p:ext>
                </p:extLst>
              </p:nvPr>
            </p:nvGraphicFramePr>
            <p:xfrm>
              <a:off x="746760" y="1710452"/>
              <a:ext cx="10911840" cy="4141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3230880"/>
                    <a:gridCol w="5318760"/>
                  </a:tblGrid>
                  <a:tr h="134379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</a:p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</a:p>
                        <a:p>
                          <a:pPr algn="ctr"/>
                          <a:endParaRPr lang="ru-RU" sz="2400" dirty="0" smtClean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2797916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структурирование знаний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Из предложенных фраз составьте алгоритм разложения квадратного трехчлена на множители. </a:t>
                          </a:r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Учащиеся в парах обсуждают алгоритм:</a:t>
                          </a:r>
                          <a:endParaRPr lang="ru-RU" sz="1800" kern="1200" dirty="0">
                            <a:solidFill>
                              <a:schemeClr val="dk1"/>
                            </a:solidFill>
                            <a:effectLst/>
                            <a:latin typeface="Georgia" panose="02040502050405020303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 algn="ctr">
                            <a:buFont typeface="+mj-lt"/>
                            <a:buAutoNum type="arabicPeriod"/>
                          </a:pPr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Записываем трехчлен в стандартном виде.</a:t>
                          </a:r>
                        </a:p>
                        <a:p>
                          <a:pPr marL="342900" lvl="0" indent="-342900" algn="ctr">
                            <a:buFont typeface="+mj-lt"/>
                            <a:buAutoNum type="arabicPeriod"/>
                          </a:pPr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Выясняем, разлагается ли квадратный трехчлен на множители, вычисляя дискриминант.</a:t>
                          </a:r>
                        </a:p>
                        <a:p>
                          <a:pPr marL="342900" lvl="0" indent="-342900" algn="ctr">
                            <a:buFont typeface="+mj-lt"/>
                            <a:buAutoNum type="arabicPeriod"/>
                          </a:pPr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Находим корни квадратного трехчлена.</a:t>
                          </a:r>
                        </a:p>
                        <a:p>
                          <a:pPr marL="342900" lvl="0" indent="-342900" algn="ctr">
                            <a:buFont typeface="+mj-lt"/>
                            <a:buAutoNum type="arabicPeriod"/>
                          </a:pPr>
                          <a:r>
                            <a:rPr lang="ru-RU" sz="1800" kern="1200" dirty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Записываем разложение, используя формулу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𝑏𝑥</m:t>
                                </m:r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ru-RU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d>
                                  <m:dPr>
                                    <m:ctrlP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lang="ru-RU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Georgia" panose="02040502050405020303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8243082"/>
                  </p:ext>
                </p:extLst>
              </p:nvPr>
            </p:nvGraphicFramePr>
            <p:xfrm>
              <a:off x="746760" y="1710452"/>
              <a:ext cx="10911840" cy="4141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3230880"/>
                    <a:gridCol w="5318760"/>
                  </a:tblGrid>
                  <a:tr h="134379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</a:p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</a:p>
                        <a:p>
                          <a:pPr algn="ctr"/>
                          <a:endParaRPr lang="ru-RU" sz="2400" dirty="0" smtClean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2797916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endParaRPr lang="ru-RU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структурирование знаний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Georgia" panose="02040502050405020303" pitchFamily="18" charset="0"/>
                              <a:ea typeface="+mn-ea"/>
                              <a:cs typeface="+mn-cs"/>
                            </a:rPr>
                            <a:t>Из предложенных фраз составьте алгоритм разложения квадратного трехчлена на множители. </a:t>
                          </a:r>
                          <a:endParaRPr lang="ru-RU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105269" t="-48366" r="-458" b="-6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48425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6040" y="1717655"/>
            <a:ext cx="77571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Georgia" panose="02040502050405020303" pitchFamily="18" charset="0"/>
              </a:rPr>
              <a:t>Спасибо за внимание!</a:t>
            </a:r>
          </a:p>
          <a:p>
            <a:pPr algn="ctr"/>
            <a:r>
              <a:rPr lang="ru-RU" sz="4400" b="1" dirty="0" smtClean="0">
                <a:latin typeface="Georgia" panose="02040502050405020303" pitchFamily="18" charset="0"/>
              </a:rPr>
              <a:t>Желаю всем творческих успехов в новом учебном году!</a:t>
            </a:r>
            <a:endParaRPr lang="ru-RU" sz="4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1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24035" y="714357"/>
            <a:ext cx="1743075" cy="1400175"/>
          </a:xfrm>
          <a:prstGeom prst="rect">
            <a:avLst/>
          </a:prstGeom>
          <a:noFill/>
          <a:ln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379199" y="1714164"/>
            <a:ext cx="692948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>
                <a:latin typeface="Georgia" panose="02040502050405020303" pitchFamily="18" charset="0"/>
                <a:ea typeface="Times New Roman" pitchFamily="18" charset="0"/>
                <a:cs typeface="Times New Roman" pitchFamily="18" charset="0"/>
              </a:rPr>
              <a:t>«Человек глубоко постигает лишь то, до чего додумывается сам».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>
                <a:latin typeface="Georgia" panose="02040502050405020303" pitchFamily="18" charset="0"/>
                <a:ea typeface="Times New Roman" pitchFamily="18" charset="0"/>
                <a:cs typeface="Times New Roman" pitchFamily="18" charset="0"/>
              </a:rPr>
              <a:t>Сократ</a:t>
            </a:r>
            <a:endParaRPr lang="ru-RU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91239" y="119491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ЧТО ЖЕ ТАКОЕ ПРОБЛЕМНО-ДИАЛОГИЧЕСКОЕ ОБУЧЕНИЕ ?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392442" y="-127598"/>
            <a:ext cx="8034686" cy="7560840"/>
          </a:xfrm>
          <a:prstGeom prst="horizontalScroll">
            <a:avLst>
              <a:gd name="adj" fmla="val 17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Georgia" panose="02040502050405020303" pitchFamily="18" charset="0"/>
              </a:rPr>
              <a:t>Проблемно–диалогическое обучение – это развивающее обучение, в котором сочетается принцип </a:t>
            </a:r>
            <a:r>
              <a:rPr lang="ru-RU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проблемности</a:t>
            </a:r>
            <a:r>
              <a:rPr lang="ru-RU" sz="3200" dirty="0">
                <a:solidFill>
                  <a:schemeClr val="bg1"/>
                </a:solidFill>
                <a:latin typeface="Georgia" panose="02040502050405020303" pitchFamily="18" charset="0"/>
              </a:rPr>
              <a:t> с принципом развития индивидуальности школьника, а деятельность учащихся организуется на основе поиска, открытия знаний, самостоятельности.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4929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6910" y="785794"/>
            <a:ext cx="792961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Проблемно-диалогическое обучение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8348" y="1928803"/>
            <a:ext cx="292895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eorgia" panose="02040502050405020303" pitchFamily="18" charset="0"/>
              </a:rPr>
              <a:t>ПРОБЛЕМНАЯ СИТУАЦИЯ – </a:t>
            </a:r>
            <a:r>
              <a:rPr lang="ru-RU" dirty="0">
                <a:latin typeface="Georgia" panose="02040502050405020303" pitchFamily="18" charset="0"/>
              </a:rPr>
              <a:t>означает состояние интеллектуального затруднения ребенка, требующего от него поиска решения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38810" y="1857365"/>
            <a:ext cx="4572032" cy="23391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Georgia" panose="02040502050405020303" pitchFamily="18" charset="0"/>
              </a:rPr>
              <a:t>УЧЕБНАЯ  ПРОБЛЕМА </a:t>
            </a:r>
            <a:r>
              <a:rPr lang="ru-RU" dirty="0">
                <a:latin typeface="Georgia" panose="02040502050405020303" pitchFamily="18" charset="0"/>
              </a:rPr>
              <a:t>– это задача, вызывающая у ребенка познавательное затруднение, разрешение которого не может быть им достигнуто по известному образцу, а требует от него нестандартного, самостоятельного мышления, дающего ему толчок к получению нового знания.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596066" y="128586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flipH="1">
            <a:off x="3702827" y="1357300"/>
            <a:ext cx="464348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22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38881"/>
              </p:ext>
            </p:extLst>
          </p:nvPr>
        </p:nvGraphicFramePr>
        <p:xfrm>
          <a:off x="914398" y="1052736"/>
          <a:ext cx="10331356" cy="5577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839"/>
                <a:gridCol w="2582839"/>
                <a:gridCol w="2582839"/>
                <a:gridCol w="2582839"/>
              </a:tblGrid>
              <a:tr h="10657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Цель </a:t>
                      </a: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урока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Этапы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урока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Творческие </a:t>
                      </a: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звенья </a:t>
                      </a: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деятельности</a:t>
                      </a: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ru-RU" sz="2400" dirty="0">
                          <a:effectLst/>
                          <a:latin typeface="Georgia" panose="02040502050405020303" pitchFamily="18" charset="0"/>
                        </a:rPr>
                      </a:b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учащихся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719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Georgia" panose="02040502050405020303" pitchFamily="18" charset="0"/>
                        </a:rPr>
                        <a:t>З</a:t>
                      </a:r>
                      <a:r>
                        <a:rPr lang="ru-RU" sz="3200" dirty="0"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ru-RU" sz="3200" dirty="0">
                          <a:effectLst/>
                          <a:latin typeface="Georgia" panose="02040502050405020303" pitchFamily="18" charset="0"/>
                        </a:rPr>
                      </a:b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Georgia" panose="02040502050405020303" pitchFamily="18" charset="0"/>
                        </a:rPr>
                        <a:t>Н</a:t>
                      </a:r>
                      <a:r>
                        <a:rPr lang="ru-RU" sz="3200" dirty="0"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ru-RU" sz="3200" dirty="0">
                          <a:effectLst/>
                          <a:latin typeface="Georgia" panose="02040502050405020303" pitchFamily="18" charset="0"/>
                        </a:rPr>
                      </a:b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Georgia" panose="02040502050405020303" pitchFamily="18" charset="0"/>
                        </a:rPr>
                        <a:t>А</a:t>
                      </a:r>
                      <a:r>
                        <a:rPr lang="ru-RU" sz="3200" dirty="0"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ru-RU" sz="3200" dirty="0">
                          <a:effectLst/>
                          <a:latin typeface="Georgia" panose="02040502050405020303" pitchFamily="18" charset="0"/>
                        </a:rPr>
                      </a:b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Georgia" panose="02040502050405020303" pitchFamily="18" charset="0"/>
                        </a:rPr>
                        <a:t>Н</a:t>
                      </a:r>
                      <a:r>
                        <a:rPr lang="ru-RU" sz="3200" dirty="0"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ru-RU" sz="3200" dirty="0">
                          <a:effectLst/>
                          <a:latin typeface="Georgia" panose="02040502050405020303" pitchFamily="18" charset="0"/>
                        </a:rPr>
                      </a:b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Georgia" panose="02040502050405020303" pitchFamily="18" charset="0"/>
                        </a:rPr>
                        <a:t>И</a:t>
                      </a:r>
                      <a:r>
                        <a:rPr lang="ru-RU" sz="3200" dirty="0"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ru-RU" sz="3200" dirty="0">
                          <a:effectLst/>
                          <a:latin typeface="Georgia" panose="02040502050405020303" pitchFamily="18" charset="0"/>
                        </a:rPr>
                      </a:b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Georgia" panose="02040502050405020303" pitchFamily="18" charset="0"/>
                        </a:rPr>
                        <a:t>Е</a:t>
                      </a:r>
                      <a:endParaRPr lang="ru-RU" sz="3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Georgia" panose="02040502050405020303" pitchFamily="18" charset="0"/>
                        </a:rPr>
                        <a:t>Введение</a:t>
                      </a:r>
                      <a:endParaRPr lang="ru-RU" sz="24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Постановка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учебной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проблемы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Формулирование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вопроса </a:t>
                      </a: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или темы </a:t>
                      </a: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урока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  <a:tr h="1065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Поиск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решения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Открытие </a:t>
                      </a:r>
                    </a:p>
                    <a:p>
                      <a:pPr marL="285750" indent="-28575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субъективно </a:t>
                      </a:r>
                    </a:p>
                    <a:p>
                      <a:pPr marL="285750" indent="-28575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нового </a:t>
                      </a: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знания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  <a:tr h="1065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Georgia" panose="02040502050405020303" pitchFamily="18" charset="0"/>
                        </a:rPr>
                        <a:t>Воспроизве</a:t>
                      </a:r>
                      <a:endParaRPr lang="ru-RU" sz="2400" b="1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Georgia" panose="02040502050405020303" pitchFamily="18" charset="0"/>
                        </a:rPr>
                        <a:t>дение</a:t>
                      </a:r>
                      <a:endParaRPr lang="ru-RU" sz="24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Выражение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решения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Выражение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нового </a:t>
                      </a: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знания </a:t>
                      </a: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в</a:t>
                      </a: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  доступной </a:t>
                      </a: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форме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  <a:tr h="1065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Реализация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</a:rPr>
                        <a:t>продукта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Представление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продукта </a:t>
                      </a: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учителю </a:t>
                      </a: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и </a:t>
                      </a: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классу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79576" y="4046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33333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проблемного урока</a:t>
            </a:r>
            <a:endParaRPr lang="ru-RU" sz="3600" dirty="0">
              <a:latin typeface="Georgia" panose="02040502050405020303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1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116333"/>
              </p:ext>
            </p:extLst>
          </p:nvPr>
        </p:nvGraphicFramePr>
        <p:xfrm>
          <a:off x="996287" y="1556792"/>
          <a:ext cx="10331355" cy="5045611"/>
        </p:xfrm>
        <a:graphic>
          <a:graphicData uri="http://schemas.openxmlformats.org/drawingml/2006/table">
            <a:tbl>
              <a:tblPr/>
              <a:tblGrid>
                <a:gridCol w="1819546"/>
                <a:gridCol w="4157254"/>
                <a:gridCol w="4354555"/>
              </a:tblGrid>
              <a:tr h="889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побуждающий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подводящий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структура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Отдельные вопросы и побудительные предложения, подталкивающие мысль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Система посильных ученику вопросов и заданий, подводящих к открытию мысли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признаки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 мысль ученика делает скачок к неизвестному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-переживание учеником чувства риска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-возможны неожиданные ответы учеников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-прекращается с появлением нужной мысли ученика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 пошаговое, жесткое ведение мысли ученика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 переживание учеником удивления в конце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-почти не возможны неожиданные ответы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-не может быть прекращен, идет до последнего вопроса на 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86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результат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Развитие творческих способностей,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Развитие логического мышления,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4275" y="276776"/>
            <a:ext cx="99765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Georgia" panose="02040502050405020303" pitchFamily="18" charset="0"/>
              </a:rPr>
              <a:t>Сравнительная характеристика диалогов</a:t>
            </a:r>
          </a:p>
        </p:txBody>
      </p:sp>
    </p:spTree>
    <p:extLst>
      <p:ext uri="{BB962C8B-B14F-4D97-AF65-F5344CB8AC3E}">
        <p14:creationId xmlns:p14="http://schemas.microsoft.com/office/powerpoint/2010/main" val="133692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52947"/>
              </p:ext>
            </p:extLst>
          </p:nvPr>
        </p:nvGraphicFramePr>
        <p:xfrm>
          <a:off x="1255594" y="1268761"/>
          <a:ext cx="986733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834"/>
                <a:gridCol w="3380475"/>
                <a:gridCol w="4020023"/>
              </a:tblGrid>
              <a:tr h="1260140"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Анализ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Учитель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Ученики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252028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подводящий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к теме диалог</a:t>
                      </a:r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Georgia" panose="02040502050405020303" pitchFamily="18" charset="0"/>
                        </a:rPr>
                        <a:t>– </a:t>
                      </a:r>
                      <a:r>
                        <a:rPr lang="ru-RU" sz="1400" b="0" dirty="0" smtClean="0">
                          <a:latin typeface="Georgia" panose="02040502050405020303" pitchFamily="18" charset="0"/>
                        </a:rPr>
                        <a:t>О чем мы говорили на прошлом уроке? </a:t>
                      </a:r>
                      <a:endParaRPr lang="ru-RU" sz="1400" b="0" dirty="0" smtClean="0"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ru-RU" sz="1400" b="0" dirty="0" smtClean="0">
                          <a:latin typeface="Georgia" panose="02040502050405020303" pitchFamily="18" charset="0"/>
                        </a:rPr>
                        <a:t>– Посмотрите на два столбика примеров на доске.</a:t>
                      </a:r>
                    </a:p>
                    <a:p>
                      <a:pPr algn="ctr"/>
                      <a:endParaRPr lang="ru-RU" sz="1400" b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ru-RU" sz="1400" b="0" dirty="0" smtClean="0">
                          <a:latin typeface="Georgia" panose="02040502050405020303" pitchFamily="18" charset="0"/>
                        </a:rPr>
                        <a:t>– Что заметили общего?</a:t>
                      </a:r>
                    </a:p>
                    <a:p>
                      <a:pPr algn="l"/>
                      <a:endParaRPr lang="ru-RU" sz="1400" b="0" dirty="0" smtClean="0"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ru-RU" sz="1400" b="0" dirty="0" smtClean="0">
                          <a:latin typeface="Georgia" panose="02040502050405020303" pitchFamily="18" charset="0"/>
                        </a:rPr>
                        <a:t>– В чем различие?</a:t>
                      </a:r>
                      <a:endParaRPr lang="ru-RU" sz="1400" b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О признаках делимости.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ru-RU" sz="1400" dirty="0" smtClean="0"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На доске: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627</a:t>
                      </a:r>
                      <a:r>
                        <a:rPr lang="ru-RU" sz="1400" baseline="0" dirty="0" smtClean="0">
                          <a:latin typeface="Georgia" panose="02040502050405020303" pitchFamily="18" charset="0"/>
                        </a:rPr>
                        <a:t> : 3                   628 : 3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aseline="0" dirty="0" smtClean="0">
                          <a:latin typeface="Georgia" panose="02040502050405020303" pitchFamily="18" charset="0"/>
                        </a:rPr>
                        <a:t>4625 : 5                 4629 : 5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aseline="0" dirty="0" smtClean="0">
                          <a:latin typeface="Georgia" panose="02040502050405020303" pitchFamily="18" charset="0"/>
                        </a:rPr>
                        <a:t>30126 : 2               30123 : 2  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400" baseline="0" dirty="0" smtClean="0"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Georgia" panose="02040502050405020303" pitchFamily="18" charset="0"/>
                        </a:rPr>
                        <a:t>В каждом столбике многозначное число делят на однозначное.   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Georgia" panose="02040502050405020303" pitchFamily="18" charset="0"/>
                        </a:rPr>
                        <a:t>В первом столбике деление нацело, а во втором – с остатком.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Georgia" panose="02040502050405020303" pitchFamily="18" charset="0"/>
                        </a:rPr>
                        <a:t>тема</a:t>
                      </a:r>
                      <a:endParaRPr lang="ru-RU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Georgia" panose="02040502050405020303" pitchFamily="18" charset="0"/>
                        </a:rPr>
                        <a:t>- </a:t>
                      </a:r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Значит, какая сегодня будет тема урока?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– </a:t>
                      </a:r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Деление с остатком.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6161" y="404665"/>
            <a:ext cx="982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</a:t>
            </a:r>
            <a:r>
              <a:rPr lang="ru-RU" sz="2400" b="1" dirty="0" smtClean="0">
                <a:latin typeface="Georgia" panose="02040502050405020303" pitchFamily="18" charset="0"/>
              </a:rPr>
              <a:t>математики  </a:t>
            </a:r>
            <a:r>
              <a:rPr lang="ru-RU" sz="2400" b="1" dirty="0">
                <a:latin typeface="Georgia" panose="02040502050405020303" pitchFamily="18" charset="0"/>
              </a:rPr>
              <a:t>по теме </a:t>
            </a:r>
            <a:r>
              <a:rPr lang="ru-RU" sz="2400" b="1" dirty="0" smtClean="0">
                <a:latin typeface="Georgia" panose="02040502050405020303" pitchFamily="18" charset="0"/>
              </a:rPr>
              <a:t>«Деление с остатком» (</a:t>
            </a:r>
            <a:r>
              <a:rPr lang="ru-RU" sz="2000" b="1" i="1" dirty="0" smtClean="0">
                <a:latin typeface="Georgia" panose="02040502050405020303" pitchFamily="18" charset="0"/>
              </a:rPr>
              <a:t>подводящий диалог)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6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58158"/>
              </p:ext>
            </p:extLst>
          </p:nvPr>
        </p:nvGraphicFramePr>
        <p:xfrm>
          <a:off x="1050878" y="846005"/>
          <a:ext cx="9785445" cy="5731891"/>
        </p:xfrm>
        <a:graphic>
          <a:graphicData uri="http://schemas.openxmlformats.org/drawingml/2006/table">
            <a:tbl>
              <a:tblPr/>
              <a:tblGrid>
                <a:gridCol w="3261205"/>
                <a:gridCol w="3262120"/>
                <a:gridCol w="3262120"/>
              </a:tblGrid>
              <a:tr h="772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Приемы создания проблемной ситуации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Побуждение к осознанию противоречия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  <a:cs typeface="Times New Roman"/>
                        </a:rPr>
                        <a:t>Побуждение к формулированию проблемы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1. Одновременно предъявить ученикам противоречивые факты, теории, мнения.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-Что вас удивило? Что интересного заметили? Какие факты налицо?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  <a:cs typeface="Times New Roman"/>
                        </a:rPr>
                        <a:t>Выбрать </a:t>
                      </a: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подходящее: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Какой возникает вопрос?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  <a:cs typeface="Times New Roman"/>
                        </a:rPr>
                        <a:t>- Какая </a:t>
                      </a: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будет тема урока?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2. Столкнуть мнения учеников вопросом или практическим заданием на новый материал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-Вопрос был один? А сколько мнений? Или Задание было одно? А как его выполнили?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-Почему так получилось? Чего мы не знаем?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Шаг 1. Выявить житейское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представление учащихся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вопросом или практическим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заданием «на ошибку»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Шаг 2. Предъявить научный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факт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 сначала как думали?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А 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как на самом деле?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7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Дать практическое задание, не сходное с предыдущими.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-Вы смогли выполнить задание? В чем затруднение? Чем это задание не похоже на предыдущие?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56096" y="231013"/>
            <a:ext cx="9212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Побуждающий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 от проблемной ситуации диалог </a:t>
            </a:r>
          </a:p>
        </p:txBody>
      </p:sp>
    </p:spTree>
    <p:extLst>
      <p:ext uri="{BB962C8B-B14F-4D97-AF65-F5344CB8AC3E}">
        <p14:creationId xmlns:p14="http://schemas.microsoft.com/office/powerpoint/2010/main" val="31225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6223081"/>
                  </p:ext>
                </p:extLst>
              </p:nvPr>
            </p:nvGraphicFramePr>
            <p:xfrm>
              <a:off x="1255594" y="1268761"/>
              <a:ext cx="9867332" cy="53700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6834"/>
                    <a:gridCol w="3380475"/>
                    <a:gridCol w="4020023"/>
                  </a:tblGrid>
                  <a:tr h="1260140"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12601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вопрос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на новый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материал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– Посмотрите на примеры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на доске. 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– Как вы думаете, какие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действия можно выполнять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со степенями?</a:t>
                          </a:r>
                          <a:endParaRPr lang="ru-RU" sz="1400" b="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Видят примеры: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;     </m:t>
                                </m:r>
                                <m:sSup>
                                  <m:sSupPr>
                                    <m:ctrlPr>
                                      <a:rPr lang="ru-RU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;      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;     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Все можно.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Только умножение и деление.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Только возведение в степень.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(Проблемная ситуация.)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12601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побуждение к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осознанию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Вопрос я задала один, и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ответ должен быть один, а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сколько вы высказали мнений?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Много разных мнений.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(Осознание противоречия.)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1260140"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побуждение к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проблеме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dirty="0" smtClean="0">
                              <a:latin typeface="Georgia" panose="02040502050405020303" pitchFamily="18" charset="0"/>
                            </a:rPr>
                            <a:t>– </a:t>
                          </a:r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Так чего мы еще не знаем,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какой возникает вопрос?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Какие же действия можно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выполнять со степенями?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(Вопрос.)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6223081"/>
                  </p:ext>
                </p:extLst>
              </p:nvPr>
            </p:nvGraphicFramePr>
            <p:xfrm>
              <a:off x="1255594" y="1268761"/>
              <a:ext cx="9867332" cy="53700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6834"/>
                    <a:gridCol w="3380475"/>
                    <a:gridCol w="4020023"/>
                  </a:tblGrid>
                  <a:tr h="1260140"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Анализ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Учитель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400" dirty="0" smtClean="0">
                              <a:latin typeface="Georgia" panose="02040502050405020303" pitchFamily="18" charset="0"/>
                            </a:rPr>
                            <a:t>Ученики</a:t>
                          </a:r>
                          <a:endParaRPr lang="ru-RU" sz="2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15896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вопрос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на новый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материал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– Посмотрите на примеры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на доске. 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– Как вы думаете, какие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действия можно выполнять</a:t>
                          </a:r>
                        </a:p>
                        <a:p>
                          <a:pPr algn="ctr"/>
                          <a:r>
                            <a:rPr lang="ru-RU" sz="1400" b="0" dirty="0" smtClean="0">
                              <a:latin typeface="Georgia" panose="02040502050405020303" pitchFamily="18" charset="0"/>
                            </a:rPr>
                            <a:t>со степенями?</a:t>
                          </a:r>
                          <a:endParaRPr lang="ru-RU" sz="1400" b="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5606" t="-79693" r="-606" b="-159387"/>
                          </a:stretch>
                        </a:blipFill>
                      </a:tcPr>
                    </a:tc>
                  </a:tr>
                  <a:tr h="12601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побуждение к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осознанию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Вопрос я задала один, и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ответ должен быть один, а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сколько вы высказали мнений?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Много разных мнений.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(Осознание противоречия.)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  <a:tr h="1260140"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побуждение к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Georgia" panose="02040502050405020303" pitchFamily="18" charset="0"/>
                            </a:rPr>
                            <a:t>проблеме</a:t>
                          </a:r>
                          <a:endParaRPr lang="ru-RU" sz="20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dirty="0" smtClean="0">
                              <a:latin typeface="Georgia" panose="02040502050405020303" pitchFamily="18" charset="0"/>
                            </a:rPr>
                            <a:t>– </a:t>
                          </a:r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Так чего мы еще не знаем,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какой возникает вопрос?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>
                            <a:latin typeface="Georgia" panose="02040502050405020303" pitchFamily="18" charset="0"/>
                          </a:endParaRP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– Какие же действия можно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выполнять со степенями?</a:t>
                          </a:r>
                        </a:p>
                        <a:p>
                          <a:pPr algn="ctr"/>
                          <a:r>
                            <a:rPr lang="ru-RU" sz="1400" dirty="0" smtClean="0">
                              <a:latin typeface="Georgia" panose="02040502050405020303" pitchFamily="18" charset="0"/>
                            </a:rPr>
                            <a:t>(Вопрос.)</a:t>
                          </a:r>
                          <a:endParaRPr lang="ru-RU" sz="1400" dirty="0">
                            <a:latin typeface="Georgia" panose="02040502050405020303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Прямоугольник 3"/>
          <p:cNvSpPr/>
          <p:nvPr/>
        </p:nvSpPr>
        <p:spPr>
          <a:xfrm>
            <a:off x="846161" y="404665"/>
            <a:ext cx="982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Урок алгебры  по теме «Свойства степени с натуральным показателем</a:t>
            </a:r>
            <a:r>
              <a:rPr lang="ru-RU" sz="2400" b="1" dirty="0" smtClean="0">
                <a:latin typeface="Georgia" panose="02040502050405020303" pitchFamily="18" charset="0"/>
              </a:rPr>
              <a:t>» (</a:t>
            </a:r>
            <a:r>
              <a:rPr lang="ru-RU" sz="2000" b="1" i="1" dirty="0" smtClean="0">
                <a:latin typeface="Georgia" panose="02040502050405020303" pitchFamily="18" charset="0"/>
              </a:rPr>
              <a:t>прием «столкновение мнений»</a:t>
            </a:r>
            <a:r>
              <a:rPr lang="ru-RU" sz="2400" b="1" dirty="0" smtClean="0">
                <a:latin typeface="Georgia" panose="02040502050405020303" pitchFamily="18" charset="0"/>
              </a:rPr>
              <a:t>)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84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1274</Words>
  <Application>Microsoft Office PowerPoint</Application>
  <PresentationFormat>Широкоэкранный</PresentationFormat>
  <Paragraphs>410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Georgia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20</cp:revision>
  <dcterms:created xsi:type="dcterms:W3CDTF">2014-08-22T19:14:07Z</dcterms:created>
  <dcterms:modified xsi:type="dcterms:W3CDTF">2014-08-23T19:07:12Z</dcterms:modified>
</cp:coreProperties>
</file>