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2" r:id="rId4"/>
    <p:sldId id="257" r:id="rId5"/>
    <p:sldId id="263" r:id="rId6"/>
    <p:sldId id="265" r:id="rId7"/>
    <p:sldId id="266" r:id="rId8"/>
    <p:sldId id="267" r:id="rId9"/>
    <p:sldId id="268" r:id="rId10"/>
    <p:sldId id="272" r:id="rId11"/>
    <p:sldId id="259" r:id="rId12"/>
    <p:sldId id="260" r:id="rId13"/>
    <p:sldId id="261" r:id="rId14"/>
    <p:sldId id="258" r:id="rId15"/>
    <p:sldId id="269" r:id="rId16"/>
    <p:sldId id="285" r:id="rId17"/>
    <p:sldId id="270" r:id="rId18"/>
    <p:sldId id="274" r:id="rId19"/>
    <p:sldId id="275" r:id="rId20"/>
    <p:sldId id="273" r:id="rId21"/>
    <p:sldId id="278" r:id="rId22"/>
    <p:sldId id="276" r:id="rId23"/>
    <p:sldId id="281" r:id="rId24"/>
    <p:sldId id="282" r:id="rId25"/>
    <p:sldId id="284" r:id="rId26"/>
    <p:sldId id="279" r:id="rId27"/>
    <p:sldId id="280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30.01.2079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30.01.2079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30.01.2079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30.01.2079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30.01.2079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30.01.2079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30.01.2079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30.01.2079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30.01.2079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30.01.2079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30.01.2079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30.01.2079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6;&#1083;&#1080;.ppt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Система принципов дидактики</a:t>
            </a:r>
            <a:endParaRPr lang="ru-RU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Современную дидактическую концепцию создают направления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программированное, </a:t>
            </a:r>
          </a:p>
          <a:p>
            <a:r>
              <a:rPr lang="ru-RU" dirty="0" smtClean="0"/>
              <a:t>проблемное обучение, </a:t>
            </a:r>
          </a:p>
          <a:p>
            <a:r>
              <a:rPr lang="ru-RU" dirty="0" smtClean="0"/>
              <a:t>развивающее обучение (П. Гальперин, Л. </a:t>
            </a:r>
            <a:r>
              <a:rPr lang="ru-RU" dirty="0" err="1" smtClean="0"/>
              <a:t>Занков</a:t>
            </a:r>
            <a:r>
              <a:rPr lang="ru-RU" dirty="0" smtClean="0"/>
              <a:t>, В. Давыдов), </a:t>
            </a:r>
          </a:p>
          <a:p>
            <a:r>
              <a:rPr lang="ru-RU" dirty="0" smtClean="0"/>
              <a:t>гуманистическая психология (К. </a:t>
            </a:r>
            <a:r>
              <a:rPr lang="ru-RU" dirty="0" err="1" smtClean="0"/>
              <a:t>Роджерс</a:t>
            </a:r>
            <a:r>
              <a:rPr lang="ru-RU" dirty="0" smtClean="0"/>
              <a:t>), когнитивная психология (</a:t>
            </a:r>
            <a:r>
              <a:rPr lang="ru-RU" dirty="0" err="1" smtClean="0"/>
              <a:t>Брунер</a:t>
            </a:r>
            <a:r>
              <a:rPr lang="ru-RU" dirty="0" smtClean="0"/>
              <a:t>), педагогическая технология, </a:t>
            </a:r>
          </a:p>
          <a:p>
            <a:r>
              <a:rPr lang="ru-RU" dirty="0" smtClean="0"/>
              <a:t>педагогика сотрудничества.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2286016" cy="2760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0" y="32861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Русский педагог В. Г. Белинский(1811-1848) установил гуманистические и демократические подходы к развитию и формированию.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28604"/>
            <a:ext cx="2309817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4572000" y="350043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Основной пункт педагогической концепции Л. Н. Толстого (1828-1910) – это мысль свободного воспитания. Он говорил, что воспитание есть прежде всего саморазвитие.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0"/>
            <a:ext cx="242885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250030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К. Д. Ушинский (1824-1871) – являлся основателем научной педагогики в России. Стержень его педагогической концепции - позиция народности, он может осуществиться, непосредственно, через приоритет родного языка как предмета школьного образования. Не менее значимую должность он отдавал идее труда как ведущего фактора формирования личности.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0"/>
            <a:ext cx="223838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572000" y="228599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A. С. Макаренко (1888-1939) разработал согласованную, гармоничную педагогическую систему, методологическим основанием ее есть педагогическая логика, которая истолковывает педагогику как почти рациональную, разумную науку. Основанием методики системы развития является идея воспитательного коллектива.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278608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285984" y="378619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B. А. Сухомлинский (1918-1970) - сторонник гуманистического воспитания.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В формулировках дидактических принципов отразился огромный опыт педагогической науки и практики</a:t>
            </a:r>
            <a:endParaRPr lang="ru-RU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928801"/>
            <a:ext cx="2071702" cy="231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4429132"/>
            <a:ext cx="50006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Изначально представление о дидактических принципах ввел Я. А. Коменский, его также именуют отцом педагогики. 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785926"/>
            <a:ext cx="216694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4572000" y="428625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Гербарт</a:t>
            </a:r>
            <a:r>
              <a:rPr lang="ru-RU" dirty="0" smtClean="0"/>
              <a:t>(1776-1841) полагал, что развитие нравственного человека - это основа идеи о согласованном формировании всех способностей.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Современные дидактические принципы высшей и средней школы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1"/>
            <a:ext cx="8229600" cy="4572031"/>
          </a:xfrm>
        </p:spPr>
        <p:txBody>
          <a:bodyPr>
            <a:normAutofit/>
          </a:bodyPr>
          <a:lstStyle/>
          <a:p>
            <a:pPr lvl="0"/>
            <a:r>
              <a:rPr lang="ru-RU" sz="1600" dirty="0" smtClean="0"/>
              <a:t>Развивающее и воспитывающее обучение.</a:t>
            </a:r>
          </a:p>
          <a:p>
            <a:pPr lvl="0"/>
            <a:r>
              <a:rPr lang="ru-RU" sz="1600" dirty="0" smtClean="0"/>
              <a:t>Научность и доступность, посильная трудность.</a:t>
            </a:r>
          </a:p>
          <a:p>
            <a:pPr lvl="0"/>
            <a:r>
              <a:rPr lang="ru-RU" sz="1600" dirty="0" smtClean="0"/>
              <a:t>Сознательность и творческая активность учащихся при руководящей роли преподавателя.</a:t>
            </a:r>
          </a:p>
          <a:p>
            <a:pPr lvl="0"/>
            <a:r>
              <a:rPr lang="ru-RU" sz="1600" dirty="0" smtClean="0"/>
              <a:t>Наглядность и развитие теоретического мышления.</a:t>
            </a:r>
          </a:p>
          <a:p>
            <a:pPr lvl="0"/>
            <a:r>
              <a:rPr lang="ru-RU" sz="1600" dirty="0" smtClean="0"/>
              <a:t>Системность и систематичность обучения.</a:t>
            </a:r>
          </a:p>
          <a:p>
            <a:pPr lvl="0"/>
            <a:r>
              <a:rPr lang="ru-RU" sz="1600" dirty="0" smtClean="0"/>
              <a:t>Переход от обучения к самообразованию. </a:t>
            </a:r>
          </a:p>
          <a:p>
            <a:pPr lvl="0"/>
            <a:r>
              <a:rPr lang="ru-RU" sz="1600" dirty="0" smtClean="0"/>
              <a:t>Связь обучения с жизнью и практикой профессиональных способностей учащихся.</a:t>
            </a:r>
          </a:p>
          <a:p>
            <a:pPr lvl="0"/>
            <a:r>
              <a:rPr lang="ru-RU" sz="1600" dirty="0" smtClean="0"/>
              <a:t>Прочность результатов обучения и развитие познавательных способностей учащихся.</a:t>
            </a:r>
          </a:p>
          <a:p>
            <a:pPr lvl="0"/>
            <a:r>
              <a:rPr lang="ru-RU" sz="1600" dirty="0" smtClean="0"/>
              <a:t>Положительный эмоциональный фон обучения и учет индивидуальных способностей учащихся. </a:t>
            </a:r>
          </a:p>
          <a:p>
            <a:pPr lvl="0"/>
            <a:r>
              <a:rPr lang="ru-RU" sz="1600" dirty="0" smtClean="0"/>
              <a:t>Коллективный характер обучения и развитие познавательных способностей учащихся.</a:t>
            </a:r>
          </a:p>
          <a:p>
            <a:pPr lvl="0"/>
            <a:r>
              <a:rPr lang="ru-RU" sz="1600" dirty="0" err="1" smtClean="0"/>
              <a:t>Гуманитаризация</a:t>
            </a:r>
            <a:r>
              <a:rPr lang="ru-RU" sz="1600" dirty="0" smtClean="0"/>
              <a:t> обучения.</a:t>
            </a:r>
          </a:p>
          <a:p>
            <a:pPr lvl="0"/>
            <a:r>
              <a:rPr lang="ru-RU" sz="1600" dirty="0" smtClean="0"/>
              <a:t>Компьютеризация обучения.</a:t>
            </a:r>
          </a:p>
          <a:p>
            <a:pPr lvl="0"/>
            <a:r>
              <a:rPr lang="ru-RU" sz="1600" dirty="0" err="1" smtClean="0"/>
              <a:t>Интегративность</a:t>
            </a:r>
            <a:r>
              <a:rPr lang="ru-RU" sz="1600" dirty="0" smtClean="0"/>
              <a:t> обучения, учет </a:t>
            </a:r>
            <a:r>
              <a:rPr lang="ru-RU" sz="1600" dirty="0" err="1" smtClean="0"/>
              <a:t>межпредметных</a:t>
            </a:r>
            <a:r>
              <a:rPr lang="ru-RU" sz="1600" dirty="0" smtClean="0"/>
              <a:t> связей.</a:t>
            </a:r>
          </a:p>
          <a:p>
            <a:pPr lvl="0"/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190821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800" b="1" i="0" dirty="0">
                <a:latin typeface="Times New Roman" pitchFamily="18" charset="0"/>
              </a:rPr>
              <a:t>Метод обучения – </a:t>
            </a:r>
          </a:p>
          <a:p>
            <a:pPr eaLnBrk="1" hangingPunct="1">
              <a:spcBef>
                <a:spcPct val="50000"/>
              </a:spcBef>
            </a:pPr>
            <a:r>
              <a:rPr lang="ru-RU" sz="2800" b="1" i="0" dirty="0">
                <a:latin typeface="Times New Roman" pitchFamily="18" charset="0"/>
              </a:rPr>
              <a:t>это упорядоченная деятельность педагога и учащихся </a:t>
            </a:r>
            <a:r>
              <a:rPr lang="ru-RU" sz="2800" b="1" i="0" dirty="0" smtClean="0">
                <a:latin typeface="Times New Roman" pitchFamily="18" charset="0"/>
              </a:rPr>
              <a:t> направленная </a:t>
            </a:r>
            <a:r>
              <a:rPr lang="ru-RU" sz="2800" b="1" i="0" dirty="0">
                <a:latin typeface="Times New Roman" pitchFamily="18" charset="0"/>
              </a:rPr>
              <a:t>на достижение заданной цели.</a:t>
            </a:r>
            <a:r>
              <a:rPr lang="ru-RU" sz="2400" b="1" i="0" dirty="0">
                <a:latin typeface="Times New Roman" pitchFamily="18" charset="0"/>
              </a:rPr>
              <a:t>                                            </a:t>
            </a:r>
            <a:r>
              <a:rPr lang="ru-RU" sz="2000" b="1" i="0" dirty="0">
                <a:latin typeface="Times New Roman" pitchFamily="18" charset="0"/>
              </a:rPr>
              <a:t>(И.П. </a:t>
            </a:r>
            <a:r>
              <a:rPr lang="ru-RU" sz="2000" b="1" i="0" dirty="0" err="1">
                <a:latin typeface="Times New Roman" pitchFamily="18" charset="0"/>
              </a:rPr>
              <a:t>Подласый</a:t>
            </a:r>
            <a:r>
              <a:rPr lang="ru-RU" sz="2000" b="1" i="0" dirty="0">
                <a:latin typeface="Times New Roman" pitchFamily="18" charset="0"/>
              </a:rPr>
              <a:t>. Педагогика.)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143000" y="2590800"/>
            <a:ext cx="6858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sz="2400" b="1" i="0">
                <a:latin typeface="Times New Roman" pitchFamily="18" charset="0"/>
              </a:rPr>
              <a:t>Метод обучения – дидактический метод 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09600" y="3810000"/>
            <a:ext cx="3048000" cy="22923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400" b="1" i="0">
                <a:latin typeface="Times New Roman" pitchFamily="18" charset="0"/>
              </a:rPr>
              <a:t>Объективная часть  отражает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sz="2400" b="1" i="0">
                <a:latin typeface="Times New Roman" pitchFamily="18" charset="0"/>
              </a:rPr>
              <a:t>законы,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sz="2400" b="1" i="0">
                <a:latin typeface="Times New Roman" pitchFamily="18" charset="0"/>
              </a:rPr>
              <a:t>закономерности,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sz="2400" b="1" i="0">
                <a:latin typeface="Times New Roman" pitchFamily="18" charset="0"/>
              </a:rPr>
              <a:t>принципы,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ru-RU" sz="2400" b="1" i="0">
                <a:latin typeface="Times New Roman" pitchFamily="18" charset="0"/>
              </a:rPr>
              <a:t>правила.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876800" y="3581400"/>
            <a:ext cx="3733800" cy="25717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ru-RU" sz="2400" b="1" i="0">
                <a:latin typeface="Times New Roman" pitchFamily="18" charset="0"/>
              </a:rPr>
              <a:t>Субъективная часть обусловлена 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ru-RU" sz="2400" b="1" i="0">
                <a:latin typeface="Times New Roman" pitchFamily="18" charset="0"/>
              </a:rPr>
              <a:t>личностью педагога,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ru-RU" sz="2400" b="1" i="0">
                <a:latin typeface="Times New Roman" pitchFamily="18" charset="0"/>
              </a:rPr>
              <a:t>особенностями учащихся, 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ru-RU" sz="2400" b="1" i="0">
                <a:latin typeface="Times New Roman" pitchFamily="18" charset="0"/>
              </a:rPr>
              <a:t>конкретными условиями.</a:t>
            </a:r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>
            <a:off x="457200" y="2667000"/>
            <a:ext cx="762000" cy="1295400"/>
          </a:xfrm>
          <a:prstGeom prst="curvedRightArrow">
            <a:avLst>
              <a:gd name="adj1" fmla="val 34000"/>
              <a:gd name="adj2" fmla="val 68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064" name="AutoShape 8"/>
          <p:cNvSpPr>
            <a:spLocks noChangeArrowheads="1"/>
          </p:cNvSpPr>
          <p:nvPr/>
        </p:nvSpPr>
        <p:spPr bwMode="auto">
          <a:xfrm>
            <a:off x="8001000" y="2667000"/>
            <a:ext cx="733425" cy="1214438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auto">
          <a:xfrm>
            <a:off x="1295400" y="304800"/>
            <a:ext cx="838200" cy="609600"/>
          </a:xfrm>
          <a:prstGeom prst="sun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1264" y="0"/>
            <a:ext cx="962526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834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По своему происхождению термин «дидактика» восходит к греческому языку, в котором “</a:t>
            </a:r>
            <a:r>
              <a:rPr lang="ru-RU" b="1" dirty="0" err="1" smtClean="0">
                <a:solidFill>
                  <a:srgbClr val="7030A0"/>
                </a:solidFill>
              </a:rPr>
              <a:t>didaktikos</a:t>
            </a:r>
            <a:r>
              <a:rPr lang="ru-RU" b="1" dirty="0" smtClean="0">
                <a:solidFill>
                  <a:srgbClr val="7030A0"/>
                </a:solidFill>
              </a:rPr>
              <a:t>” означает «поучающий», а «</a:t>
            </a:r>
            <a:r>
              <a:rPr lang="ru-RU" b="1" dirty="0" err="1" smtClean="0">
                <a:solidFill>
                  <a:srgbClr val="7030A0"/>
                </a:solidFill>
              </a:rPr>
              <a:t>didasko</a:t>
            </a:r>
            <a:r>
              <a:rPr lang="ru-RU" b="1" dirty="0" smtClean="0">
                <a:solidFill>
                  <a:srgbClr val="7030A0"/>
                </a:solidFill>
              </a:rPr>
              <a:t>» - изучающий. Впервые ввел его в научный оборот немецкий педагог Вольфганг Ротке (1571-1635), назвавший свой курс лекций «Краткий отчет из дидактики, или искусство обучения </a:t>
            </a:r>
            <a:r>
              <a:rPr lang="ru-RU" b="1" dirty="0" err="1" smtClean="0">
                <a:solidFill>
                  <a:srgbClr val="7030A0"/>
                </a:solidFill>
              </a:rPr>
              <a:t>Ратихия</a:t>
            </a:r>
            <a:r>
              <a:rPr lang="ru-RU" b="1" dirty="0" smtClean="0">
                <a:solidFill>
                  <a:srgbClr val="7030A0"/>
                </a:solidFill>
              </a:rPr>
              <a:t>».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Цели обучения в этих современных подходах предусматривают не только формирование знаний, но и общее развитие учащихся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от схемы </a:t>
            </a:r>
            <a:r>
              <a:rPr lang="ru-RU" dirty="0" smtClean="0">
                <a:solidFill>
                  <a:srgbClr val="FF0000"/>
                </a:solidFill>
              </a:rPr>
              <a:t>«услышал – запомнил – пересказал» </a:t>
            </a:r>
            <a:r>
              <a:rPr lang="ru-RU" dirty="0" smtClean="0"/>
              <a:t>к схеме </a:t>
            </a:r>
            <a:r>
              <a:rPr lang="ru-RU" dirty="0" smtClean="0">
                <a:solidFill>
                  <a:srgbClr val="FF0000"/>
                </a:solidFill>
              </a:rPr>
              <a:t>«познал </a:t>
            </a:r>
            <a:r>
              <a:rPr lang="ru-RU" dirty="0" smtClean="0"/>
              <a:t>(путем поиска вместе с учителем и одноклассниками) – </a:t>
            </a:r>
            <a:r>
              <a:rPr lang="ru-RU" dirty="0" smtClean="0">
                <a:solidFill>
                  <a:srgbClr val="FF0000"/>
                </a:solidFill>
              </a:rPr>
              <a:t>осмыслил – сказал – запомнил».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«Рыбий скелет»</a:t>
            </a:r>
            <a:br>
              <a:rPr lang="ru-RU" sz="3100" dirty="0" smtClean="0"/>
            </a:br>
            <a:r>
              <a:rPr lang="ru-RU" sz="3100" dirty="0" smtClean="0"/>
              <a:t>Графические способы представления информации.</a:t>
            </a:r>
            <a:br>
              <a:rPr lang="ru-RU" sz="3100" dirty="0" smtClean="0"/>
            </a:br>
            <a:r>
              <a:rPr lang="ru-RU" sz="3100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3143248"/>
            <a:ext cx="4501639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571612"/>
            <a:ext cx="4143372" cy="3360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64399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Рыбий скелет</a:t>
            </a:r>
          </a:p>
          <a:p>
            <a:endParaRPr lang="ru-RU" dirty="0" smtClean="0"/>
          </a:p>
          <a:p>
            <a:r>
              <a:rPr lang="ru-RU" dirty="0" smtClean="0"/>
              <a:t>Графические способы представления информации.</a:t>
            </a:r>
          </a:p>
          <a:p>
            <a:r>
              <a:rPr lang="ru-RU" dirty="0" smtClean="0"/>
              <a:t> Стратегия «Рыбий скелет»</a:t>
            </a:r>
          </a:p>
          <a:p>
            <a:r>
              <a:rPr lang="ru-RU" dirty="0" smtClean="0"/>
              <a:t>Данная графическая техника помогает структурировать процесс, идентифицировать возможные причины проблемы (отсюда еще одно название – причинные (причинно-следственные) диаграммы (причинные карты)). Такой  вид диаграмм позволяет проанализировать причины событий более глубоко, поставить цели, показать внутренние связи между разными частями проблемы.</a:t>
            </a:r>
          </a:p>
          <a:p>
            <a:r>
              <a:rPr lang="ru-RU" dirty="0" smtClean="0"/>
              <a:t>Инструмент для построения схемы </a:t>
            </a:r>
          </a:p>
          <a:p>
            <a:r>
              <a:rPr lang="ru-RU" dirty="0" smtClean="0"/>
              <a:t>«рыбий скелет»</a:t>
            </a:r>
          </a:p>
          <a:p>
            <a:r>
              <a:rPr lang="ru-RU" dirty="0" smtClean="0"/>
              <a:t>Такую рыбку мы можем сделать прямо на уроке!</a:t>
            </a:r>
          </a:p>
          <a:p>
            <a:r>
              <a:rPr lang="ru-RU" dirty="0" smtClean="0"/>
              <a:t>Учащимся предлагается информация (текст, видеофильм, лекция ) проблемного содержания и схема </a:t>
            </a:r>
            <a:r>
              <a:rPr lang="ru-RU" dirty="0" err="1" smtClean="0"/>
              <a:t>Fishbone</a:t>
            </a:r>
            <a:r>
              <a:rPr lang="ru-RU" dirty="0" smtClean="0"/>
              <a:t> для систематизации этого материала.</a:t>
            </a:r>
          </a:p>
          <a:p>
            <a:r>
              <a:rPr lang="ru-RU" dirty="0" smtClean="0"/>
              <a:t>На верхней "косточке" записывается формулировка проблемы, а на нижней - факты, подтверждающие, что данная проблема существует. Работа (исследование) может проводиться индивидуально или по группам. Важным этапом станет презентация заполненной схемы, которая продемонстрирует взаимосвязь проблем, их комплексный характер. Ход дальнейшей работы определяет учитель: это может быть выход на дальнейшее исследование или попытка решить описанные проблемы.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написания </a:t>
            </a:r>
            <a:r>
              <a:rPr lang="ru-RU" dirty="0" err="1" smtClean="0"/>
              <a:t>синквейна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357850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sz="4200" dirty="0" smtClean="0"/>
              <a:t>На первой строчке записывается одно слово – существительное. Это и есть тема </a:t>
            </a:r>
            <a:r>
              <a:rPr lang="ru-RU" sz="4200" dirty="0" err="1" smtClean="0"/>
              <a:t>синквейна</a:t>
            </a:r>
            <a:r>
              <a:rPr lang="ru-RU" sz="4200" dirty="0" smtClean="0"/>
              <a:t>.</a:t>
            </a:r>
          </a:p>
          <a:p>
            <a:endParaRPr lang="ru-RU" sz="4200" dirty="0" smtClean="0"/>
          </a:p>
          <a:p>
            <a:r>
              <a:rPr lang="ru-RU" sz="4200" dirty="0" smtClean="0"/>
              <a:t>На второй строчке пишутся два прилагательных, раскрывающих тему </a:t>
            </a:r>
            <a:r>
              <a:rPr lang="ru-RU" sz="4200" dirty="0" err="1" smtClean="0"/>
              <a:t>синквейна</a:t>
            </a:r>
            <a:r>
              <a:rPr lang="ru-RU" sz="4200" dirty="0" smtClean="0"/>
              <a:t>.</a:t>
            </a:r>
          </a:p>
          <a:p>
            <a:endParaRPr lang="ru-RU" sz="4200" dirty="0" smtClean="0"/>
          </a:p>
          <a:p>
            <a:r>
              <a:rPr lang="ru-RU" sz="4200" dirty="0" smtClean="0"/>
              <a:t>На третьей строчке записываются три глагола, описывающих действия, относящиеся к теме </a:t>
            </a:r>
            <a:r>
              <a:rPr lang="ru-RU" sz="4200" dirty="0" err="1" smtClean="0"/>
              <a:t>синквейна</a:t>
            </a:r>
            <a:r>
              <a:rPr lang="ru-RU" sz="4200" dirty="0" smtClean="0"/>
              <a:t>.</a:t>
            </a:r>
          </a:p>
          <a:p>
            <a:endParaRPr lang="ru-RU" sz="4200" dirty="0" smtClean="0"/>
          </a:p>
          <a:p>
            <a:r>
              <a:rPr lang="ru-RU" sz="4200" dirty="0" smtClean="0"/>
              <a:t>На четвертой строчке размещается целая фраза, предложение, состоящее из нескольких слов, с помощью которого учащийся характеризует тему в целом, высказывает свое отношение к теме. Таким предложением может быть крылатое выражение, цитата, пословица или составленная самим учащимся фраза в контексте с темой.</a:t>
            </a:r>
          </a:p>
          <a:p>
            <a:endParaRPr lang="ru-RU" sz="4200" dirty="0" smtClean="0"/>
          </a:p>
          <a:p>
            <a:r>
              <a:rPr lang="ru-RU" sz="4200" dirty="0" smtClean="0"/>
              <a:t> Пятая строчка – это слово-резюме, которое дает новую интерпретацию темы, выражает личное отношение учащегося к теме.</a:t>
            </a:r>
            <a:endParaRPr lang="ru-RU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Образцы </a:t>
            </a:r>
            <a:r>
              <a:rPr lang="ru-RU" dirty="0" err="1" smtClean="0"/>
              <a:t>синквейнов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286808" cy="6143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err="1" smtClean="0">
                <a:solidFill>
                  <a:srgbClr val="FF0000"/>
                </a:solidFill>
              </a:rPr>
              <a:t>Синквейн</a:t>
            </a:r>
            <a:r>
              <a:rPr lang="ru-RU" sz="2000" b="1" dirty="0" smtClean="0">
                <a:solidFill>
                  <a:srgbClr val="FF0000"/>
                </a:solidFill>
              </a:rPr>
              <a:t> 1</a:t>
            </a:r>
          </a:p>
          <a:p>
            <a:pPr>
              <a:buNone/>
            </a:pPr>
            <a:r>
              <a:rPr lang="ru-RU" sz="1800" dirty="0" smtClean="0"/>
              <a:t>Мутация</a:t>
            </a:r>
          </a:p>
          <a:p>
            <a:pPr>
              <a:buNone/>
            </a:pPr>
            <a:r>
              <a:rPr lang="ru-RU" sz="1800" dirty="0" smtClean="0"/>
              <a:t>Случайная, стойкая</a:t>
            </a:r>
          </a:p>
          <a:p>
            <a:pPr>
              <a:buNone/>
            </a:pPr>
            <a:r>
              <a:rPr lang="ru-RU" sz="1800" dirty="0" smtClean="0"/>
              <a:t>Изменяет, проявляется, наследуется</a:t>
            </a:r>
          </a:p>
          <a:p>
            <a:pPr>
              <a:buNone/>
            </a:pPr>
            <a:r>
              <a:rPr lang="ru-RU" sz="1800" dirty="0" smtClean="0"/>
              <a:t>Не было счастья, да несчастье помогло!</a:t>
            </a:r>
          </a:p>
          <a:p>
            <a:pPr>
              <a:buNone/>
            </a:pPr>
            <a:r>
              <a:rPr lang="ru-RU" sz="1800" dirty="0" smtClean="0"/>
              <a:t>Эволюция </a:t>
            </a:r>
          </a:p>
          <a:p>
            <a:pPr algn="r">
              <a:buNone/>
            </a:pPr>
            <a:r>
              <a:rPr lang="ru-RU" sz="1800" dirty="0" err="1" smtClean="0">
                <a:solidFill>
                  <a:srgbClr val="FF0000"/>
                </a:solidFill>
              </a:rPr>
              <a:t>Синквейн</a:t>
            </a:r>
            <a:r>
              <a:rPr lang="ru-RU" sz="1800" dirty="0" smtClean="0">
                <a:solidFill>
                  <a:srgbClr val="FF0000"/>
                </a:solidFill>
              </a:rPr>
              <a:t> 2</a:t>
            </a:r>
          </a:p>
          <a:p>
            <a:pPr algn="r">
              <a:buNone/>
            </a:pPr>
            <a:r>
              <a:rPr lang="ru-RU" sz="1800" dirty="0" smtClean="0"/>
              <a:t> Свиной цепень</a:t>
            </a:r>
          </a:p>
          <a:p>
            <a:pPr algn="r">
              <a:buNone/>
            </a:pPr>
            <a:r>
              <a:rPr lang="ru-RU" sz="1800" dirty="0" smtClean="0"/>
              <a:t> Лентовидный, гермафродитный</a:t>
            </a:r>
          </a:p>
          <a:p>
            <a:pPr algn="r">
              <a:buNone/>
            </a:pPr>
            <a:r>
              <a:rPr lang="ru-RU" sz="1800" dirty="0" smtClean="0"/>
              <a:t> Присасывается, развивается, размножается</a:t>
            </a:r>
          </a:p>
          <a:p>
            <a:pPr algn="r">
              <a:buNone/>
            </a:pPr>
            <a:r>
              <a:rPr lang="ru-RU" sz="1800" dirty="0" smtClean="0"/>
              <a:t> Вооружен и очень опасен!</a:t>
            </a:r>
          </a:p>
          <a:p>
            <a:pPr algn="r">
              <a:buNone/>
            </a:pPr>
            <a:r>
              <a:rPr lang="ru-RU" sz="1800" dirty="0" smtClean="0"/>
              <a:t> </a:t>
            </a:r>
            <a:r>
              <a:rPr lang="ru-RU" sz="1800" dirty="0" err="1" smtClean="0"/>
              <a:t>Цистецеркоз</a:t>
            </a:r>
            <a:r>
              <a:rPr lang="ru-RU" sz="1800" dirty="0" smtClean="0"/>
              <a:t>!</a:t>
            </a:r>
          </a:p>
          <a:p>
            <a:pPr>
              <a:buNone/>
            </a:pPr>
            <a:r>
              <a:rPr lang="ru-RU" sz="1800" dirty="0" err="1" smtClean="0">
                <a:solidFill>
                  <a:srgbClr val="FF0000"/>
                </a:solidFill>
              </a:rPr>
              <a:t>Синквейн</a:t>
            </a:r>
            <a:r>
              <a:rPr lang="ru-RU" sz="1800" dirty="0" smtClean="0">
                <a:solidFill>
                  <a:srgbClr val="FF0000"/>
                </a:solidFill>
              </a:rPr>
              <a:t> 5</a:t>
            </a:r>
          </a:p>
          <a:p>
            <a:pPr>
              <a:buNone/>
            </a:pPr>
            <a:r>
              <a:rPr lang="ru-RU" sz="2000" dirty="0" smtClean="0"/>
              <a:t> Белки</a:t>
            </a:r>
          </a:p>
          <a:p>
            <a:pPr>
              <a:buNone/>
            </a:pPr>
            <a:r>
              <a:rPr lang="ru-RU" sz="2000" dirty="0" smtClean="0"/>
              <a:t>Трехмерные, уникальные </a:t>
            </a:r>
          </a:p>
          <a:p>
            <a:pPr>
              <a:buNone/>
            </a:pPr>
            <a:r>
              <a:rPr lang="ru-RU" sz="2000" dirty="0" smtClean="0"/>
              <a:t> Ускоряют, регулируют, защищают</a:t>
            </a:r>
          </a:p>
          <a:p>
            <a:pPr>
              <a:buNone/>
            </a:pPr>
            <a:r>
              <a:rPr lang="ru-RU" sz="2000" dirty="0" smtClean="0"/>
              <a:t> Без протеинов жить нельзя на свете, нет!</a:t>
            </a:r>
          </a:p>
          <a:p>
            <a:pPr>
              <a:buNone/>
            </a:pPr>
            <a:r>
              <a:rPr lang="ru-RU" sz="2000" dirty="0" smtClean="0"/>
              <a:t>Трудяги!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Составление краткого рассказа по </a:t>
            </a:r>
            <a:r>
              <a:rPr lang="ru-RU" dirty="0" err="1" smtClean="0">
                <a:solidFill>
                  <a:srgbClr val="FF0000"/>
                </a:solidFill>
              </a:rPr>
              <a:t>синквейну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endParaRPr lang="ru-RU" dirty="0" smtClean="0"/>
          </a:p>
          <a:p>
            <a:r>
              <a:rPr lang="ru-RU" dirty="0" err="1" smtClean="0">
                <a:solidFill>
                  <a:srgbClr val="C00000"/>
                </a:solidFill>
              </a:rPr>
              <a:t>Синквейн</a:t>
            </a:r>
            <a:r>
              <a:rPr lang="ru-RU" dirty="0" smtClean="0">
                <a:solidFill>
                  <a:srgbClr val="C00000"/>
                </a:solidFill>
              </a:rPr>
              <a:t> 8.</a:t>
            </a:r>
          </a:p>
          <a:p>
            <a:endParaRPr lang="ru-RU" dirty="0" smtClean="0"/>
          </a:p>
          <a:p>
            <a:r>
              <a:rPr lang="ru-RU" dirty="0" smtClean="0"/>
              <a:t> Модификация</a:t>
            </a:r>
          </a:p>
          <a:p>
            <a:r>
              <a:rPr lang="ru-RU" dirty="0" smtClean="0"/>
              <a:t>Адаптивная, обратимая</a:t>
            </a:r>
          </a:p>
          <a:p>
            <a:r>
              <a:rPr lang="ru-RU" dirty="0" smtClean="0"/>
              <a:t> Варьировать, приспосабливаться, формировать</a:t>
            </a:r>
          </a:p>
          <a:p>
            <a:r>
              <a:rPr lang="ru-RU" dirty="0" smtClean="0"/>
              <a:t> Без нее, как без воды, существовать не можем мы!</a:t>
            </a:r>
          </a:p>
          <a:p>
            <a:r>
              <a:rPr lang="ru-RU" dirty="0" smtClean="0"/>
              <a:t>Эволюция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786058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Рассказ.</a:t>
            </a:r>
          </a:p>
          <a:p>
            <a:endParaRPr lang="ru-RU" dirty="0" smtClean="0"/>
          </a:p>
          <a:p>
            <a:r>
              <a:rPr lang="ru-RU" dirty="0" smtClean="0"/>
              <a:t>Модификации – это конкретные значения изменчивого признака организма, которые формируются в конкретных условиях среды. Они носят адаптивный характер – обеспечивают приспособленность организмов в окружающей среде. Модификации обратимы: они исчезают после прекращения действия фактора, вызвавшего их формирование. Модификации варьируют (изменяются в определенных пределах) при типичных изменениях окружающей среды. Формируя модификации, организм приспосабливается к конкретным условиям окружающей среды. Формирование модификаций происходит на этапах экспрессии генов, обусловливающих развитие признака. Модификации являются результатом эволюции вида. 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Кластеры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Модификацией технологии “</a:t>
            </a:r>
            <a:r>
              <a:rPr lang="ru-RU" dirty="0" err="1" smtClean="0"/>
              <a:t>кластери</a:t>
            </a:r>
            <a:r>
              <a:rPr lang="ru-RU" dirty="0" smtClean="0"/>
              <a:t>” является составление разветвленных кластеров. Кластер – это графическая организация материала, показывающая смысловые поля того или иного понятия. Слово кластер в переводе означает пучок, созвездие. Составление кластера позволяет учащимся свободно и открыто думать по поводу какой-либо темы. Учащийся записывает в центре листа ключевое понятие, а от него рисует стрелки-лучи в разные стороны, которые соединяют это слово с другими, от которых в свою очередь лучи расходятся далее и далее. Луч означает существующую между терминами логическую связь.</a:t>
            </a:r>
          </a:p>
          <a:p>
            <a:endParaRPr lang="ru-RU" dirty="0" smtClean="0"/>
          </a:p>
          <a:p>
            <a:r>
              <a:rPr lang="ru-RU" dirty="0" smtClean="0"/>
              <a:t>Некоторые слова кластера тоже можно соединять друг с другом черточками, иллюстрируя наличие между ними логических связей.</a:t>
            </a:r>
            <a:endParaRPr lang="ru-RU" dirty="0"/>
          </a:p>
        </p:txBody>
      </p:sp>
      <p:sp>
        <p:nvSpPr>
          <p:cNvPr id="4" name="Овал 3">
            <a:hlinkClick r:id="rId2" action="ppaction://hlinkpres?slideindex=1&amp;slidetitle="/>
          </p:cNvPr>
          <p:cNvSpPr/>
          <p:nvPr/>
        </p:nvSpPr>
        <p:spPr>
          <a:xfrm>
            <a:off x="7429520" y="5786454"/>
            <a:ext cx="64294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 «Ресторан»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8600" dirty="0" smtClean="0">
                <a:solidFill>
                  <a:srgbClr val="FF0000"/>
                </a:solidFill>
              </a:rPr>
              <a:t>Цель: </a:t>
            </a:r>
            <a:r>
              <a:rPr lang="ru-RU" sz="8600" dirty="0" smtClean="0"/>
              <a:t>Выяснить получить обратную связь от учеников от прошедшего урока.</a:t>
            </a:r>
          </a:p>
          <a:p>
            <a:pPr>
              <a:buNone/>
            </a:pPr>
            <a:r>
              <a:rPr lang="ru-RU" sz="8600" dirty="0" smtClean="0"/>
              <a:t>Время: 5 мин. на подготовку; 1-3 мин. каждому участнику (на ответ).</a:t>
            </a:r>
          </a:p>
          <a:p>
            <a:pPr>
              <a:buNone/>
            </a:pPr>
            <a:r>
              <a:rPr lang="ru-RU" sz="8600" dirty="0" smtClean="0"/>
              <a:t>Численность: Все ученики</a:t>
            </a:r>
          </a:p>
          <a:p>
            <a:pPr>
              <a:buNone/>
            </a:pPr>
            <a:r>
              <a:rPr lang="ru-RU" sz="8600" dirty="0" smtClean="0"/>
              <a:t>Материал: лист большого формата, фломастеры, скотч, цветные карточки</a:t>
            </a:r>
          </a:p>
          <a:p>
            <a:pPr>
              <a:buNone/>
            </a:pPr>
            <a:r>
              <a:rPr lang="ru-RU" sz="8600" dirty="0" smtClean="0"/>
              <a:t>Проведение:</a:t>
            </a:r>
          </a:p>
          <a:p>
            <a:pPr>
              <a:buNone/>
            </a:pPr>
            <a:r>
              <a:rPr lang="ru-RU" sz="8600" dirty="0" smtClean="0"/>
              <a:t>Учитель предлагает ученикам представить, что сегодняшний день они провели в ресторане и теперь директор ресторана просит их ответить на несколько вопросов:</a:t>
            </a:r>
          </a:p>
          <a:p>
            <a:pPr>
              <a:buNone/>
            </a:pPr>
            <a:r>
              <a:rPr lang="ru-RU" sz="8600" dirty="0" smtClean="0">
                <a:solidFill>
                  <a:srgbClr val="7030A0"/>
                </a:solidFill>
              </a:rPr>
              <a:t>- Я съел бы еще этого…</a:t>
            </a:r>
          </a:p>
          <a:p>
            <a:pPr>
              <a:buNone/>
            </a:pPr>
            <a:r>
              <a:rPr lang="ru-RU" sz="8600" dirty="0" smtClean="0">
                <a:solidFill>
                  <a:srgbClr val="7030A0"/>
                </a:solidFill>
              </a:rPr>
              <a:t>- Больше всего мне понравилось…</a:t>
            </a:r>
          </a:p>
          <a:p>
            <a:pPr>
              <a:buNone/>
            </a:pPr>
            <a:r>
              <a:rPr lang="ru-RU" sz="8600" dirty="0" smtClean="0">
                <a:solidFill>
                  <a:srgbClr val="7030A0"/>
                </a:solidFill>
              </a:rPr>
              <a:t>- Я почти переварил…</a:t>
            </a:r>
          </a:p>
          <a:p>
            <a:pPr>
              <a:buNone/>
            </a:pPr>
            <a:r>
              <a:rPr lang="ru-RU" sz="8600" dirty="0" smtClean="0">
                <a:solidFill>
                  <a:srgbClr val="7030A0"/>
                </a:solidFill>
              </a:rPr>
              <a:t>- Я переел…</a:t>
            </a:r>
          </a:p>
          <a:p>
            <a:pPr>
              <a:buNone/>
            </a:pPr>
            <a:r>
              <a:rPr lang="ru-RU" sz="8600" dirty="0" smtClean="0">
                <a:solidFill>
                  <a:srgbClr val="7030A0"/>
                </a:solidFill>
              </a:rPr>
              <a:t>- Пожалуйста, добавьте…</a:t>
            </a:r>
          </a:p>
          <a:p>
            <a:pPr>
              <a:buNone/>
            </a:pPr>
            <a:r>
              <a:rPr lang="ru-RU" sz="8600" dirty="0" smtClean="0"/>
              <a:t>Участники пишут свои ответы на карточки и приклеивают на лист </a:t>
            </a:r>
            <a:r>
              <a:rPr lang="ru-RU" sz="8600" dirty="0" err="1" smtClean="0"/>
              <a:t>флип-чарта</a:t>
            </a:r>
            <a:r>
              <a:rPr lang="ru-RU" sz="8600" dirty="0" smtClean="0"/>
              <a:t>, комментируя. </a:t>
            </a:r>
          </a:p>
          <a:p>
            <a:pPr>
              <a:buNone/>
            </a:pPr>
            <a:r>
              <a:rPr lang="ru-RU" sz="8600" dirty="0" smtClean="0"/>
              <a:t> </a:t>
            </a:r>
            <a:endParaRPr lang="ru-RU" sz="8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термина « принцип»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Авторы принципов обучения, придерживающиеся такой идеи, руководствуются чаще всего интуицией, поиском таких норм, которых должны придерживаться учителя в их повседневной работе с учениками.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Задача дидактики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Выяснить как на основе закономерностей  развития учебного процесса разрабатываются принципы и правила обучения, которыми руководствуется учитель в своей практике.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Дидактика призвана помочь педагогу найти ответы на четыре вопроса: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кого учить?</a:t>
            </a:r>
          </a:p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для чего учить?</a:t>
            </a:r>
          </a:p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чему учить?</a:t>
            </a:r>
          </a:p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как учить? 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Дидактика имеет свои специфические понятия 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обучение,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преподавание,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учение,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содержание образования,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методы обучения  </a:t>
            </a:r>
            <a:endParaRPr lang="ru-RU" sz="4400" dirty="0" smtClean="0">
              <a:solidFill>
                <a:srgbClr val="FF0000"/>
              </a:solidFill>
            </a:endParaRP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Обучение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это целенаправленное, заранее запроектированное общение, в ходе которого осуществляются образование, воспитание и развитие обучаемого, усваиваются отдельные стороны опыта человечества, опыта деятельности и познания.</a:t>
            </a:r>
          </a:p>
          <a:p>
            <a:r>
              <a:rPr lang="ru-RU" dirty="0" smtClean="0"/>
              <a:t>Обучение как процесс характеризуется совместной деятельностью преподавателя и обучаемых, имеющих своей целью развитие последних, формирование у них знаний, умений, навыков, т.е. общую ориентировочную основу конкретной деятельности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Преподавание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обучаемый включен в деятельность учения, в которой удовлетворяются его познавательные потребность. Деятельность осуществляется преподавателем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Содержание образования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специально отобранная и признанная обществом (государством) система элементов объективного опыта человечества, усвоение которой необходимо для успешной деятельности в определенной сфере.</a:t>
            </a:r>
          </a:p>
          <a:p>
            <a:r>
              <a:rPr lang="ru-RU" dirty="0" smtClean="0"/>
              <a:t>Содержание образования – тот конечный результат, к которому стремится учебное заведение, тот уровень и те достижения, которые выражаются в категориях знаний, умений, навыков, личностных качеств.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1415</Words>
  <PresentationFormat>Экран (4:3)</PresentationFormat>
  <Paragraphs>147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Система принципов дидактики</vt:lpstr>
      <vt:lpstr>Слайд 2</vt:lpstr>
      <vt:lpstr>Значение термина « принцип»</vt:lpstr>
      <vt:lpstr>Задача дидактики</vt:lpstr>
      <vt:lpstr>  Дидактика призвана помочь педагогу найти ответы на четыре вопроса:  </vt:lpstr>
      <vt:lpstr>Дидактика имеет свои специфические понятия </vt:lpstr>
      <vt:lpstr>Обучение </vt:lpstr>
      <vt:lpstr>Преподавание</vt:lpstr>
      <vt:lpstr>Содержание образования</vt:lpstr>
      <vt:lpstr>Современную дидактическую концепцию создают направления</vt:lpstr>
      <vt:lpstr>Слайд 11</vt:lpstr>
      <vt:lpstr>Слайд 12</vt:lpstr>
      <vt:lpstr>Слайд 13</vt:lpstr>
      <vt:lpstr>В формулировках дидактических принципов отразился огромный опыт педагогической науки и практики</vt:lpstr>
      <vt:lpstr>  Современные дидактические принципы высшей и средней школы   </vt:lpstr>
      <vt:lpstr>Слайд 16</vt:lpstr>
      <vt:lpstr>Слайд 17</vt:lpstr>
      <vt:lpstr>Слайд 18</vt:lpstr>
      <vt:lpstr>Слайд 19</vt:lpstr>
      <vt:lpstr>Цели обучения в этих современных подходах предусматривают не только формирование знаний, но и общее развитие учащихся</vt:lpstr>
      <vt:lpstr>«Рыбий скелет» Графические способы представления информации.   </vt:lpstr>
      <vt:lpstr>Слайд 22</vt:lpstr>
      <vt:lpstr>Правила написания синквейна  </vt:lpstr>
      <vt:lpstr>Образцы синквейнов  </vt:lpstr>
      <vt:lpstr>Слайд 25</vt:lpstr>
      <vt:lpstr>Кластеры</vt:lpstr>
      <vt:lpstr>Метод «Ресторан»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принципов дидактики</dc:title>
  <cp:lastModifiedBy>SERGEY</cp:lastModifiedBy>
  <cp:revision>46</cp:revision>
  <dcterms:modified xsi:type="dcterms:W3CDTF">2079-01-30T09:11:13Z</dcterms:modified>
</cp:coreProperties>
</file>