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1" d="100"/>
          <a:sy n="71" d="100"/>
        </p:scale>
        <p:origin x="-3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E73CF-0B65-4F96-9C7B-A20E49D53B0E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B8D6C-D80A-49EE-9501-39418DE40E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6B8D6C-D80A-49EE-9501-39418DE40EF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28AE4C-553A-4B7A-B2D1-A4A689D860C5}" type="datetimeFigureOut">
              <a:rPr lang="ru-RU" smtClean="0"/>
              <a:pPr/>
              <a:t>25.01.2011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5285058-4D5E-4F1E-A554-88AAE42DDE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2428868"/>
            <a:ext cx="8305800" cy="3714776"/>
          </a:xfrm>
        </p:spPr>
        <p:txBody>
          <a:bodyPr/>
          <a:lstStyle/>
          <a:p>
            <a:r>
              <a:rPr lang="ru-RU" dirty="0" smtClean="0"/>
              <a:t>Интегрированный урок  математика + физика</a:t>
            </a:r>
          </a:p>
          <a:p>
            <a:r>
              <a:rPr lang="ru-RU" dirty="0" smtClean="0"/>
              <a:t>в рамках повторения и подготовки к ГИА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9 класс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МОУ «СОШ № 84»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bg1"/>
                </a:solidFill>
              </a:rPr>
              <a:t>Урок подготовили: учитель физики Харитонова О.А.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                         учитель математики </a:t>
            </a:r>
            <a:r>
              <a:rPr lang="ru-RU" dirty="0" err="1" smtClean="0">
                <a:solidFill>
                  <a:schemeClr val="bg1"/>
                </a:solidFill>
              </a:rPr>
              <a:t>Подколзина</a:t>
            </a:r>
            <a:r>
              <a:rPr lang="ru-RU" dirty="0" smtClean="0">
                <a:solidFill>
                  <a:schemeClr val="bg1"/>
                </a:solidFill>
              </a:rPr>
              <a:t> О.Е.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571480"/>
            <a:ext cx="8305800" cy="171451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Механическое движение в графиках линейной функции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476768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 данному рисунку:</a:t>
                      </a: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а)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составить формулы, которыми задаются функции;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б) определить значения коэффициентов 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k ,b 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не выполняя вычислений;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в) определить характер поведения функций.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 данному графику скорости определить</a:t>
                      </a: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а) характер движения</a:t>
                      </a: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б) найти начальное значение скорости и  направление</a:t>
                      </a: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в) вычислить модуль и направление вектора  а</a:t>
                      </a: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г) написать уравнение зависимости 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 (t)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и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построить  график ускорения.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2192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  <a:t/>
            </a:r>
            <a:br>
              <a:rPr lang="ru-RU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</a:rPr>
            </a:br>
            <a:r>
              <a:rPr lang="ru-RU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chemeClr val="bg1"/>
                </a:solidFill>
              </a:rPr>
              <a:t>Решение комбинированных задач</a:t>
            </a:r>
            <a:br>
              <a:rPr lang="ru-RU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chemeClr val="bg1"/>
                </a:solidFill>
              </a:rPr>
            </a:br>
            <a:r>
              <a:rPr lang="ru-RU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chemeClr val="bg1"/>
                </a:solidFill>
              </a:rPr>
              <a:t>задания для </a:t>
            </a:r>
            <a:r>
              <a:rPr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chemeClr val="bg1"/>
                </a:solidFill>
              </a:rPr>
              <a:t>II </a:t>
            </a:r>
            <a:r>
              <a:rPr lang="ru-RU" dirty="0" smtClean="0">
                <a:ln w="3200">
                  <a:solidFill>
                    <a:srgbClr val="444D26">
                      <a:shade val="75000"/>
                      <a:alpha val="25000"/>
                    </a:srgbClr>
                  </a:solidFill>
                  <a:prstDash val="solid"/>
                  <a:round/>
                </a:ln>
                <a:solidFill>
                  <a:schemeClr val="bg1"/>
                </a:solidFill>
              </a:rPr>
              <a:t> группы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4876" y="164305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16" y="2786058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6314" y="2428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86314" y="20002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214942" y="285749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57884" y="285749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215074" y="285749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86314" y="292893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85786" y="157161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500430" y="264318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57224" y="178592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57224" y="228599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571472" y="1714488"/>
            <a:ext cx="6215106" cy="1643074"/>
            <a:chOff x="571472" y="1714488"/>
            <a:chExt cx="6215106" cy="1643074"/>
          </a:xfrm>
        </p:grpSpPr>
        <p:cxnSp>
          <p:nvCxnSpPr>
            <p:cNvPr id="7" name="Прямая со стрелкой 6"/>
            <p:cNvCxnSpPr/>
            <p:nvPr/>
          </p:nvCxnSpPr>
          <p:spPr>
            <a:xfrm rot="5400000" flipH="1" flipV="1">
              <a:off x="4250529" y="2535231"/>
              <a:ext cx="1643074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4714876" y="2928140"/>
              <a:ext cx="2071702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flipV="1">
              <a:off x="5072066" y="2213760"/>
              <a:ext cx="428628" cy="35719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500694" y="2213760"/>
              <a:ext cx="571504" cy="1588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rot="16200000" flipH="1">
              <a:off x="5929322" y="2356636"/>
              <a:ext cx="714380" cy="428628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>
              <a:off x="5143504" y="2570950"/>
              <a:ext cx="714380" cy="1588"/>
            </a:xfrm>
            <a:prstGeom prst="line">
              <a:avLst/>
            </a:prstGeom>
            <a:ln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5715008" y="2570950"/>
              <a:ext cx="714380" cy="1588"/>
            </a:xfrm>
            <a:prstGeom prst="line">
              <a:avLst/>
            </a:prstGeom>
            <a:ln>
              <a:solidFill>
                <a:schemeClr val="bg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rot="5400000" flipH="1" flipV="1">
              <a:off x="357158" y="2499512"/>
              <a:ext cx="1571636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32"/>
            <p:cNvCxnSpPr/>
            <p:nvPr/>
          </p:nvCxnSpPr>
          <p:spPr>
            <a:xfrm>
              <a:off x="714348" y="2786058"/>
              <a:ext cx="2786082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 flipV="1">
              <a:off x="571472" y="1928008"/>
              <a:ext cx="1214446" cy="114300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928662" y="2142322"/>
              <a:ext cx="2286016" cy="1588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 rot="16200000" flipH="1">
              <a:off x="2143108" y="1856570"/>
              <a:ext cx="1285884" cy="128588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5400000">
              <a:off x="1250927" y="2462999"/>
              <a:ext cx="642942" cy="1588"/>
            </a:xfrm>
            <a:prstGeom prst="line">
              <a:avLst/>
            </a:prstGeom>
            <a:ln>
              <a:solidFill>
                <a:schemeClr val="bg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 rot="5400000">
              <a:off x="2107389" y="2463793"/>
              <a:ext cx="642942" cy="1588"/>
            </a:xfrm>
            <a:prstGeom prst="line">
              <a:avLst/>
            </a:prstGeom>
            <a:ln>
              <a:solidFill>
                <a:schemeClr val="bg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1285852" y="271462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143108" y="27146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86050" y="271462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6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28662" y="271462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8000"/>
                            </p:stCondLst>
                            <p:childTnLst>
                              <p:par>
                                <p:cTn id="1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24" grpId="0"/>
      <p:bldP spid="25" grpId="0"/>
      <p:bldP spid="26" grpId="0"/>
      <p:bldP spid="27" grpId="0"/>
      <p:bldP spid="28" grpId="0"/>
      <p:bldP spid="29" grpId="0"/>
      <p:bldP spid="36" grpId="0"/>
      <p:bldP spid="38" grpId="0"/>
      <p:bldP spid="47" grpId="0"/>
      <p:bldP spid="48" grpId="0"/>
      <p:bldP spid="56" grpId="0"/>
      <p:bldP spid="57" grpId="0"/>
      <p:bldP spid="58" grpId="0"/>
      <p:bldP spid="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72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 этом уроке мы вспоминали о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 движении по прямой.  О движении по какой траектории мы еще не говорили? ( о движении </a:t>
            </a:r>
            <a:r>
              <a:rPr lang="ru-RU" smtClean="0">
                <a:solidFill>
                  <a:schemeClr val="bg1"/>
                </a:solidFill>
              </a:rPr>
              <a:t>по параболе)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Это тема следующего урока.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Подведение итогов урока.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AlKader\Pictures\cann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3214891"/>
            <a:ext cx="3661792" cy="3643109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3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Составить задание для друга по теме урока.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Составить рассказ по графику.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Выполнить компьютерную презентацию к уроку.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Домашнее задание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cooptex.ru/file/34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996952"/>
            <a:ext cx="4728884" cy="36004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1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1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850"/>
                            </p:stCondLst>
                            <p:childTnLst>
                              <p:par>
                                <p:cTn id="2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1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1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20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1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1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268760"/>
          <a:ext cx="8429685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37"/>
                <a:gridCol w="1685937"/>
                <a:gridCol w="1685937"/>
                <a:gridCol w="2186500"/>
                <a:gridCol w="1185374"/>
              </a:tblGrid>
              <a:tr h="7143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название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формула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график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43008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Линейная функция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y=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kx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+b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y=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kx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= 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графические</a:t>
                      </a:r>
                    </a:p>
                    <a:p>
                      <a:pPr algn="ctr"/>
                      <a:r>
                        <a:rPr lang="ru-RU" dirty="0" smtClean="0"/>
                        <a:t>задачи</a:t>
                      </a:r>
                      <a:endParaRPr lang="ru-RU" dirty="0"/>
                    </a:p>
                  </a:txBody>
                  <a:tcPr vert="wordArtVert"/>
                </a:tc>
              </a:tr>
              <a:tr h="2643205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Равномерное, равноускоренное движение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y=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kx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+b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y=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kx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 = 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72344"/>
          </a:xfrm>
        </p:spPr>
        <p:txBody>
          <a:bodyPr/>
          <a:lstStyle/>
          <a:p>
            <a:r>
              <a:rPr lang="ru-RU" dirty="0" smtClean="0"/>
              <a:t>          </a:t>
            </a:r>
            <a:r>
              <a:rPr lang="ru-RU" dirty="0" smtClean="0">
                <a:solidFill>
                  <a:schemeClr val="bg1"/>
                </a:solidFill>
              </a:rPr>
              <a:t>Таблица соответствия.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29256" y="22859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58016" y="300037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29256" y="342900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15140" y="371475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51" name="Группа 50"/>
          <p:cNvGrpSpPr/>
          <p:nvPr/>
        </p:nvGrpSpPr>
        <p:grpSpPr>
          <a:xfrm>
            <a:off x="5286380" y="2285992"/>
            <a:ext cx="1643074" cy="3429818"/>
            <a:chOff x="5286380" y="2285992"/>
            <a:chExt cx="1643074" cy="3429818"/>
          </a:xfrm>
        </p:grpSpPr>
        <p:cxnSp>
          <p:nvCxnSpPr>
            <p:cNvPr id="6" name="Прямая со стрелкой 5"/>
            <p:cNvCxnSpPr/>
            <p:nvPr/>
          </p:nvCxnSpPr>
          <p:spPr>
            <a:xfrm rot="5400000" flipH="1" flipV="1">
              <a:off x="5249867" y="2821777"/>
              <a:ext cx="1072364" cy="794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5572132" y="3143248"/>
              <a:ext cx="1357322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rot="5400000" flipH="1" flipV="1">
              <a:off x="5393537" y="2607463"/>
              <a:ext cx="1000132" cy="500066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 rot="5400000" flipH="1" flipV="1">
              <a:off x="5500694" y="3714752"/>
              <a:ext cx="571504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>
              <a:off x="5572132" y="3857628"/>
              <a:ext cx="114300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>
              <a:stCxn id="23" idx="3"/>
            </p:cNvCxnSpPr>
            <p:nvPr/>
          </p:nvCxnSpPr>
          <p:spPr>
            <a:xfrm flipV="1">
              <a:off x="5724530" y="3500438"/>
              <a:ext cx="561982" cy="113228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rot="5400000" flipH="1" flipV="1">
              <a:off x="5250661" y="4393413"/>
              <a:ext cx="642942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5286380" y="4500570"/>
              <a:ext cx="114300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>
              <a:off x="5572132" y="4214818"/>
              <a:ext cx="642942" cy="357190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rot="5400000" flipH="1" flipV="1">
              <a:off x="5179223" y="5322107"/>
              <a:ext cx="78581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/>
            <p:cNvCxnSpPr/>
            <p:nvPr/>
          </p:nvCxnSpPr>
          <p:spPr>
            <a:xfrm>
              <a:off x="5286380" y="5500702"/>
              <a:ext cx="1357322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5572132" y="5143512"/>
              <a:ext cx="857256" cy="1588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5143504" y="3929066"/>
            <a:ext cx="25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29388" y="428625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143504" y="4786322"/>
            <a:ext cx="256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43702" y="542926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5" name="Рисунок 3" descr="clip_image0001.png"/>
          <p:cNvPicPr>
            <a:picLocks noChangeAspect="1"/>
          </p:cNvPicPr>
          <p:nvPr/>
        </p:nvPicPr>
        <p:blipFill>
          <a:blip r:embed="rId2" cstate="print"/>
          <a:srcRect t="8942" b="8942"/>
          <a:stretch>
            <a:fillRect/>
          </a:stretch>
        </p:blipFill>
        <p:spPr bwMode="auto">
          <a:xfrm>
            <a:off x="395288" y="4357694"/>
            <a:ext cx="3819521" cy="2208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18" grpId="0"/>
      <p:bldP spid="23" grpId="0"/>
      <p:bldP spid="24" grpId="0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chemeClr val="bg1"/>
                </a:solidFill>
              </a:rPr>
              <a:t>Цель урока</a:t>
            </a:r>
            <a:r>
              <a:rPr lang="ru-RU" dirty="0" smtClean="0">
                <a:solidFill>
                  <a:schemeClr val="bg1"/>
                </a:solidFill>
              </a:rPr>
              <a:t>: формирование у обучающихся умений применять математические модели к решению задач по физике; показать связь изученных понятий по предметам; развитие навыков и умений анализировать.</a:t>
            </a:r>
          </a:p>
          <a:p>
            <a:r>
              <a:rPr lang="ru-RU" b="1" u="sng" dirty="0" smtClean="0">
                <a:solidFill>
                  <a:schemeClr val="bg1"/>
                </a:solidFill>
              </a:rPr>
              <a:t>Задачи урока</a:t>
            </a:r>
            <a:r>
              <a:rPr lang="ru-RU" dirty="0" smtClean="0">
                <a:solidFill>
                  <a:schemeClr val="bg1"/>
                </a:solidFill>
              </a:rPr>
              <a:t>: научить  применять математический аппарат к решению физических задач;  видеть взаимосвязь всех понятий;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smtClean="0">
                <a:solidFill>
                  <a:schemeClr val="bg1"/>
                </a:solidFill>
              </a:rPr>
              <a:t>Цели и задачи урока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869160"/>
            <a:ext cx="2303463" cy="1450967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34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28802"/>
          <a:ext cx="8229600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0059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</a:t>
                      </a:r>
                      <a:endParaRPr lang="en-US" dirty="0" smtClean="0"/>
                    </a:p>
                    <a:p>
                      <a:pPr algn="ctr"/>
                      <a:endParaRPr kumimoji="0" 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y =b</a:t>
                      </a:r>
                    </a:p>
                    <a:p>
                      <a:pPr algn="ctr"/>
                      <a:endParaRPr kumimoji="0"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y=</a:t>
                      </a:r>
                      <a:r>
                        <a:rPr kumimoji="0" lang="en-US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kx</a:t>
                      </a:r>
                      <a:endParaRPr kumimoji="0"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en-US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y=</a:t>
                      </a:r>
                      <a:r>
                        <a:rPr kumimoji="0" lang="en-US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kx</a:t>
                      </a:r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+ b</a:t>
                      </a: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Физика</a:t>
                      </a:r>
                    </a:p>
                    <a:p>
                      <a:pPr algn="ctr"/>
                      <a:r>
                        <a:rPr lang="en-US" dirty="0" smtClean="0"/>
                        <a:t>        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V(t) = const</a:t>
                      </a:r>
                    </a:p>
                    <a:p>
                      <a:pPr algn="ctr"/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0" 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V(t) =v</a:t>
                      </a:r>
                      <a:r>
                        <a:rPr kumimoji="0" lang="en-US" sz="1800" b="1" kern="1200" baseline="-25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+ a t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0" 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kumimoji="0" lang="ru-RU" sz="18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V(t) =at</a:t>
                      </a:r>
                      <a:r>
                        <a:rPr kumimoji="0"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с т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497653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1. Что общего в изображении графиков ? В чем отличие ?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2. Что можно сказать о функциях, глядя на эти графики с точки зрения математики и физики ?</a:t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dirty="0" smtClean="0">
                <a:solidFill>
                  <a:schemeClr val="bg1"/>
                </a:solidFill>
              </a:rPr>
              <a:t>3. Каким образом можно поменять направление  графика или начальной точки?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4" y="2285992"/>
            <a:ext cx="327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57950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15074" y="421481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3438" y="335756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14876" y="478632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000760" y="564357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0034" y="207167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714480" y="27860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1472" y="321468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 flipV="1">
            <a:off x="2000232" y="400050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500034" y="2357430"/>
            <a:ext cx="5786478" cy="3714776"/>
            <a:chOff x="500034" y="2357430"/>
            <a:chExt cx="5786478" cy="3714776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4714876" y="2500306"/>
              <a:ext cx="1571636" cy="3571900"/>
              <a:chOff x="4714876" y="2500306"/>
              <a:chExt cx="1571636" cy="3571900"/>
            </a:xfrm>
          </p:grpSpPr>
          <p:cxnSp>
            <p:nvCxnSpPr>
              <p:cNvPr id="6" name="Прямая со стрелкой 5"/>
              <p:cNvCxnSpPr/>
              <p:nvPr/>
            </p:nvCxnSpPr>
            <p:spPr>
              <a:xfrm rot="5400000" flipH="1" flipV="1">
                <a:off x="4822827" y="2963859"/>
                <a:ext cx="928694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 стрелкой 7"/>
              <p:cNvCxnSpPr/>
              <p:nvPr/>
            </p:nvCxnSpPr>
            <p:spPr>
              <a:xfrm>
                <a:off x="4929190" y="3143248"/>
                <a:ext cx="1357322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5286380" y="2857496"/>
                <a:ext cx="857256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 rot="5400000" flipH="1" flipV="1">
                <a:off x="4608513" y="4106867"/>
                <a:ext cx="1071570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 стрелкой 15"/>
              <p:cNvCxnSpPr/>
              <p:nvPr/>
            </p:nvCxnSpPr>
            <p:spPr>
              <a:xfrm>
                <a:off x="4714876" y="4429132"/>
                <a:ext cx="1428760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flipV="1">
                <a:off x="5143504" y="3714752"/>
                <a:ext cx="714380" cy="500066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 стрелкой 21"/>
              <p:cNvCxnSpPr/>
              <p:nvPr/>
            </p:nvCxnSpPr>
            <p:spPr>
              <a:xfrm rot="5400000" flipH="1" flipV="1">
                <a:off x="4465637" y="5535627"/>
                <a:ext cx="1071570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 стрелкой 25"/>
              <p:cNvCxnSpPr/>
              <p:nvPr/>
            </p:nvCxnSpPr>
            <p:spPr>
              <a:xfrm>
                <a:off x="4714876" y="5857892"/>
                <a:ext cx="1214446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 flipH="1" flipV="1">
                <a:off x="5000628" y="5143512"/>
                <a:ext cx="714380" cy="71438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Группа 40"/>
            <p:cNvGrpSpPr/>
            <p:nvPr/>
          </p:nvGrpSpPr>
          <p:grpSpPr>
            <a:xfrm>
              <a:off x="500034" y="2357430"/>
              <a:ext cx="1500198" cy="3571900"/>
              <a:chOff x="500034" y="2357430"/>
              <a:chExt cx="1500198" cy="3571900"/>
            </a:xfrm>
          </p:grpSpPr>
          <p:cxnSp>
            <p:nvCxnSpPr>
              <p:cNvPr id="34" name="Прямая со стрелкой 33"/>
              <p:cNvCxnSpPr/>
              <p:nvPr/>
            </p:nvCxnSpPr>
            <p:spPr>
              <a:xfrm rot="5400000" flipH="1" flipV="1">
                <a:off x="465109" y="2749545"/>
                <a:ext cx="785818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Прямая со стрелкой 35"/>
              <p:cNvCxnSpPr/>
              <p:nvPr/>
            </p:nvCxnSpPr>
            <p:spPr>
              <a:xfrm>
                <a:off x="500034" y="2928934"/>
                <a:ext cx="1214446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500034" y="2643182"/>
                <a:ext cx="1000132" cy="1588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 стрелкой 41"/>
              <p:cNvCxnSpPr/>
              <p:nvPr/>
            </p:nvCxnSpPr>
            <p:spPr>
              <a:xfrm rot="5400000" flipH="1" flipV="1">
                <a:off x="500828" y="3928272"/>
                <a:ext cx="857256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 стрелкой 45"/>
              <p:cNvCxnSpPr/>
              <p:nvPr/>
            </p:nvCxnSpPr>
            <p:spPr>
              <a:xfrm>
                <a:off x="642910" y="4143380"/>
                <a:ext cx="1357322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 flipH="1" flipV="1">
                <a:off x="607191" y="3750471"/>
                <a:ext cx="714380" cy="642942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571472" y="4857760"/>
                <a:ext cx="1214446" cy="107157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/>
              <p:cNvCxnSpPr/>
              <p:nvPr/>
            </p:nvCxnSpPr>
            <p:spPr>
              <a:xfrm rot="5400000" flipH="1" flipV="1">
                <a:off x="393214" y="5321650"/>
                <a:ext cx="1213771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 стрелкой 55"/>
              <p:cNvCxnSpPr/>
              <p:nvPr/>
            </p:nvCxnSpPr>
            <p:spPr>
              <a:xfrm>
                <a:off x="571472" y="5571545"/>
                <a:ext cx="1357322" cy="1587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TextBox 59"/>
          <p:cNvSpPr txBox="1"/>
          <p:nvPr/>
        </p:nvSpPr>
        <p:spPr>
          <a:xfrm>
            <a:off x="785786" y="4500570"/>
            <a:ext cx="295274" cy="3691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000232" y="5500147"/>
            <a:ext cx="285752" cy="36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11" grpId="0"/>
      <p:bldP spid="12" grpId="0"/>
      <p:bldP spid="19" grpId="0"/>
      <p:bldP spid="20" grpId="0"/>
      <p:bldP spid="31" grpId="0"/>
      <p:bldP spid="32" grpId="0"/>
      <p:bldP spid="39" grpId="0"/>
      <p:bldP spid="40" grpId="0"/>
      <p:bldP spid="48" grpId="0"/>
      <p:bldP spid="49" grpId="0"/>
      <p:bldP spid="60" grpId="0"/>
      <p:bldP spid="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3476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476636">
                <a:tc>
                  <a:txBody>
                    <a:bodyPr/>
                    <a:lstStyle/>
                    <a:p>
                      <a:r>
                        <a:rPr lang="ru-RU" sz="3600" baseline="0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  <a:r>
                        <a:rPr lang="en-US" sz="3600" baseline="0" dirty="0" smtClean="0">
                          <a:solidFill>
                            <a:schemeClr val="bg1"/>
                          </a:solidFill>
                        </a:rPr>
                        <a:t>y = 2x +2</a:t>
                      </a:r>
                    </a:p>
                    <a:p>
                      <a:r>
                        <a:rPr lang="ru-RU" sz="3600" baseline="0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  <a:r>
                        <a:rPr lang="en-US" sz="3600" baseline="0" dirty="0" smtClean="0">
                          <a:solidFill>
                            <a:schemeClr val="bg1"/>
                          </a:solidFill>
                        </a:rPr>
                        <a:t>y = -3x + 5</a:t>
                      </a:r>
                    </a:p>
                    <a:p>
                      <a:r>
                        <a:rPr lang="ru-RU" sz="3600" baseline="0" dirty="0" smtClean="0">
                          <a:solidFill>
                            <a:schemeClr val="bg1"/>
                          </a:solidFill>
                        </a:rPr>
                        <a:t>3.</a:t>
                      </a:r>
                      <a:r>
                        <a:rPr lang="en-US" sz="3600" baseline="0" dirty="0" smtClean="0">
                          <a:solidFill>
                            <a:schemeClr val="bg1"/>
                          </a:solidFill>
                        </a:rPr>
                        <a:t>y = 4</a:t>
                      </a:r>
                    </a:p>
                    <a:p>
                      <a:r>
                        <a:rPr lang="ru-RU" sz="3600" baseline="0" dirty="0" smtClean="0">
                          <a:solidFill>
                            <a:schemeClr val="bg1"/>
                          </a:solidFill>
                        </a:rPr>
                        <a:t>4.</a:t>
                      </a:r>
                      <a:r>
                        <a:rPr lang="en-US" sz="3600" baseline="0" dirty="0" smtClean="0">
                          <a:solidFill>
                            <a:schemeClr val="bg1"/>
                          </a:solidFill>
                        </a:rPr>
                        <a:t>y= 0,5x</a:t>
                      </a:r>
                      <a:endParaRPr lang="ru-RU" sz="3600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ru-RU" sz="3600" baseline="0" dirty="0" smtClean="0">
                          <a:solidFill>
                            <a:schemeClr val="bg1"/>
                          </a:solidFill>
                        </a:rPr>
                        <a:t>  </a:t>
                      </a:r>
                      <a:endParaRPr lang="ru-RU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  <a:r>
                        <a:rPr lang="en-US" sz="3600" dirty="0" smtClean="0">
                          <a:solidFill>
                            <a:schemeClr val="bg1"/>
                          </a:solidFill>
                        </a:rPr>
                        <a:t>V(t) = 2 + 2t</a:t>
                      </a:r>
                    </a:p>
                    <a:p>
                      <a:r>
                        <a:rPr lang="ru-RU" sz="3600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  <a:r>
                        <a:rPr lang="en-US" sz="3600" dirty="0" smtClean="0">
                          <a:solidFill>
                            <a:schemeClr val="bg1"/>
                          </a:solidFill>
                        </a:rPr>
                        <a:t>V(t) = 5</a:t>
                      </a:r>
                      <a:r>
                        <a:rPr lang="en-US" sz="3600" baseline="0" dirty="0" smtClean="0">
                          <a:solidFill>
                            <a:schemeClr val="bg1"/>
                          </a:solidFill>
                        </a:rPr>
                        <a:t> – 3t</a:t>
                      </a:r>
                    </a:p>
                    <a:p>
                      <a:r>
                        <a:rPr lang="ru-RU" sz="3600" baseline="0" dirty="0" smtClean="0">
                          <a:solidFill>
                            <a:schemeClr val="bg1"/>
                          </a:solidFill>
                        </a:rPr>
                        <a:t>3.</a:t>
                      </a:r>
                      <a:r>
                        <a:rPr lang="en-US" sz="3600" baseline="0" dirty="0" smtClean="0">
                          <a:solidFill>
                            <a:schemeClr val="bg1"/>
                          </a:solidFill>
                        </a:rPr>
                        <a:t>V(t) = 4</a:t>
                      </a:r>
                    </a:p>
                    <a:p>
                      <a:r>
                        <a:rPr lang="ru-RU" sz="3600" baseline="0" dirty="0" smtClean="0">
                          <a:solidFill>
                            <a:schemeClr val="bg1"/>
                          </a:solidFill>
                        </a:rPr>
                        <a:t>4.</a:t>
                      </a:r>
                      <a:r>
                        <a:rPr lang="en-US" sz="3600" baseline="0" dirty="0" smtClean="0">
                          <a:solidFill>
                            <a:schemeClr val="bg1"/>
                          </a:solidFill>
                        </a:rPr>
                        <a:t>V(t) = 0,5t</a:t>
                      </a:r>
                    </a:p>
                    <a:p>
                      <a:endParaRPr lang="ru-RU" sz="36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Задание 1.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Построить графики функций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5214950"/>
            <a:ext cx="2786082" cy="1143008"/>
          </a:xfrm>
          <a:prstGeom prst="rect">
            <a:avLst/>
          </a:prstGeom>
          <a:noFill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5214950"/>
            <a:ext cx="2571768" cy="1219201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7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accel="100000" fill="hold">
                                          <p:stCondLst>
                                            <p:cond delay="27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4833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833958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ответы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43108" y="2071678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4348" y="2428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86182" y="335756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57356" y="392906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54" name="Группа 53"/>
          <p:cNvGrpSpPr/>
          <p:nvPr/>
        </p:nvGrpSpPr>
        <p:grpSpPr>
          <a:xfrm>
            <a:off x="642910" y="1857364"/>
            <a:ext cx="3795736" cy="4214842"/>
            <a:chOff x="642910" y="1857364"/>
            <a:chExt cx="3795736" cy="4214842"/>
          </a:xfrm>
        </p:grpSpPr>
        <p:sp>
          <p:nvSpPr>
            <p:cNvPr id="31" name="TextBox 30"/>
            <p:cNvSpPr txBox="1"/>
            <p:nvPr/>
          </p:nvSpPr>
          <p:spPr>
            <a:xfrm>
              <a:off x="1000100" y="3429000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4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928662" y="3071810"/>
              <a:ext cx="29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5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grpSp>
          <p:nvGrpSpPr>
            <p:cNvPr id="51" name="Группа 50"/>
            <p:cNvGrpSpPr/>
            <p:nvPr/>
          </p:nvGrpSpPr>
          <p:grpSpPr>
            <a:xfrm>
              <a:off x="642910" y="1857364"/>
              <a:ext cx="3795736" cy="4214842"/>
              <a:chOff x="642910" y="1857364"/>
              <a:chExt cx="3795736" cy="4214842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857224" y="1857364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y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43372" y="5000636"/>
                <a:ext cx="2952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x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000100" y="4071942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2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14348" y="4429132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-1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214414" y="4929198"/>
                <a:ext cx="3401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-1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285852" y="4714884"/>
                <a:ext cx="505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Arial"/>
                    <a:cs typeface="Arial"/>
                  </a:rPr>
                  <a:t>1⅔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8" name="Прямая со стрелкой 7"/>
              <p:cNvCxnSpPr/>
              <p:nvPr/>
            </p:nvCxnSpPr>
            <p:spPr>
              <a:xfrm rot="5400000" flipH="1" flipV="1">
                <a:off x="-857288" y="3929066"/>
                <a:ext cx="4214842" cy="7143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 стрелкой 9"/>
              <p:cNvCxnSpPr/>
              <p:nvPr/>
            </p:nvCxnSpPr>
            <p:spPr>
              <a:xfrm>
                <a:off x="642910" y="4714884"/>
                <a:ext cx="3643338" cy="1588"/>
              </a:xfrm>
              <a:prstGeom prst="straightConnector1">
                <a:avLst/>
              </a:prstGeom>
              <a:ln w="28575">
                <a:solidFill>
                  <a:schemeClr val="bg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343566" y="2976915"/>
            <a:ext cx="2512472" cy="154443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107125" y="3750471"/>
            <a:ext cx="2786082" cy="85725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71472" y="3786190"/>
            <a:ext cx="3429024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500034" y="4143380"/>
            <a:ext cx="1857388" cy="92869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Группа 54"/>
          <p:cNvGrpSpPr/>
          <p:nvPr/>
        </p:nvGrpSpPr>
        <p:grpSpPr>
          <a:xfrm>
            <a:off x="4786314" y="1928802"/>
            <a:ext cx="3838320" cy="4308510"/>
            <a:chOff x="4786314" y="1928802"/>
            <a:chExt cx="3838320" cy="4308510"/>
          </a:xfrm>
        </p:grpSpPr>
        <p:sp>
          <p:nvSpPr>
            <p:cNvPr id="53" name="TextBox 52"/>
            <p:cNvSpPr txBox="1"/>
            <p:nvPr/>
          </p:nvSpPr>
          <p:spPr>
            <a:xfrm>
              <a:off x="4786314" y="4143379"/>
              <a:ext cx="296876" cy="3774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chemeClr val="bg1"/>
                  </a:solidFill>
                </a:rPr>
                <a:t>2</a:t>
              </a:r>
              <a:endParaRPr lang="ru-RU" dirty="0">
                <a:solidFill>
                  <a:schemeClr val="bg1"/>
                </a:solidFill>
              </a:endParaRPr>
            </a:p>
          </p:txBody>
        </p:sp>
        <p:grpSp>
          <p:nvGrpSpPr>
            <p:cNvPr id="45" name="Группа 44"/>
            <p:cNvGrpSpPr/>
            <p:nvPr/>
          </p:nvGrpSpPr>
          <p:grpSpPr>
            <a:xfrm>
              <a:off x="4786314" y="1928802"/>
              <a:ext cx="3838320" cy="4308510"/>
              <a:chOff x="4786314" y="1928802"/>
              <a:chExt cx="3838320" cy="4215636"/>
            </a:xfrm>
          </p:grpSpPr>
          <p:sp>
            <p:nvSpPr>
              <p:cNvPr id="61" name="TextBox 60"/>
              <p:cNvSpPr txBox="1"/>
              <p:nvPr/>
            </p:nvSpPr>
            <p:spPr>
              <a:xfrm>
                <a:off x="4857752" y="3143248"/>
                <a:ext cx="2936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5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786314" y="3429000"/>
                <a:ext cx="3064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</a:rPr>
                  <a:t>4</a:t>
                </a:r>
                <a:endParaRPr lang="ru-RU" dirty="0">
                  <a:solidFill>
                    <a:schemeClr val="bg1"/>
                  </a:solidFill>
                </a:endParaRPr>
              </a:p>
            </p:txBody>
          </p:sp>
          <p:grpSp>
            <p:nvGrpSpPr>
              <p:cNvPr id="43" name="Группа 42"/>
              <p:cNvGrpSpPr/>
              <p:nvPr/>
            </p:nvGrpSpPr>
            <p:grpSpPr>
              <a:xfrm>
                <a:off x="4786314" y="1928802"/>
                <a:ext cx="3838320" cy="4215636"/>
                <a:chOff x="4786314" y="1928802"/>
                <a:chExt cx="3838320" cy="4215636"/>
              </a:xfrm>
            </p:grpSpPr>
            <p:sp>
              <p:nvSpPr>
                <p:cNvPr id="49" name="TextBox 48"/>
                <p:cNvSpPr txBox="1"/>
                <p:nvPr/>
              </p:nvSpPr>
              <p:spPr>
                <a:xfrm>
                  <a:off x="4786314" y="1928802"/>
                  <a:ext cx="29687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v</a:t>
                  </a:r>
                  <a:endParaRPr lang="ru-RU" dirty="0">
                    <a:solidFill>
                      <a:schemeClr val="bg1"/>
                    </a:solidFill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8358214" y="5143512"/>
                  <a:ext cx="2664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chemeClr val="bg1"/>
                      </a:solidFill>
                    </a:rPr>
                    <a:t>t</a:t>
                  </a:r>
                  <a:endParaRPr lang="ru-RU" dirty="0">
                    <a:solidFill>
                      <a:schemeClr val="bg1"/>
                    </a:solidFill>
                  </a:endParaRPr>
                </a:p>
              </p:txBody>
            </p:sp>
            <p:cxnSp>
              <p:nvCxnSpPr>
                <p:cNvPr id="44" name="Прямая со стрелкой 43"/>
                <p:cNvCxnSpPr/>
                <p:nvPr/>
              </p:nvCxnSpPr>
              <p:spPr>
                <a:xfrm rot="5400000" flipH="1" flipV="1">
                  <a:off x="2964645" y="4036223"/>
                  <a:ext cx="4214842" cy="1588"/>
                </a:xfrm>
                <a:prstGeom prst="straightConnector1">
                  <a:avLst/>
                </a:prstGeom>
                <a:ln w="28575">
                  <a:solidFill>
                    <a:schemeClr val="bg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 стрелкой 46"/>
                <p:cNvCxnSpPr/>
                <p:nvPr/>
              </p:nvCxnSpPr>
              <p:spPr>
                <a:xfrm>
                  <a:off x="4788024" y="5013176"/>
                  <a:ext cx="3714776" cy="1588"/>
                </a:xfrm>
                <a:prstGeom prst="straightConnector1">
                  <a:avLst/>
                </a:prstGeom>
                <a:ln w="28575">
                  <a:solidFill>
                    <a:schemeClr val="bg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5076056" y="2708920"/>
            <a:ext cx="1643074" cy="164307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6200000" flipH="1">
            <a:off x="5072066" y="3357562"/>
            <a:ext cx="1357322" cy="135732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5000628" y="3714752"/>
            <a:ext cx="292895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5072066" y="4143380"/>
            <a:ext cx="1500198" cy="857256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500826" y="2357430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429388" y="44291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7715272" y="328612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286512" y="378619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9" grpId="0"/>
      <p:bldP spid="40" grpId="0"/>
      <p:bldP spid="41" grpId="0"/>
      <p:bldP spid="42" grpId="0"/>
      <p:bldP spid="68" grpId="0"/>
      <p:bldP spid="69" grpId="0"/>
      <p:bldP spid="7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76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9048"/>
                <a:gridCol w="4400552"/>
              </a:tblGrid>
              <a:tr h="476252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1.</a:t>
                      </a:r>
                    </a:p>
                    <a:p>
                      <a:endParaRPr lang="en-US" sz="28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28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28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Задание 2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По графику записать формулу.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5786" y="164305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14612" y="271462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5786" y="21431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928794" y="271462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5786" y="335756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y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14612" y="421481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x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14348" y="4714884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-1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5786" y="421481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85786" y="271462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714876" y="1571612"/>
            <a:ext cx="3276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15140" y="2714620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857752" y="221455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929322" y="278605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500034" y="1643050"/>
            <a:ext cx="6357982" cy="3429024"/>
            <a:chOff x="500034" y="1643050"/>
            <a:chExt cx="6357982" cy="3429024"/>
          </a:xfrm>
        </p:grpSpPr>
        <p:cxnSp>
          <p:nvCxnSpPr>
            <p:cNvPr id="6" name="Прямая со стрелкой 5"/>
            <p:cNvCxnSpPr/>
            <p:nvPr/>
          </p:nvCxnSpPr>
          <p:spPr>
            <a:xfrm rot="5400000" flipH="1" flipV="1">
              <a:off x="356364" y="2428868"/>
              <a:ext cx="1429554" cy="794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 стрелкой 8"/>
            <p:cNvCxnSpPr/>
            <p:nvPr/>
          </p:nvCxnSpPr>
          <p:spPr>
            <a:xfrm>
              <a:off x="714348" y="2786058"/>
              <a:ext cx="2000264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642910" y="2071678"/>
              <a:ext cx="1928826" cy="928694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rot="5400000" flipH="1" flipV="1">
              <a:off x="250795" y="4249743"/>
              <a:ext cx="1643074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500034" y="4357694"/>
              <a:ext cx="2214578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500034" y="4786322"/>
              <a:ext cx="207170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rot="5400000" flipH="1" flipV="1">
              <a:off x="4358480" y="2428074"/>
              <a:ext cx="1571636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>
              <a:off x="4786314" y="2857496"/>
              <a:ext cx="1928826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5143504" y="2428868"/>
              <a:ext cx="1071570" cy="42862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/>
            <p:nvPr/>
          </p:nvCxnSpPr>
          <p:spPr>
            <a:xfrm rot="5400000" flipH="1" flipV="1">
              <a:off x="4357686" y="4214818"/>
              <a:ext cx="1428760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 стрелкой 48"/>
            <p:cNvCxnSpPr/>
            <p:nvPr/>
          </p:nvCxnSpPr>
          <p:spPr>
            <a:xfrm>
              <a:off x="4714876" y="4286256"/>
              <a:ext cx="2143140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5072066" y="4643446"/>
              <a:ext cx="171451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Box 52"/>
          <p:cNvSpPr txBox="1"/>
          <p:nvPr/>
        </p:nvSpPr>
        <p:spPr>
          <a:xfrm flipH="1">
            <a:off x="4786315" y="342900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58016" y="4143380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857752" y="278605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786314" y="421481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0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86314" y="442913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-1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  <p:bldP spid="16" grpId="0"/>
      <p:bldP spid="17" grpId="0"/>
      <p:bldP spid="26" grpId="0"/>
      <p:bldP spid="27" grpId="0"/>
      <p:bldP spid="30" grpId="0"/>
      <p:bldP spid="31" grpId="0"/>
      <p:bldP spid="32" grpId="0"/>
      <p:bldP spid="40" grpId="0"/>
      <p:bldP spid="41" grpId="0"/>
      <p:bldP spid="44" grpId="0"/>
      <p:bldP spid="45" grpId="0"/>
      <p:bldP spid="53" grpId="0"/>
      <p:bldP spid="54" grpId="0"/>
      <p:bldP spid="55" grpId="0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14300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y= 2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– 0,5x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y = -1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V(t)  = 2 – 0,5t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V(t) = -1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Ответ.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Picture 5" descr="CRCTR1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0913" y="3068638"/>
            <a:ext cx="3113087" cy="378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47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47676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Построить график функции: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dirty="0" smtClean="0"/>
                        <a:t>                  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, если   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&lt;2</a:t>
                      </a:r>
                      <a:endParaRPr lang="ru-RU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 y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=  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{</a:t>
                      </a:r>
                      <a:r>
                        <a:rPr lang="en-US" sz="2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bg1"/>
                          </a:solidFill>
                        </a:rPr>
                        <a:t>    </a:t>
                      </a:r>
                      <a:r>
                        <a:rPr lang="en-US" spc="-150" dirty="0" smtClean="0">
                          <a:solidFill>
                            <a:schemeClr val="bg1"/>
                          </a:solidFill>
                        </a:rPr>
                        <a:t>0, </a:t>
                      </a:r>
                      <a:r>
                        <a:rPr lang="ru-RU" spc="-150" dirty="0" smtClean="0">
                          <a:solidFill>
                            <a:schemeClr val="bg1"/>
                          </a:solidFill>
                        </a:rPr>
                        <a:t>если </a:t>
                      </a:r>
                      <a:r>
                        <a:rPr lang="en-US" spc="-150" dirty="0" smtClean="0">
                          <a:solidFill>
                            <a:schemeClr val="bg1"/>
                          </a:solidFill>
                        </a:rPr>
                        <a:t>  2 &lt; x&lt;  4</a:t>
                      </a:r>
                      <a:endParaRPr lang="en-US" spc="-150" dirty="0" smtClean="0">
                        <a:solidFill>
                          <a:schemeClr val="bg1"/>
                        </a:solidFill>
                        <a:latin typeface="+mn-lt"/>
                        <a:cs typeface="+mn-cs"/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                 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-1, 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если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 4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&lt;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x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&lt;8</a:t>
                      </a:r>
                    </a:p>
                    <a:p>
                      <a:endParaRPr lang="en-US" dirty="0" smtClean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а) записать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 при каких значениях аргумента функция принимает положительные, отрицательные значения, при каких равна 0.</a:t>
                      </a:r>
                    </a:p>
                    <a:p>
                      <a:r>
                        <a:rPr lang="ru-RU" baseline="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б) найти наибольшее и наименьшее значение функции на каждом промежутке.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pPr marL="342900" indent="-342900">
                        <a:buAutoNum type="alphaLcParenR"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Опишите характер движения</a:t>
                      </a: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 на каждом участке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ru-RU" baseline="0" dirty="0" smtClean="0">
                          <a:solidFill>
                            <a:schemeClr val="bg1"/>
                          </a:solidFill>
                        </a:rPr>
                        <a:t>Составьте уравнения зависимости 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v(t), s(t), a(t)</a:t>
                      </a:r>
                    </a:p>
                    <a:p>
                      <a:pPr marL="342900" indent="-342900">
                        <a:buAutoNum type="alphaLcParenR"/>
                      </a:pP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Начертите график скорости.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Решение комбинированных задач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задания для</a:t>
            </a:r>
            <a:r>
              <a:rPr dirty="0" smtClean="0">
                <a:solidFill>
                  <a:schemeClr val="bg1"/>
                </a:solidFill>
              </a:rPr>
              <a:t> I</a:t>
            </a:r>
            <a:r>
              <a:rPr lang="ru-RU" dirty="0" smtClean="0">
                <a:solidFill>
                  <a:schemeClr val="bg1"/>
                </a:solidFill>
              </a:rPr>
              <a:t> группы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4876" y="157161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v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29520" y="2571744"/>
            <a:ext cx="266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4714876" y="1643844"/>
            <a:ext cx="2643206" cy="1643074"/>
            <a:chOff x="4714876" y="1643844"/>
            <a:chExt cx="2643206" cy="1643074"/>
          </a:xfrm>
        </p:grpSpPr>
        <p:cxnSp>
          <p:nvCxnSpPr>
            <p:cNvPr id="6" name="Прямая со стрелкой 5"/>
            <p:cNvCxnSpPr/>
            <p:nvPr/>
          </p:nvCxnSpPr>
          <p:spPr>
            <a:xfrm rot="5400000" flipH="1" flipV="1">
              <a:off x="4321967" y="2464587"/>
              <a:ext cx="1643074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4714876" y="2714620"/>
              <a:ext cx="2643206" cy="1588"/>
            </a:xfrm>
            <a:prstGeom prst="straightConnector1">
              <a:avLst/>
            </a:prstGeom>
            <a:ln w="28575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143504" y="2214554"/>
              <a:ext cx="428628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5400000">
              <a:off x="5322893" y="2463793"/>
              <a:ext cx="499272" cy="794"/>
            </a:xfrm>
            <a:prstGeom prst="line">
              <a:avLst/>
            </a:prstGeom>
            <a:ln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5572132" y="2714620"/>
              <a:ext cx="500066" cy="1588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5930116" y="2928934"/>
              <a:ext cx="284958" cy="794"/>
            </a:xfrm>
            <a:prstGeom prst="line">
              <a:avLst/>
            </a:prstGeom>
            <a:ln>
              <a:solidFill>
                <a:schemeClr val="bg1"/>
              </a:solidFill>
              <a:prstDash val="lg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6072198" y="3071810"/>
              <a:ext cx="64294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4929190" y="207167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57818" y="264318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2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57884" y="264318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4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572264" y="235743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8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000"/>
                            </p:stCondLst>
                            <p:childTnLst>
                              <p:par>
                                <p:cTn id="31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32" grpId="0"/>
      <p:bldP spid="33" grpId="0"/>
      <p:bldP spid="34" grpId="0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1044</TotalTime>
  <Words>540</Words>
  <Application>Microsoft Office PowerPoint</Application>
  <PresentationFormat>Экран (4:3)</PresentationFormat>
  <Paragraphs>225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Механическое движение в графиках линейной функции</vt:lpstr>
      <vt:lpstr>          Таблица соответствия.</vt:lpstr>
      <vt:lpstr>         Цели и задачи урока</vt:lpstr>
      <vt:lpstr>        1. Что общего в изображении графиков ? В чем отличие ? 2. Что можно сказать о функциях, глядя на эти графики с точки зрения математики и физики ? 3. Каким образом можно поменять направление  графика или начальной точки?</vt:lpstr>
      <vt:lpstr> Задание 1.  Построить графики функций</vt:lpstr>
      <vt:lpstr>ответы</vt:lpstr>
      <vt:lpstr>Задание 2 По графику записать формулу.</vt:lpstr>
      <vt:lpstr>Ответ.</vt:lpstr>
      <vt:lpstr>Решение комбинированных задач задания для I группы </vt:lpstr>
      <vt:lpstr>       Решение комбинированных задач задания для II  группы</vt:lpstr>
      <vt:lpstr>Подведение итогов урока.</vt:lpstr>
      <vt:lpstr>Домашнее задание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Механическое движение в графиках линейной функции</dc:title>
  <dc:creator>Дом_2</dc:creator>
  <cp:lastModifiedBy>Admin</cp:lastModifiedBy>
  <cp:revision>169</cp:revision>
  <dcterms:created xsi:type="dcterms:W3CDTF">2010-11-04T12:05:12Z</dcterms:created>
  <dcterms:modified xsi:type="dcterms:W3CDTF">2011-01-25T14:00:47Z</dcterms:modified>
</cp:coreProperties>
</file>