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9" r:id="rId4"/>
    <p:sldId id="262" r:id="rId5"/>
    <p:sldId id="263" r:id="rId6"/>
    <p:sldId id="264" r:id="rId7"/>
    <p:sldId id="265" r:id="rId8"/>
    <p:sldId id="266" r:id="rId9"/>
    <p:sldId id="267" r:id="rId10"/>
    <p:sldId id="269" r:id="rId11"/>
    <p:sldId id="270" r:id="rId12"/>
    <p:sldId id="272" r:id="rId13"/>
    <p:sldId id="271" r:id="rId14"/>
    <p:sldId id="273" r:id="rId15"/>
    <p:sldId id="274" r:id="rId16"/>
    <p:sldId id="275"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94627" autoAdjust="0"/>
  </p:normalViewPr>
  <p:slideViewPr>
    <p:cSldViewPr>
      <p:cViewPr varScale="1">
        <p:scale>
          <a:sx n="71" d="100"/>
          <a:sy n="71" d="100"/>
        </p:scale>
        <p:origin x="-15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E6C6C828-95DD-4049-AF80-19CE0451EEFE}" type="datetimeFigureOut">
              <a:rPr lang="ru-RU" smtClean="0"/>
              <a:pPr/>
              <a:t>28.11.2014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DB32B25F-2D3F-4541-8929-9C36B9863D7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6C6C828-95DD-4049-AF80-19CE0451EEFE}" type="datetimeFigureOut">
              <a:rPr lang="ru-RU" smtClean="0"/>
              <a:pPr/>
              <a:t>28.11.2014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B32B25F-2D3F-4541-8929-9C36B9863D7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6C6C828-95DD-4049-AF80-19CE0451EEFE}" type="datetimeFigureOut">
              <a:rPr lang="ru-RU" smtClean="0"/>
              <a:pPr/>
              <a:t>28.11.2014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B32B25F-2D3F-4541-8929-9C36B9863D7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6C6C828-95DD-4049-AF80-19CE0451EEFE}" type="datetimeFigureOut">
              <a:rPr lang="ru-RU" smtClean="0"/>
              <a:pPr/>
              <a:t>28.11.2014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B32B25F-2D3F-4541-8929-9C36B9863D71}"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E6C6C828-95DD-4049-AF80-19CE0451EEFE}" type="datetimeFigureOut">
              <a:rPr lang="ru-RU" smtClean="0"/>
              <a:pPr/>
              <a:t>28.11.2014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B32B25F-2D3F-4541-8929-9C36B9863D71}"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6C6C828-95DD-4049-AF80-19CE0451EEFE}" type="datetimeFigureOut">
              <a:rPr lang="ru-RU" smtClean="0"/>
              <a:pPr/>
              <a:t>28.11.2014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B32B25F-2D3F-4541-8929-9C36B9863D71}"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6C6C828-95DD-4049-AF80-19CE0451EEFE}" type="datetimeFigureOut">
              <a:rPr lang="ru-RU" smtClean="0"/>
              <a:pPr/>
              <a:t>28.11.2014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B32B25F-2D3F-4541-8929-9C36B9863D7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E6C6C828-95DD-4049-AF80-19CE0451EEFE}" type="datetimeFigureOut">
              <a:rPr lang="ru-RU" smtClean="0"/>
              <a:pPr/>
              <a:t>28.11.2014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B32B25F-2D3F-4541-8929-9C36B9863D71}"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E6C6C828-95DD-4049-AF80-19CE0451EEFE}" type="datetimeFigureOut">
              <a:rPr lang="ru-RU" smtClean="0"/>
              <a:pPr/>
              <a:t>28.11.2014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B32B25F-2D3F-4541-8929-9C36B9863D7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E6C6C828-95DD-4049-AF80-19CE0451EEFE}" type="datetimeFigureOut">
              <a:rPr lang="ru-RU" smtClean="0"/>
              <a:pPr/>
              <a:t>28.11.2014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B32B25F-2D3F-4541-8929-9C36B9863D7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E6C6C828-95DD-4049-AF80-19CE0451EEFE}" type="datetimeFigureOut">
              <a:rPr lang="ru-RU" smtClean="0"/>
              <a:pPr/>
              <a:t>28.11.2014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DB32B25F-2D3F-4541-8929-9C36B9863D71}"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6C6C828-95DD-4049-AF80-19CE0451EEFE}" type="datetimeFigureOut">
              <a:rPr lang="ru-RU" smtClean="0"/>
              <a:pPr/>
              <a:t>28.11.2014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B32B25F-2D3F-4541-8929-9C36B9863D7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214423"/>
            <a:ext cx="7386662" cy="4286279"/>
          </a:xfrm>
        </p:spPr>
        <p:txBody>
          <a:bodyPr>
            <a:normAutofit fontScale="90000"/>
          </a:bodyPr>
          <a:lstStyle/>
          <a:p>
            <a:r>
              <a:rPr lang="ru-RU" b="1" dirty="0" smtClean="0"/>
              <a:t>Тестовый </a:t>
            </a:r>
            <a:r>
              <a:rPr lang="ru-RU" b="1" dirty="0"/>
              <a:t>контроль как средство развития мотивационной сферы </a:t>
            </a:r>
            <a:r>
              <a:rPr lang="ru-RU" b="1" dirty="0" smtClean="0"/>
              <a:t>обучающихся </a:t>
            </a:r>
            <a:r>
              <a:rPr lang="ru-RU" b="1" dirty="0"/>
              <a:t>(из опыта работы).</a:t>
            </a:r>
            <a:r>
              <a:rPr lang="ru-RU" dirty="0"/>
              <a:t/>
            </a:r>
            <a:br>
              <a:rPr lang="ru-RU" dirty="0"/>
            </a:br>
            <a:r>
              <a:rPr lang="ru-RU" b="1" dirty="0"/>
              <a:t> </a:t>
            </a:r>
            <a:r>
              <a:rPr lang="ru-RU" dirty="0"/>
              <a:t/>
            </a:r>
            <a:br>
              <a:rPr lang="ru-RU" dirty="0"/>
            </a:br>
            <a:endParaRPr lang="ru-RU" dirty="0"/>
          </a:p>
        </p:txBody>
      </p:sp>
      <p:sp>
        <p:nvSpPr>
          <p:cNvPr id="3" name="Подзаголовок 2"/>
          <p:cNvSpPr>
            <a:spLocks noGrp="1"/>
          </p:cNvSpPr>
          <p:nvPr>
            <p:ph type="subTitle" idx="1"/>
          </p:nvPr>
        </p:nvSpPr>
        <p:spPr>
          <a:xfrm>
            <a:off x="685800" y="4429132"/>
            <a:ext cx="7772400" cy="1071569"/>
          </a:xfrm>
        </p:spPr>
        <p:txBody>
          <a:bodyPr/>
          <a:lstStyle/>
          <a:p>
            <a:r>
              <a:rPr lang="ru-RU" dirty="0" smtClean="0">
                <a:solidFill>
                  <a:schemeClr val="tx1"/>
                </a:solidFill>
              </a:rPr>
              <a:t>Преподаватель английского языка: </a:t>
            </a:r>
            <a:r>
              <a:rPr lang="ru-RU" dirty="0" err="1" smtClean="0">
                <a:solidFill>
                  <a:schemeClr val="tx1"/>
                </a:solidFill>
              </a:rPr>
              <a:t>Падалкина</a:t>
            </a:r>
            <a:r>
              <a:rPr lang="ru-RU" dirty="0" smtClean="0">
                <a:solidFill>
                  <a:schemeClr val="tx1"/>
                </a:solidFill>
              </a:rPr>
              <a:t> Е.М.</a:t>
            </a:r>
            <a:endParaRPr lang="ru-RU"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00042"/>
            <a:ext cx="8229600" cy="5715040"/>
          </a:xfrm>
        </p:spPr>
        <p:txBody>
          <a:bodyPr>
            <a:normAutofit fontScale="55000" lnSpcReduction="20000"/>
          </a:bodyPr>
          <a:lstStyle/>
          <a:p>
            <a:r>
              <a:rPr lang="ru-RU" sz="4400" b="1" dirty="0" smtClean="0"/>
              <a:t>Альтернативный выбор </a:t>
            </a:r>
            <a:r>
              <a:rPr lang="ru-RU" sz="4400" dirty="0" smtClean="0"/>
              <a:t>(</a:t>
            </a:r>
            <a:r>
              <a:rPr lang="ru-RU" sz="4400" dirty="0" err="1" smtClean="0"/>
              <a:t>true-false</a:t>
            </a:r>
            <a:r>
              <a:rPr lang="ru-RU" sz="4400" dirty="0" smtClean="0"/>
              <a:t>);</a:t>
            </a:r>
          </a:p>
          <a:p>
            <a:pPr>
              <a:buNone/>
            </a:pPr>
            <a:r>
              <a:rPr lang="ru-RU" dirty="0" smtClean="0"/>
              <a:t>   </a:t>
            </a:r>
            <a:r>
              <a:rPr lang="ru-RU" sz="3200" b="1" i="1" dirty="0" smtClean="0"/>
              <a:t>Прочитайте текст, отметьте высказывания, которые соответствуют содержанию текста (</a:t>
            </a:r>
            <a:r>
              <a:rPr lang="en-US" sz="3200" b="1" i="1" dirty="0" smtClean="0"/>
              <a:t>true) </a:t>
            </a:r>
            <a:r>
              <a:rPr lang="ru-RU" sz="3200" b="1" i="1" dirty="0" smtClean="0"/>
              <a:t>,и те, которые дают ложную информацию (</a:t>
            </a:r>
            <a:r>
              <a:rPr lang="en-US" sz="3200" b="1" i="1" dirty="0" smtClean="0"/>
              <a:t>false</a:t>
            </a:r>
            <a:r>
              <a:rPr lang="ru-RU" sz="3200" b="1" i="1" dirty="0" smtClean="0"/>
              <a:t>)</a:t>
            </a:r>
            <a:r>
              <a:rPr lang="en-US" sz="3200" b="1" i="1" dirty="0" smtClean="0"/>
              <a:t>.</a:t>
            </a:r>
            <a:endParaRPr lang="ru-RU" sz="3200" b="1" i="1" dirty="0" smtClean="0"/>
          </a:p>
          <a:p>
            <a:pPr>
              <a:buNone/>
            </a:pPr>
            <a:endParaRPr lang="ru-RU" dirty="0" smtClean="0"/>
          </a:p>
          <a:p>
            <a:r>
              <a:rPr lang="ru-RU" sz="3800" b="1" dirty="0" smtClean="0"/>
              <a:t> </a:t>
            </a:r>
            <a:r>
              <a:rPr lang="ru-RU" sz="4400" b="1" dirty="0" smtClean="0"/>
              <a:t>Множественный выбор</a:t>
            </a:r>
            <a:r>
              <a:rPr lang="ru-RU" sz="4400" dirty="0" smtClean="0"/>
              <a:t> (</a:t>
            </a:r>
            <a:r>
              <a:rPr lang="ru-RU" sz="4400" dirty="0" err="1" smtClean="0"/>
              <a:t>multiple</a:t>
            </a:r>
            <a:r>
              <a:rPr lang="ru-RU" sz="4400" dirty="0" smtClean="0"/>
              <a:t> </a:t>
            </a:r>
            <a:r>
              <a:rPr lang="ru-RU" sz="4400" dirty="0" err="1" smtClean="0"/>
              <a:t>choice</a:t>
            </a:r>
            <a:r>
              <a:rPr lang="ru-RU" sz="4400" dirty="0" smtClean="0"/>
              <a:t>);</a:t>
            </a:r>
          </a:p>
          <a:p>
            <a:pPr>
              <a:buNone/>
            </a:pPr>
            <a:r>
              <a:rPr lang="ru-RU" b="1" i="1" dirty="0" smtClean="0"/>
              <a:t>   </a:t>
            </a:r>
            <a:r>
              <a:rPr lang="ru-RU" sz="3200" b="1" i="1" dirty="0" smtClean="0"/>
              <a:t>Выберите заголовок из предложенных, соответствующий содержанию текста.</a:t>
            </a:r>
            <a:endParaRPr lang="ru-RU" sz="3200" dirty="0" smtClean="0"/>
          </a:p>
          <a:p>
            <a:pPr>
              <a:buNone/>
            </a:pPr>
            <a:r>
              <a:rPr lang="ru-RU" dirty="0" smtClean="0"/>
              <a:t> </a:t>
            </a:r>
          </a:p>
          <a:p>
            <a:pPr>
              <a:buNone/>
            </a:pPr>
            <a:r>
              <a:rPr lang="ru-RU" b="1" i="1" dirty="0" smtClean="0"/>
              <a:t>   </a:t>
            </a:r>
            <a:r>
              <a:rPr lang="ru-RU" sz="3200" b="1" i="1" dirty="0" smtClean="0"/>
              <a:t>Выберите правильный вариант множественного числа:</a:t>
            </a:r>
            <a:r>
              <a:rPr lang="en-US" sz="3200" dirty="0" smtClean="0"/>
              <a:t>   </a:t>
            </a:r>
            <a:endParaRPr lang="ru-RU" sz="3200" dirty="0" smtClean="0"/>
          </a:p>
          <a:p>
            <a:pPr>
              <a:buNone/>
            </a:pPr>
            <a:r>
              <a:rPr lang="ru-RU" sz="3300" dirty="0" smtClean="0"/>
              <a:t>   а</a:t>
            </a:r>
            <a:r>
              <a:rPr lang="en-US" sz="3300" dirty="0" smtClean="0"/>
              <a:t>) child		 b) </a:t>
            </a:r>
            <a:r>
              <a:rPr lang="en-US" sz="3300" dirty="0" err="1" smtClean="0"/>
              <a:t>childs</a:t>
            </a:r>
            <a:r>
              <a:rPr lang="en-US" sz="3300" dirty="0" smtClean="0"/>
              <a:t>	 </a:t>
            </a:r>
            <a:r>
              <a:rPr lang="ru-RU" sz="3300" dirty="0" smtClean="0"/>
              <a:t>с</a:t>
            </a:r>
            <a:r>
              <a:rPr lang="en-US" sz="3300" dirty="0" smtClean="0"/>
              <a:t>) children	 d) </a:t>
            </a:r>
            <a:r>
              <a:rPr lang="en-US" sz="3300" dirty="0" err="1" smtClean="0"/>
              <a:t>childrens</a:t>
            </a:r>
            <a:endParaRPr lang="ru-RU" sz="3300" dirty="0" smtClean="0"/>
          </a:p>
          <a:p>
            <a:pPr>
              <a:buNone/>
            </a:pPr>
            <a:r>
              <a:rPr lang="en-US" sz="3300" dirty="0" smtClean="0"/>
              <a:t>      </a:t>
            </a:r>
            <a:endParaRPr lang="ru-RU" sz="3300" dirty="0" smtClean="0"/>
          </a:p>
          <a:p>
            <a:r>
              <a:rPr lang="ru-RU" sz="4400" b="1" dirty="0" smtClean="0"/>
              <a:t> Завершение</a:t>
            </a:r>
            <a:r>
              <a:rPr lang="ru-RU" sz="4400" dirty="0" smtClean="0"/>
              <a:t> (</a:t>
            </a:r>
            <a:r>
              <a:rPr lang="ru-RU" sz="4400" dirty="0" err="1" smtClean="0"/>
              <a:t>completion</a:t>
            </a:r>
            <a:r>
              <a:rPr lang="ru-RU" sz="4400" dirty="0" smtClean="0"/>
              <a:t>);</a:t>
            </a:r>
          </a:p>
          <a:p>
            <a:pPr>
              <a:buNone/>
            </a:pPr>
            <a:r>
              <a:rPr lang="ru-RU" sz="3300" b="1" i="1" dirty="0" smtClean="0"/>
              <a:t>Соотнесите первую часть предложения со второй: </a:t>
            </a:r>
          </a:p>
          <a:p>
            <a:pPr lvl="0">
              <a:buNone/>
            </a:pPr>
            <a:r>
              <a:rPr lang="ru-RU" sz="3300" dirty="0" smtClean="0"/>
              <a:t>  </a:t>
            </a:r>
            <a:r>
              <a:rPr lang="en-US" sz="3300" dirty="0" smtClean="0"/>
              <a:t>I find it difficult to talk to Alan</a:t>
            </a:r>
            <a:endParaRPr lang="ru-RU" sz="3300" dirty="0" smtClean="0"/>
          </a:p>
          <a:p>
            <a:pPr lvl="0">
              <a:buNone/>
            </a:pPr>
            <a:r>
              <a:rPr lang="ru-RU" sz="3300" dirty="0" smtClean="0"/>
              <a:t>  </a:t>
            </a:r>
            <a:r>
              <a:rPr lang="en-US" sz="3300" dirty="0" smtClean="0"/>
              <a:t>He went to bed</a:t>
            </a:r>
            <a:endParaRPr lang="ru-RU" sz="3300" dirty="0" smtClean="0"/>
          </a:p>
          <a:p>
            <a:pPr lvl="0">
              <a:buNone/>
            </a:pPr>
            <a:r>
              <a:rPr lang="ru-RU" sz="3300" dirty="0" smtClean="0"/>
              <a:t>  </a:t>
            </a:r>
            <a:r>
              <a:rPr lang="en-US" sz="3300" dirty="0" smtClean="0"/>
              <a:t>I did not go swimming</a:t>
            </a:r>
            <a:endParaRPr lang="ru-RU" sz="3300" dirty="0" smtClean="0"/>
          </a:p>
          <a:p>
            <a:pPr lvl="0">
              <a:buNone/>
            </a:pPr>
            <a:r>
              <a:rPr lang="ru-RU" sz="3300" dirty="0" smtClean="0"/>
              <a:t>  </a:t>
            </a:r>
            <a:r>
              <a:rPr lang="en-US" sz="3300" dirty="0" smtClean="0"/>
              <a:t>She went to bed</a:t>
            </a:r>
            <a:endParaRPr lang="ru-RU" sz="3300" dirty="0" smtClean="0"/>
          </a:p>
          <a:p>
            <a:pPr>
              <a:buNone/>
            </a:pPr>
            <a:r>
              <a:rPr lang="ru-RU" sz="3300" dirty="0" smtClean="0"/>
              <a:t>  </a:t>
            </a:r>
            <a:r>
              <a:rPr lang="en-US" sz="3300" dirty="0" smtClean="0"/>
              <a:t>a) because he was sleepy      b) because the weather was cold               </a:t>
            </a:r>
            <a:endParaRPr lang="ru-RU" sz="3300" dirty="0" smtClean="0"/>
          </a:p>
          <a:p>
            <a:pPr>
              <a:buNone/>
            </a:pPr>
            <a:r>
              <a:rPr lang="ru-RU" sz="3300" dirty="0" smtClean="0"/>
              <a:t> </a:t>
            </a:r>
            <a:r>
              <a:rPr lang="en-US" sz="3300" dirty="0" smtClean="0"/>
              <a:t> c) because she was tired       d)  because we have so little in common  </a:t>
            </a:r>
            <a:endParaRPr lang="ru-RU" sz="3300" dirty="0" smtClean="0"/>
          </a:p>
          <a:p>
            <a:pPr>
              <a:buNone/>
            </a:pPr>
            <a:endParaRPr lang="ru-RU" dirty="0" smtClean="0"/>
          </a:p>
          <a:p>
            <a:pPr lvl="0"/>
            <a:endParaRPr lang="ru-RU" dirty="0" smtClean="0"/>
          </a:p>
          <a:p>
            <a:pPr lvl="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428604"/>
            <a:ext cx="8072494" cy="5715040"/>
          </a:xfrm>
        </p:spPr>
        <p:txBody>
          <a:bodyPr>
            <a:normAutofit fontScale="92500" lnSpcReduction="20000"/>
          </a:bodyPr>
          <a:lstStyle/>
          <a:p>
            <a:pPr lvl="0"/>
            <a:endParaRPr lang="ru-RU" b="1" dirty="0" smtClean="0"/>
          </a:p>
          <a:p>
            <a:pPr lvl="0"/>
            <a:r>
              <a:rPr lang="ru-RU" b="1" dirty="0" smtClean="0"/>
              <a:t>Подстановка</a:t>
            </a:r>
            <a:r>
              <a:rPr lang="ru-RU" dirty="0" smtClean="0"/>
              <a:t> (</a:t>
            </a:r>
            <a:r>
              <a:rPr lang="ru-RU" dirty="0" err="1" smtClean="0"/>
              <a:t>substitution</a:t>
            </a:r>
            <a:r>
              <a:rPr lang="ru-RU" dirty="0" smtClean="0"/>
              <a:t>);</a:t>
            </a:r>
          </a:p>
          <a:p>
            <a:pPr>
              <a:buNone/>
            </a:pPr>
            <a:r>
              <a:rPr lang="ru-RU" sz="2400" b="1" i="1" dirty="0" smtClean="0"/>
              <a:t>  Образуйте составные имена существительные из двух корней:</a:t>
            </a:r>
            <a:endParaRPr lang="ru-RU" sz="2400" dirty="0" smtClean="0"/>
          </a:p>
          <a:p>
            <a:pPr>
              <a:buNone/>
            </a:pPr>
            <a:r>
              <a:rPr lang="ru-RU" sz="2600" dirty="0" smtClean="0"/>
              <a:t>      </a:t>
            </a:r>
            <a:r>
              <a:rPr lang="ru-RU" sz="2400" dirty="0" smtClean="0"/>
              <a:t>1.</a:t>
            </a:r>
            <a:r>
              <a:rPr lang="en-US" sz="2400" dirty="0" smtClean="0"/>
              <a:t>Basket</a:t>
            </a:r>
            <a:r>
              <a:rPr lang="ru-RU" sz="2400" dirty="0" smtClean="0"/>
              <a:t>    2. </a:t>
            </a:r>
            <a:r>
              <a:rPr lang="en-US" sz="2400" dirty="0" smtClean="0"/>
              <a:t>Kilo</a:t>
            </a:r>
            <a:r>
              <a:rPr lang="ru-RU" sz="2400" dirty="0" smtClean="0"/>
              <a:t>    3. </a:t>
            </a:r>
            <a:r>
              <a:rPr lang="en-US" sz="2400" dirty="0" smtClean="0"/>
              <a:t>Tea</a:t>
            </a:r>
            <a:r>
              <a:rPr lang="ru-RU" sz="2400" dirty="0" smtClean="0"/>
              <a:t>    </a:t>
            </a:r>
            <a:r>
              <a:rPr lang="en-US" sz="2400" dirty="0" smtClean="0"/>
              <a:t>Book</a:t>
            </a:r>
            <a:endParaRPr lang="ru-RU" sz="2400" dirty="0" smtClean="0"/>
          </a:p>
          <a:p>
            <a:pPr>
              <a:buNone/>
            </a:pPr>
            <a:r>
              <a:rPr lang="ru-RU" sz="2400" dirty="0" smtClean="0"/>
              <a:t>  а) </a:t>
            </a:r>
            <a:r>
              <a:rPr lang="en-US" sz="2400" dirty="0" smtClean="0"/>
              <a:t>meter       b) keeper     c) pot     d) ball</a:t>
            </a:r>
            <a:endParaRPr lang="ru-RU" sz="2400" dirty="0" smtClean="0"/>
          </a:p>
          <a:p>
            <a:pPr lvl="0"/>
            <a:endParaRPr lang="ru-RU" dirty="0" smtClean="0"/>
          </a:p>
          <a:p>
            <a:pPr lvl="0"/>
            <a:r>
              <a:rPr lang="ru-RU" b="1" dirty="0" smtClean="0"/>
              <a:t>Трансформация</a:t>
            </a:r>
            <a:r>
              <a:rPr lang="ru-RU" dirty="0" smtClean="0"/>
              <a:t>;</a:t>
            </a:r>
          </a:p>
          <a:p>
            <a:pPr>
              <a:buNone/>
            </a:pPr>
            <a:r>
              <a:rPr lang="ru-RU" b="1" i="1" dirty="0" smtClean="0"/>
              <a:t>   </a:t>
            </a:r>
            <a:r>
              <a:rPr lang="ru-RU" sz="2400" b="1" i="1" dirty="0" smtClean="0"/>
              <a:t>Измените предложения по образцу, используя пассивную форму сказуемого:</a:t>
            </a:r>
            <a:endParaRPr lang="ru-RU" sz="2400" dirty="0" smtClean="0"/>
          </a:p>
          <a:p>
            <a:pPr>
              <a:buNone/>
            </a:pPr>
            <a:r>
              <a:rPr lang="ru-RU" dirty="0" smtClean="0"/>
              <a:t>   </a:t>
            </a:r>
            <a:r>
              <a:rPr lang="en-US" sz="2400" i="1" dirty="0" smtClean="0"/>
              <a:t>People widely use electronic devices. – Electronic devices are widely used by people.</a:t>
            </a:r>
            <a:r>
              <a:rPr lang="en-US" sz="2400" b="1" i="1" dirty="0" smtClean="0"/>
              <a:t> </a:t>
            </a:r>
            <a:endParaRPr lang="ru-RU" sz="2400" i="1" dirty="0" smtClean="0"/>
          </a:p>
          <a:p>
            <a:pPr>
              <a:buNone/>
            </a:pPr>
            <a:r>
              <a:rPr lang="ru-RU" sz="2400" dirty="0" smtClean="0"/>
              <a:t>  </a:t>
            </a:r>
            <a:r>
              <a:rPr lang="en-US" sz="2400" dirty="0" smtClean="0"/>
              <a:t>1. They calculate the trajectories of spaceships.</a:t>
            </a:r>
            <a:endParaRPr lang="ru-RU" sz="2400" dirty="0" smtClean="0"/>
          </a:p>
          <a:p>
            <a:pPr>
              <a:buNone/>
            </a:pPr>
            <a:r>
              <a:rPr lang="ru-RU" sz="2400" dirty="0" smtClean="0"/>
              <a:t>  </a:t>
            </a:r>
            <a:r>
              <a:rPr lang="en-US" sz="2400" dirty="0" smtClean="0"/>
              <a:t>2. He is translating this text now.</a:t>
            </a:r>
            <a:endParaRPr lang="ru-RU" sz="2400" dirty="0" smtClean="0"/>
          </a:p>
          <a:p>
            <a:pPr>
              <a:buNone/>
            </a:pPr>
            <a:r>
              <a:rPr lang="ru-RU" sz="2400" dirty="0" smtClean="0"/>
              <a:t>  </a:t>
            </a:r>
            <a:r>
              <a:rPr lang="en-US" sz="2400" dirty="0" smtClean="0"/>
              <a:t>3. American scientists invented the transistor in 1948.</a:t>
            </a:r>
            <a:endParaRPr lang="ru-RU" sz="2400" dirty="0" smtClean="0"/>
          </a:p>
          <a:p>
            <a:pPr>
              <a:buNone/>
            </a:pPr>
            <a:r>
              <a:rPr lang="ru-RU" sz="2400" dirty="0" smtClean="0"/>
              <a:t>  </a:t>
            </a:r>
            <a:r>
              <a:rPr lang="en-US" sz="2400" dirty="0" smtClean="0"/>
              <a:t>4. Nowadays each person uses computer to solve his everyday problems</a:t>
            </a:r>
            <a:r>
              <a:rPr lang="en-US" sz="2600" dirty="0" smtClean="0"/>
              <a:t>. </a:t>
            </a:r>
            <a:endParaRPr lang="ru-RU" sz="2600" dirty="0" smtClean="0"/>
          </a:p>
          <a:p>
            <a:pPr lvl="0">
              <a:buNone/>
            </a:pPr>
            <a:endParaRPr lang="ru-RU"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00042"/>
            <a:ext cx="8229600" cy="5507249"/>
          </a:xfrm>
        </p:spPr>
        <p:txBody>
          <a:bodyPr>
            <a:normAutofit fontScale="92500" lnSpcReduction="10000"/>
          </a:bodyPr>
          <a:lstStyle/>
          <a:p>
            <a:r>
              <a:rPr lang="ru-RU" b="1" i="1" dirty="0" smtClean="0"/>
              <a:t>Упорядочение;</a:t>
            </a:r>
          </a:p>
          <a:p>
            <a:pPr>
              <a:buNone/>
            </a:pPr>
            <a:r>
              <a:rPr lang="ru-RU" sz="2600" b="1" i="1" dirty="0" smtClean="0"/>
              <a:t>Выберите варианты согласно указанной последовательности:</a:t>
            </a:r>
            <a:endParaRPr lang="ru-RU" sz="2600" dirty="0" smtClean="0"/>
          </a:p>
          <a:p>
            <a:pPr>
              <a:buNone/>
            </a:pPr>
            <a:r>
              <a:rPr lang="en-US" sz="2400" dirty="0" smtClean="0"/>
              <a:t>…..  .  Almost everybody has the Internet,</a:t>
            </a:r>
            <a:endParaRPr lang="ru-RU" sz="2400" dirty="0" smtClean="0"/>
          </a:p>
          <a:p>
            <a:pPr>
              <a:buNone/>
            </a:pPr>
            <a:r>
              <a:rPr lang="en-US" sz="2400" dirty="0" smtClean="0"/>
              <a:t>…… .  It can be very helpful for people.</a:t>
            </a:r>
            <a:endParaRPr lang="ru-RU" sz="2400" dirty="0" smtClean="0"/>
          </a:p>
          <a:p>
            <a:pPr>
              <a:buNone/>
            </a:pPr>
            <a:r>
              <a:rPr lang="en-US" sz="2400" dirty="0" smtClean="0"/>
              <a:t>…… . There is much information that can help us to understand many fields of study.</a:t>
            </a:r>
            <a:endParaRPr lang="ru-RU" sz="2400" dirty="0" smtClean="0"/>
          </a:p>
          <a:p>
            <a:pPr>
              <a:buNone/>
            </a:pPr>
            <a:r>
              <a:rPr lang="en-US" sz="2400" dirty="0" smtClean="0"/>
              <a:t>…… . You would have to search for the necessary information for a long time.</a:t>
            </a:r>
            <a:endParaRPr lang="ru-RU" sz="2400" dirty="0" smtClean="0"/>
          </a:p>
          <a:p>
            <a:pPr>
              <a:buNone/>
            </a:pPr>
            <a:r>
              <a:rPr lang="en-US" sz="2400" dirty="0" smtClean="0"/>
              <a:t>     a) In this global network you can find any information in a few minutes    </a:t>
            </a:r>
            <a:endParaRPr lang="ru-RU" sz="2400" dirty="0" smtClean="0"/>
          </a:p>
          <a:p>
            <a:pPr>
              <a:buNone/>
            </a:pPr>
            <a:r>
              <a:rPr lang="en-US" sz="2400" dirty="0" smtClean="0"/>
              <a:t> </a:t>
            </a:r>
            <a:r>
              <a:rPr lang="ru-RU" sz="2400" dirty="0" smtClean="0"/>
              <a:t>   </a:t>
            </a:r>
            <a:r>
              <a:rPr lang="en-US" sz="2400" dirty="0" smtClean="0"/>
              <a:t>b) We live in multi-media society    </a:t>
            </a:r>
            <a:endParaRPr lang="ru-RU" sz="2400" dirty="0" smtClean="0"/>
          </a:p>
          <a:p>
            <a:pPr>
              <a:buNone/>
            </a:pPr>
            <a:r>
              <a:rPr lang="ru-RU" sz="2400" dirty="0" smtClean="0"/>
              <a:t>   </a:t>
            </a:r>
            <a:r>
              <a:rPr lang="en-US" sz="2400" dirty="0" smtClean="0"/>
              <a:t> c) How does the Internet affect our life?</a:t>
            </a:r>
            <a:endParaRPr lang="ru-RU" sz="2400" dirty="0" smtClean="0"/>
          </a:p>
          <a:p>
            <a:pPr>
              <a:buNone/>
            </a:pPr>
            <a:r>
              <a:rPr lang="en-US" sz="2400" dirty="0" smtClean="0"/>
              <a:t>    d) Besides, the Internet can increase our knowledge of the outside world.  </a:t>
            </a:r>
            <a:endParaRPr lang="ru-RU" sz="2400" dirty="0" smtClean="0"/>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6215106"/>
          </a:xfrm>
        </p:spPr>
        <p:txBody>
          <a:bodyPr>
            <a:normAutofit fontScale="62500" lnSpcReduction="20000"/>
          </a:bodyPr>
          <a:lstStyle/>
          <a:p>
            <a:pPr lvl="0"/>
            <a:r>
              <a:rPr lang="ru-RU" sz="3800" b="1" dirty="0" smtClean="0"/>
              <a:t>Внутриязыковое перефразирование;</a:t>
            </a:r>
          </a:p>
          <a:p>
            <a:pPr>
              <a:buNone/>
            </a:pPr>
            <a:r>
              <a:rPr lang="ru-RU" sz="3000" b="1" i="1" dirty="0" smtClean="0"/>
              <a:t>  Выберите слово, наиболее близкое по значению к выделенному: </a:t>
            </a:r>
            <a:endParaRPr lang="ru-RU" sz="3000" dirty="0" smtClean="0"/>
          </a:p>
          <a:p>
            <a:pPr>
              <a:buNone/>
            </a:pPr>
            <a:r>
              <a:rPr lang="ru-RU" sz="3000" i="1" dirty="0" smtClean="0"/>
              <a:t>  </a:t>
            </a:r>
            <a:r>
              <a:rPr lang="en-US" sz="3000" b="1" dirty="0" smtClean="0"/>
              <a:t>Intelligent</a:t>
            </a:r>
            <a:r>
              <a:rPr lang="ru-RU" sz="3000" b="1" i="1" dirty="0" smtClean="0"/>
              <a:t> </a:t>
            </a:r>
            <a:endParaRPr lang="ru-RU" sz="3000" dirty="0" smtClean="0"/>
          </a:p>
          <a:p>
            <a:pPr lvl="0">
              <a:buNone/>
            </a:pPr>
            <a:r>
              <a:rPr lang="ru-RU" sz="3000" dirty="0" smtClean="0"/>
              <a:t>  а) </a:t>
            </a:r>
            <a:r>
              <a:rPr lang="en-US" sz="3000" dirty="0" smtClean="0"/>
              <a:t>clever        b) stupid          c) boring       </a:t>
            </a:r>
            <a:r>
              <a:rPr lang="ru-RU" sz="3000" dirty="0" smtClean="0"/>
              <a:t>   </a:t>
            </a:r>
            <a:r>
              <a:rPr lang="en-US" sz="3000" dirty="0" smtClean="0"/>
              <a:t> d) strange</a:t>
            </a:r>
            <a:endParaRPr lang="ru-RU" sz="3000" dirty="0" smtClean="0"/>
          </a:p>
          <a:p>
            <a:pPr lvl="0"/>
            <a:endParaRPr lang="ru-RU" b="1" dirty="0" smtClean="0"/>
          </a:p>
          <a:p>
            <a:pPr lvl="0"/>
            <a:r>
              <a:rPr lang="ru-RU" sz="3800" b="1" dirty="0" smtClean="0"/>
              <a:t>Межъязыковое перефразирование</a:t>
            </a:r>
            <a:r>
              <a:rPr lang="ru-RU" sz="3800" dirty="0" smtClean="0"/>
              <a:t>;</a:t>
            </a:r>
          </a:p>
          <a:p>
            <a:pPr>
              <a:buNone/>
            </a:pPr>
            <a:r>
              <a:rPr lang="ru-RU" sz="3000" b="1" i="1" dirty="0" smtClean="0"/>
              <a:t>  К подчеркнутой грамматической конструкции подберите соответствующий русский перевод: </a:t>
            </a:r>
            <a:endParaRPr lang="ru-RU" sz="3000" dirty="0" smtClean="0"/>
          </a:p>
          <a:p>
            <a:pPr>
              <a:buNone/>
            </a:pPr>
            <a:r>
              <a:rPr lang="ru-RU" sz="3000" dirty="0" smtClean="0"/>
              <a:t>  </a:t>
            </a:r>
            <a:r>
              <a:rPr lang="en-US" sz="3000" dirty="0" smtClean="0"/>
              <a:t>She gave us books </a:t>
            </a:r>
            <a:r>
              <a:rPr lang="en-US" sz="3000" u="sng" dirty="0" smtClean="0"/>
              <a:t>to be read</a:t>
            </a:r>
            <a:r>
              <a:rPr lang="en-US" sz="3000" dirty="0" smtClean="0"/>
              <a:t>. </a:t>
            </a:r>
            <a:endParaRPr lang="ru-RU" sz="3000" dirty="0" smtClean="0"/>
          </a:p>
          <a:p>
            <a:pPr>
              <a:buNone/>
            </a:pPr>
            <a:r>
              <a:rPr lang="ru-RU" sz="3000" dirty="0" smtClean="0"/>
              <a:t>    </a:t>
            </a:r>
            <a:r>
              <a:rPr lang="en-US" sz="3000" dirty="0" smtClean="0"/>
              <a:t>a</a:t>
            </a:r>
            <a:r>
              <a:rPr lang="ru-RU" sz="3000" dirty="0" smtClean="0"/>
              <a:t>) которые надо прочитать;     </a:t>
            </a:r>
            <a:r>
              <a:rPr lang="en-US" sz="3000" dirty="0" smtClean="0"/>
              <a:t>b</a:t>
            </a:r>
            <a:r>
              <a:rPr lang="ru-RU" sz="3000" dirty="0" smtClean="0"/>
              <a:t>) прочитанные;     </a:t>
            </a:r>
            <a:r>
              <a:rPr lang="en-US" sz="3000" dirty="0" smtClean="0"/>
              <a:t>c</a:t>
            </a:r>
            <a:r>
              <a:rPr lang="ru-RU" sz="3000" dirty="0" smtClean="0"/>
              <a:t>) читать;                 </a:t>
            </a:r>
            <a:r>
              <a:rPr lang="en-US" sz="3000" dirty="0" smtClean="0"/>
              <a:t>d</a:t>
            </a:r>
            <a:r>
              <a:rPr lang="ru-RU" sz="3000" dirty="0" smtClean="0"/>
              <a:t>) читаемые.</a:t>
            </a:r>
          </a:p>
          <a:p>
            <a:pPr lvl="0"/>
            <a:endParaRPr lang="ru-RU" dirty="0" smtClean="0"/>
          </a:p>
          <a:p>
            <a:pPr lvl="0"/>
            <a:r>
              <a:rPr lang="ru-RU" sz="3800" b="1" dirty="0" err="1" smtClean="0"/>
              <a:t>Клоуз-тесты</a:t>
            </a:r>
            <a:r>
              <a:rPr lang="ru-RU" sz="3800" dirty="0" smtClean="0"/>
              <a:t> (</a:t>
            </a:r>
            <a:r>
              <a:rPr lang="ru-RU" sz="3800" dirty="0" err="1" smtClean="0"/>
              <a:t>cloze</a:t>
            </a:r>
            <a:r>
              <a:rPr lang="ru-RU" sz="3800" dirty="0" smtClean="0"/>
              <a:t> </a:t>
            </a:r>
            <a:r>
              <a:rPr lang="ru-RU" sz="3800" dirty="0" err="1" smtClean="0"/>
              <a:t>test</a:t>
            </a:r>
            <a:r>
              <a:rPr lang="ru-RU" sz="3800" dirty="0" smtClean="0"/>
              <a:t>):</a:t>
            </a:r>
          </a:p>
          <a:p>
            <a:pPr>
              <a:buNone/>
            </a:pPr>
            <a:r>
              <a:rPr lang="ru-RU" b="1" i="1" dirty="0" smtClean="0"/>
              <a:t>  </a:t>
            </a:r>
            <a:r>
              <a:rPr lang="ru-RU" sz="2900" b="1" i="1" dirty="0" smtClean="0"/>
              <a:t>Выберите варианты согласно тексту задания:</a:t>
            </a:r>
            <a:endParaRPr lang="ru-RU" sz="2900" dirty="0" smtClean="0"/>
          </a:p>
          <a:p>
            <a:pPr>
              <a:buNone/>
            </a:pPr>
            <a:r>
              <a:rPr lang="ru-RU" dirty="0" smtClean="0"/>
              <a:t>   </a:t>
            </a:r>
            <a:r>
              <a:rPr lang="en-US" sz="2900" dirty="0" smtClean="0"/>
              <a:t>We are finally ready to apply the knowledge about electrons, vacuum  1……    and transistors to some practical matters.    2…….    </a:t>
            </a:r>
            <a:r>
              <a:rPr lang="ru-RU" sz="2900" dirty="0" smtClean="0"/>
              <a:t>а</a:t>
            </a:r>
            <a:r>
              <a:rPr lang="en-US" sz="2900" dirty="0" smtClean="0"/>
              <a:t>re combinations of tubes or transistors with other components, such as resistors, capacitors and inductors, and form the   3…..   building blocks of electronic systems. To understand the systems, you must be familiar with the circuit that  4…….  them up.</a:t>
            </a:r>
            <a:endParaRPr lang="ru-RU" sz="2900" dirty="0" smtClean="0"/>
          </a:p>
          <a:p>
            <a:pPr>
              <a:buNone/>
            </a:pPr>
            <a:r>
              <a:rPr lang="ru-RU" sz="2900" dirty="0" smtClean="0"/>
              <a:t>    а</a:t>
            </a:r>
            <a:r>
              <a:rPr lang="en-US" sz="2900" dirty="0" smtClean="0"/>
              <a:t>) Circuits                b) basic                c) tubes            d) make</a:t>
            </a:r>
            <a:endParaRPr lang="ru-RU" sz="2900" dirty="0" smtClean="0"/>
          </a:p>
          <a:p>
            <a:pPr lvl="0"/>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71472" y="500042"/>
            <a:ext cx="8229600" cy="5929354"/>
          </a:xfrm>
        </p:spPr>
        <p:txBody>
          <a:bodyPr/>
          <a:lstStyle/>
          <a:p>
            <a:pPr>
              <a:buNone/>
            </a:pPr>
            <a:r>
              <a:rPr lang="ru-RU" sz="3600" b="1" dirty="0" smtClean="0"/>
              <a:t> Характеристики теста:</a:t>
            </a:r>
          </a:p>
          <a:p>
            <a:r>
              <a:rPr lang="ru-RU" dirty="0" err="1" smtClean="0"/>
              <a:t>Валидность</a:t>
            </a:r>
            <a:r>
              <a:rPr lang="ru-RU" dirty="0" smtClean="0"/>
              <a:t>;</a:t>
            </a:r>
          </a:p>
          <a:p>
            <a:r>
              <a:rPr lang="ru-RU" dirty="0" smtClean="0"/>
              <a:t>Надёжность;</a:t>
            </a:r>
          </a:p>
          <a:p>
            <a:r>
              <a:rPr lang="ru-RU" dirty="0" smtClean="0"/>
              <a:t>Экономичность;</a:t>
            </a:r>
          </a:p>
          <a:p>
            <a:r>
              <a:rPr lang="ru-RU" dirty="0" smtClean="0"/>
              <a:t>Аутентичность (подлинность).</a:t>
            </a:r>
          </a:p>
          <a:p>
            <a:pPr>
              <a:buNone/>
            </a:pPr>
            <a:r>
              <a:rPr lang="ru-RU" sz="3600" dirty="0" smtClean="0"/>
              <a:t> </a:t>
            </a:r>
            <a:r>
              <a:rPr lang="ru-RU" sz="3600" b="1" dirty="0" smtClean="0"/>
              <a:t>Структура теста:</a:t>
            </a:r>
          </a:p>
          <a:p>
            <a:r>
              <a:rPr lang="ru-RU" dirty="0" smtClean="0"/>
              <a:t>Общая инструкция;</a:t>
            </a:r>
          </a:p>
          <a:p>
            <a:r>
              <a:rPr lang="ru-RU" dirty="0" smtClean="0"/>
              <a:t>Инструкция для экзаменатора;</a:t>
            </a:r>
          </a:p>
          <a:p>
            <a:r>
              <a:rPr lang="ru-RU" dirty="0" smtClean="0"/>
              <a:t>Инструкция к конкретному заданию или группе заданий;</a:t>
            </a:r>
          </a:p>
          <a:p>
            <a:r>
              <a:rPr lang="ru-RU" dirty="0" smtClean="0"/>
              <a:t>Собственно тестовые задания.</a:t>
            </a:r>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642918"/>
            <a:ext cx="8472518" cy="5572164"/>
          </a:xfrm>
        </p:spPr>
        <p:txBody>
          <a:bodyPr>
            <a:normAutofit fontScale="92500" lnSpcReduction="10000"/>
          </a:bodyPr>
          <a:lstStyle/>
          <a:p>
            <a:r>
              <a:rPr lang="ru-RU" dirty="0" smtClean="0"/>
              <a:t> Не подменяя плановый контроль знаний, тесты являются не только </a:t>
            </a:r>
            <a:r>
              <a:rPr lang="ru-RU" b="1" i="1" dirty="0" smtClean="0"/>
              <a:t>наиболее экономной формой контроля, </a:t>
            </a:r>
            <a:r>
              <a:rPr lang="ru-RU" dirty="0" smtClean="0"/>
              <a:t>но и более </a:t>
            </a:r>
            <a:r>
              <a:rPr lang="ru-RU" b="1" i="1" dirty="0" smtClean="0"/>
              <a:t>объективным показателем </a:t>
            </a:r>
            <a:r>
              <a:rPr lang="ru-RU" dirty="0" smtClean="0"/>
              <a:t>степени усвоения учащимися языкового материала. Систематическое тестирование </a:t>
            </a:r>
            <a:r>
              <a:rPr lang="ru-RU" b="1" i="1" dirty="0" smtClean="0"/>
              <a:t>стимулирует активность и внимание </a:t>
            </a:r>
            <a:r>
              <a:rPr lang="ru-RU" dirty="0" smtClean="0"/>
              <a:t>учеников на уроке, </a:t>
            </a:r>
            <a:r>
              <a:rPr lang="ru-RU" b="1" i="1" dirty="0" smtClean="0"/>
              <a:t>повышает их ответственность </a:t>
            </a:r>
            <a:r>
              <a:rPr lang="ru-RU" dirty="0" smtClean="0"/>
              <a:t>при выполнении учебных заданий. </a:t>
            </a:r>
          </a:p>
          <a:p>
            <a:pPr fontAlgn="base"/>
            <a:r>
              <a:rPr lang="ru-RU" dirty="0" smtClean="0"/>
              <a:t>Тест позволяет работать одновременно с большим количеством обучаемых, быстро устанавливаются результаты, соответственно ученики оперативно узнают результат своей деятельности. Это формирует </a:t>
            </a:r>
            <a:r>
              <a:rPr lang="ru-RU" i="1" dirty="0" smtClean="0"/>
              <a:t>их </a:t>
            </a:r>
            <a:r>
              <a:rPr lang="ru-RU" b="1" i="1" dirty="0" smtClean="0"/>
              <a:t>интерес и положительную мотивацию </a:t>
            </a:r>
            <a:r>
              <a:rPr lang="ru-RU" dirty="0" smtClean="0"/>
              <a:t>к обучению иностранному языку.</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785794"/>
            <a:ext cx="8229600" cy="5221497"/>
          </a:xfrm>
        </p:spPr>
        <p:txBody>
          <a:bodyPr/>
          <a:lstStyle/>
          <a:p>
            <a:endParaRPr lang="ru-RU" dirty="0" smtClean="0"/>
          </a:p>
          <a:p>
            <a:endParaRPr lang="ru-RU" dirty="0" smtClean="0"/>
          </a:p>
          <a:p>
            <a:endParaRPr lang="ru-RU" dirty="0" smtClean="0"/>
          </a:p>
          <a:p>
            <a:pPr>
              <a:buNone/>
            </a:pPr>
            <a:r>
              <a:rPr lang="ru-RU" sz="4400" b="1" dirty="0" smtClean="0"/>
              <a:t> СПАСИБО ЗА ВНИМАНИЕ!</a:t>
            </a:r>
            <a:endParaRPr lang="ru-RU" sz="4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268931"/>
          </a:xfrm>
        </p:spPr>
        <p:txBody>
          <a:bodyPr>
            <a:normAutofit/>
          </a:bodyPr>
          <a:lstStyle/>
          <a:p>
            <a:r>
              <a:rPr lang="ru-RU" sz="3200" dirty="0" smtClean="0"/>
              <a:t> </a:t>
            </a:r>
            <a:r>
              <a:rPr lang="ru-RU" sz="3200" b="1" dirty="0"/>
              <a:t>Основная задача контроля</a:t>
            </a:r>
            <a:r>
              <a:rPr lang="ru-RU" sz="3200" dirty="0"/>
              <a:t> — объективное определение уровня владения обучаемыми иноязычным материалом на каждом этапе становления их речевых навыков и умений, при этом объектом контроля является как языковая форма сообщения, так и его содержание. </a:t>
            </a:r>
            <a:br>
              <a:rPr lang="ru-RU" sz="3200" dirty="0"/>
            </a:br>
            <a:endParaRPr lang="ru-RU"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229600" cy="5197493"/>
          </a:xfrm>
        </p:spPr>
        <p:txBody>
          <a:bodyPr/>
          <a:lstStyle/>
          <a:p>
            <a:pPr>
              <a:buNone/>
            </a:pPr>
            <a:r>
              <a:rPr lang="ru-RU" sz="4000" b="1" dirty="0" smtClean="0"/>
              <a:t>Контроль</a:t>
            </a:r>
            <a:r>
              <a:rPr lang="ru-RU" sz="4000" b="1" dirty="0"/>
              <a:t>: </a:t>
            </a:r>
            <a:endParaRPr lang="ru-RU" sz="4000" b="1" dirty="0" smtClean="0"/>
          </a:p>
          <a:p>
            <a:pPr>
              <a:buNone/>
            </a:pPr>
            <a:r>
              <a:rPr lang="ru-RU" dirty="0"/>
              <a:t/>
            </a:r>
            <a:br>
              <a:rPr lang="ru-RU" dirty="0"/>
            </a:br>
            <a:r>
              <a:rPr lang="ru-RU" dirty="0"/>
              <a:t>      1) стимулирует учебную деятельность</a:t>
            </a:r>
            <a:r>
              <a:rPr lang="ru-RU" dirty="0" smtClean="0"/>
              <a:t>;</a:t>
            </a:r>
          </a:p>
          <a:p>
            <a:pPr>
              <a:buNone/>
            </a:pPr>
            <a:r>
              <a:rPr lang="ru-RU" dirty="0"/>
              <a:t> </a:t>
            </a:r>
            <a:br>
              <a:rPr lang="ru-RU" dirty="0"/>
            </a:br>
            <a:r>
              <a:rPr lang="ru-RU" dirty="0"/>
              <a:t>      2) повышает мотивацию обучения; </a:t>
            </a:r>
            <a:endParaRPr lang="ru-RU" dirty="0" smtClean="0"/>
          </a:p>
          <a:p>
            <a:pPr>
              <a:buNone/>
            </a:pPr>
            <a:r>
              <a:rPr lang="ru-RU" dirty="0"/>
              <a:t/>
            </a:r>
            <a:br>
              <a:rPr lang="ru-RU" dirty="0"/>
            </a:br>
            <a:r>
              <a:rPr lang="ru-RU" dirty="0"/>
              <a:t>      3) позволяет ученику корректировать свою учебную деятельность. </a:t>
            </a:r>
            <a:br>
              <a:rPr lang="ru-RU" dirty="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268931"/>
          </a:xfrm>
        </p:spPr>
        <p:txBody>
          <a:bodyPr>
            <a:normAutofit fontScale="92500" lnSpcReduction="10000"/>
          </a:bodyPr>
          <a:lstStyle/>
          <a:p>
            <a:pPr>
              <a:buNone/>
            </a:pPr>
            <a:r>
              <a:rPr lang="ru-RU" sz="3500" b="1" dirty="0" smtClean="0"/>
              <a:t>   Мониторинг</a:t>
            </a:r>
            <a:r>
              <a:rPr lang="ru-RU" sz="3500" dirty="0"/>
              <a:t> </a:t>
            </a:r>
            <a:r>
              <a:rPr lang="ru-RU" dirty="0"/>
              <a:t>— это регулярное отслеживание качества усвоения знаний и умений в учебном процессе. </a:t>
            </a:r>
            <a:endParaRPr lang="ru-RU" dirty="0" smtClean="0"/>
          </a:p>
          <a:p>
            <a:pPr>
              <a:buNone/>
            </a:pPr>
            <a:endParaRPr lang="ru-RU" dirty="0" smtClean="0"/>
          </a:p>
          <a:p>
            <a:pPr>
              <a:buNone/>
            </a:pPr>
            <a:r>
              <a:rPr lang="ru-RU" b="1" dirty="0" smtClean="0"/>
              <a:t>    </a:t>
            </a:r>
            <a:r>
              <a:rPr lang="ru-RU" sz="3500" b="1" dirty="0" smtClean="0"/>
              <a:t>Мониторинг </a:t>
            </a:r>
            <a:r>
              <a:rPr lang="ru-RU" dirty="0"/>
              <a:t>обеспечивает оперативную обратную связь и дает учителю информацию об уровне усвоения учащимися учебного </a:t>
            </a:r>
            <a:r>
              <a:rPr lang="ru-RU" dirty="0" smtClean="0"/>
              <a:t>материала, </a:t>
            </a:r>
            <a:r>
              <a:rPr lang="ru-RU" dirty="0"/>
              <a:t>а также </a:t>
            </a:r>
            <a:r>
              <a:rPr lang="ru-RU" dirty="0" smtClean="0"/>
              <a:t>предполагает разработку </a:t>
            </a:r>
            <a:r>
              <a:rPr lang="ru-RU" dirty="0"/>
              <a:t>корректирующей методики, ориентированной непосредственно на личность </a:t>
            </a:r>
            <a:r>
              <a:rPr lang="ru-RU" dirty="0" smtClean="0"/>
              <a:t>обучающегося</a:t>
            </a:r>
            <a:r>
              <a:rPr lang="ru-RU" dirty="0" smtClean="0"/>
              <a:t> </a:t>
            </a:r>
            <a:r>
              <a:rPr lang="ru-RU" dirty="0"/>
              <a:t>с учетом его индивидуальных достижений в учебном процессе.</a:t>
            </a:r>
            <a:br>
              <a:rPr lang="ru-RU" dirty="0"/>
            </a:b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1357298"/>
            <a:ext cx="7543824" cy="4649993"/>
          </a:xfrm>
        </p:spPr>
        <p:txBody>
          <a:bodyPr/>
          <a:lstStyle/>
          <a:p>
            <a:endParaRPr lang="ru-RU" dirty="0" smtClean="0"/>
          </a:p>
          <a:p>
            <a:pPr>
              <a:buFont typeface="Wingdings" pitchFamily="2" charset="2"/>
              <a:buChar char="Ø"/>
            </a:pPr>
            <a:r>
              <a:rPr lang="ru-RU" dirty="0" smtClean="0"/>
              <a:t> Устный </a:t>
            </a:r>
            <a:r>
              <a:rPr lang="ru-RU" dirty="0" smtClean="0"/>
              <a:t>опрос (фронтальный, </a:t>
            </a:r>
          </a:p>
          <a:p>
            <a:pPr>
              <a:buNone/>
            </a:pPr>
            <a:r>
              <a:rPr lang="ru-RU" dirty="0" smtClean="0"/>
              <a:t>индивидуальный, работа в парах);</a:t>
            </a:r>
          </a:p>
          <a:p>
            <a:pPr>
              <a:buNone/>
            </a:pPr>
            <a:endParaRPr lang="ru-RU" dirty="0" smtClean="0"/>
          </a:p>
          <a:p>
            <a:pPr>
              <a:buFont typeface="Wingdings" pitchFamily="2" charset="2"/>
              <a:buChar char="Ø"/>
            </a:pPr>
            <a:r>
              <a:rPr lang="ru-RU" dirty="0" smtClean="0"/>
              <a:t> Письменная </a:t>
            </a:r>
            <a:r>
              <a:rPr lang="ru-RU" dirty="0" smtClean="0"/>
              <a:t>контрольная работа</a:t>
            </a:r>
            <a:r>
              <a:rPr lang="ru-RU" dirty="0" smtClean="0"/>
              <a:t>;</a:t>
            </a:r>
            <a:endParaRPr lang="ru-RU" dirty="0" smtClean="0"/>
          </a:p>
          <a:p>
            <a:endParaRPr lang="ru-RU" dirty="0" smtClean="0"/>
          </a:p>
          <a:p>
            <a:pPr>
              <a:buFont typeface="Wingdings" pitchFamily="2" charset="2"/>
              <a:buChar char="Ø"/>
            </a:pPr>
            <a:r>
              <a:rPr lang="ru-RU" dirty="0" smtClean="0"/>
              <a:t> Тестирование</a:t>
            </a:r>
            <a:r>
              <a:rPr lang="ru-RU" dirty="0" smtClean="0"/>
              <a:t>.</a:t>
            </a:r>
          </a:p>
          <a:p>
            <a:endParaRPr lang="ru-RU" dirty="0"/>
          </a:p>
        </p:txBody>
      </p:sp>
      <p:sp>
        <p:nvSpPr>
          <p:cNvPr id="2" name="Заголовок 1"/>
          <p:cNvSpPr>
            <a:spLocks noGrp="1"/>
          </p:cNvSpPr>
          <p:nvPr>
            <p:ph type="title"/>
          </p:nvPr>
        </p:nvSpPr>
        <p:spPr>
          <a:xfrm>
            <a:off x="1000100" y="214290"/>
            <a:ext cx="7686700" cy="1143000"/>
          </a:xfrm>
        </p:spPr>
        <p:txBody>
          <a:bodyPr/>
          <a:lstStyle/>
          <a:p>
            <a:r>
              <a:rPr lang="ru-RU" b="1" dirty="0" smtClean="0"/>
              <a:t>   Формы контроля:</a:t>
            </a:r>
            <a:endParaRPr lang="ru-RU"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dirty="0"/>
              <a:t>    </a:t>
            </a:r>
            <a:r>
              <a:rPr lang="ru-RU" sz="3200" b="1" dirty="0"/>
              <a:t> Тестирование </a:t>
            </a:r>
            <a:r>
              <a:rPr lang="ru-RU" dirty="0"/>
              <a:t>– метод исследования, </a:t>
            </a:r>
            <a:r>
              <a:rPr lang="ru-RU" dirty="0" smtClean="0"/>
              <a:t>предусматривающий </a:t>
            </a:r>
            <a:r>
              <a:rPr lang="ru-RU" dirty="0"/>
              <a:t>выполнение испытуемым специальных заданий. В основе данной формы контроля лежит использование заданий стандартной формы, </a:t>
            </a:r>
            <a:r>
              <a:rPr lang="ru-RU" dirty="0" smtClean="0"/>
              <a:t>которые </a:t>
            </a:r>
            <a:r>
              <a:rPr lang="ru-RU" dirty="0"/>
              <a:t>получили название «теста», что в переводе означает испытание, исследование, проверка</a:t>
            </a:r>
            <a:r>
              <a:rPr lang="ru-RU" dirty="0" smtClean="0"/>
              <a:t>.</a:t>
            </a:r>
          </a:p>
          <a:p>
            <a:pPr>
              <a:buNone/>
            </a:pPr>
            <a:r>
              <a:rPr lang="ru-RU" dirty="0" smtClean="0"/>
              <a:t>    Имеющийся </a:t>
            </a:r>
            <a:r>
              <a:rPr lang="ru-RU" b="1" i="1" dirty="0"/>
              <a:t>эталон </a:t>
            </a:r>
            <a:r>
              <a:rPr lang="ru-RU" b="1" i="1" dirty="0" smtClean="0"/>
              <a:t>ответа </a:t>
            </a:r>
            <a:r>
              <a:rPr lang="ru-RU" dirty="0" smtClean="0"/>
              <a:t>гарантирует объективность </a:t>
            </a:r>
            <a:r>
              <a:rPr lang="ru-RU" dirty="0"/>
              <a:t>результатов тестирования, которые поддаются количественному учету.</a:t>
            </a:r>
          </a:p>
          <a:p>
            <a:pPr>
              <a:buNone/>
            </a:pPr>
            <a:endParaRPr lang="ru-RU" dirty="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81328"/>
            <a:ext cx="8401080" cy="4525963"/>
          </a:xfrm>
        </p:spPr>
        <p:txBody>
          <a:bodyPr>
            <a:normAutofit fontScale="92500"/>
          </a:bodyPr>
          <a:lstStyle/>
          <a:p>
            <a:pPr>
              <a:buNone/>
            </a:pPr>
            <a:r>
              <a:rPr lang="ru-RU" b="1" dirty="0"/>
              <a:t> </a:t>
            </a:r>
            <a:r>
              <a:rPr lang="ru-RU" b="1" dirty="0" smtClean="0"/>
              <a:t>   </a:t>
            </a:r>
            <a:r>
              <a:rPr lang="ru-RU" dirty="0" smtClean="0"/>
              <a:t>-</a:t>
            </a:r>
            <a:r>
              <a:rPr lang="ru-RU" dirty="0"/>
              <a:t> Тест проводится в </a:t>
            </a:r>
            <a:r>
              <a:rPr lang="ru-RU" b="1" dirty="0"/>
              <a:t>равных для всех испытуемых </a:t>
            </a:r>
            <a:r>
              <a:rPr lang="ru-RU" b="1" dirty="0" smtClean="0"/>
              <a:t>условиях;</a:t>
            </a:r>
          </a:p>
          <a:p>
            <a:pPr>
              <a:buNone/>
            </a:pPr>
            <a:r>
              <a:rPr lang="ru-RU" dirty="0" smtClean="0"/>
              <a:t>    -Тест </a:t>
            </a:r>
            <a:r>
              <a:rPr lang="ru-RU" dirty="0"/>
              <a:t>характеризуется </a:t>
            </a:r>
            <a:r>
              <a:rPr lang="ru-RU" b="1" dirty="0" err="1"/>
              <a:t>квалиметрическими</a:t>
            </a:r>
            <a:r>
              <a:rPr lang="ru-RU" b="1" dirty="0"/>
              <a:t> </a:t>
            </a:r>
            <a:r>
              <a:rPr lang="ru-RU" b="1" dirty="0" smtClean="0"/>
              <a:t>качествами</a:t>
            </a:r>
            <a:r>
              <a:rPr lang="ru-RU" dirty="0" smtClean="0"/>
              <a:t>, которые позволяют </a:t>
            </a:r>
            <a:r>
              <a:rPr lang="ru-RU" dirty="0"/>
              <a:t>обеспечить </a:t>
            </a:r>
            <a:r>
              <a:rPr lang="ru-RU" b="1" dirty="0"/>
              <a:t>объективность</a:t>
            </a:r>
            <a:r>
              <a:rPr lang="ru-RU" dirty="0"/>
              <a:t> и </a:t>
            </a:r>
            <a:r>
              <a:rPr lang="ru-RU" b="1" dirty="0" err="1" smtClean="0"/>
              <a:t>унифицированность</a:t>
            </a:r>
            <a:r>
              <a:rPr lang="ru-RU" b="1" dirty="0" smtClean="0"/>
              <a:t>  </a:t>
            </a:r>
            <a:r>
              <a:rPr lang="ru-RU" dirty="0" smtClean="0"/>
              <a:t>проверки</a:t>
            </a:r>
            <a:r>
              <a:rPr lang="ru-RU" dirty="0"/>
              <a:t>, независимость оценки результатов от личных суждений </a:t>
            </a:r>
            <a:r>
              <a:rPr lang="ru-RU" dirty="0" smtClean="0"/>
              <a:t>проверяющего;</a:t>
            </a:r>
          </a:p>
          <a:p>
            <a:pPr>
              <a:buNone/>
            </a:pPr>
            <a:r>
              <a:rPr lang="ru-RU" b="1" dirty="0" smtClean="0"/>
              <a:t>   </a:t>
            </a:r>
            <a:r>
              <a:rPr lang="ru-RU" dirty="0" smtClean="0"/>
              <a:t>-</a:t>
            </a:r>
            <a:r>
              <a:rPr lang="ru-RU" b="1" dirty="0" smtClean="0"/>
              <a:t> </a:t>
            </a:r>
            <a:r>
              <a:rPr lang="ru-RU" dirty="0" smtClean="0"/>
              <a:t>Тест </a:t>
            </a:r>
            <a:r>
              <a:rPr lang="ru-RU" b="1" dirty="0" smtClean="0"/>
              <a:t>экономичен;</a:t>
            </a:r>
          </a:p>
          <a:p>
            <a:pPr>
              <a:buNone/>
            </a:pPr>
            <a:r>
              <a:rPr lang="ru-RU" b="1" dirty="0" smtClean="0"/>
              <a:t>   </a:t>
            </a:r>
            <a:r>
              <a:rPr lang="ru-RU" dirty="0" smtClean="0"/>
              <a:t>-</a:t>
            </a:r>
            <a:r>
              <a:rPr lang="ru-RU" dirty="0"/>
              <a:t> </a:t>
            </a:r>
            <a:r>
              <a:rPr lang="ru-RU" b="1" dirty="0"/>
              <a:t>Тщательность подготовки </a:t>
            </a:r>
            <a:r>
              <a:rPr lang="ru-RU" dirty="0" smtClean="0"/>
              <a:t>теста;</a:t>
            </a:r>
          </a:p>
          <a:p>
            <a:pPr>
              <a:buNone/>
            </a:pPr>
            <a:r>
              <a:rPr lang="ru-RU" b="1" dirty="0" smtClean="0"/>
              <a:t>  </a:t>
            </a:r>
            <a:r>
              <a:rPr lang="ru-RU" dirty="0" smtClean="0"/>
              <a:t> - </a:t>
            </a:r>
            <a:r>
              <a:rPr lang="ru-RU" b="1" dirty="0" smtClean="0"/>
              <a:t>Строгая </a:t>
            </a:r>
            <a:r>
              <a:rPr lang="ru-RU" b="1" dirty="0"/>
              <a:t>регламентация процедуры </a:t>
            </a:r>
            <a:r>
              <a:rPr lang="ru-RU" dirty="0"/>
              <a:t>тестирования. </a:t>
            </a:r>
            <a:r>
              <a:rPr lang="ru-RU" dirty="0" smtClean="0"/>
              <a:t> </a:t>
            </a:r>
          </a:p>
          <a:p>
            <a:pPr>
              <a:buNone/>
            </a:pPr>
            <a:endParaRPr lang="ru-RU" b="1" dirty="0" smtClean="0"/>
          </a:p>
          <a:p>
            <a:pPr>
              <a:buNone/>
            </a:pPr>
            <a:endParaRPr lang="ru-RU" dirty="0"/>
          </a:p>
        </p:txBody>
      </p:sp>
      <p:sp>
        <p:nvSpPr>
          <p:cNvPr id="2" name="Заголовок 1"/>
          <p:cNvSpPr>
            <a:spLocks noGrp="1"/>
          </p:cNvSpPr>
          <p:nvPr>
            <p:ph type="title"/>
          </p:nvPr>
        </p:nvSpPr>
        <p:spPr>
          <a:xfrm>
            <a:off x="428596" y="285728"/>
            <a:ext cx="8229600" cy="1143008"/>
          </a:xfrm>
        </p:spPr>
        <p:txBody>
          <a:bodyPr>
            <a:normAutofit fontScale="90000"/>
          </a:bodyPr>
          <a:lstStyle/>
          <a:p>
            <a:r>
              <a:rPr lang="ru-RU" dirty="0"/>
              <a:t> </a:t>
            </a:r>
            <a:r>
              <a:rPr lang="ru-RU" b="1" dirty="0"/>
              <a:t>Специфика теста как формы </a:t>
            </a:r>
            <a:r>
              <a:rPr lang="ru-RU" b="1" dirty="0" smtClean="0"/>
              <a:t>контроля:</a:t>
            </a:r>
            <a:endParaRPr lang="ru-RU"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71546"/>
            <a:ext cx="8229600" cy="5286412"/>
          </a:xfrm>
        </p:spPr>
        <p:txBody>
          <a:bodyPr>
            <a:normAutofit fontScale="62500" lnSpcReduction="20000"/>
          </a:bodyPr>
          <a:lstStyle/>
          <a:p>
            <a:r>
              <a:rPr lang="ru-RU" dirty="0" smtClean="0"/>
              <a:t>      </a:t>
            </a:r>
            <a:r>
              <a:rPr lang="ru-RU" b="1" dirty="0" smtClean="0"/>
              <a:t>1. По цели применения </a:t>
            </a:r>
            <a:r>
              <a:rPr lang="ru-RU" dirty="0" smtClean="0"/>
              <a:t>( констатирующие, диагностирующие, прогностические). </a:t>
            </a:r>
            <a:br>
              <a:rPr lang="ru-RU" dirty="0" smtClean="0"/>
            </a:br>
            <a:r>
              <a:rPr lang="ru-RU" dirty="0" smtClean="0"/>
              <a:t>      </a:t>
            </a:r>
          </a:p>
          <a:p>
            <a:r>
              <a:rPr lang="ru-RU" dirty="0" smtClean="0"/>
              <a:t>      </a:t>
            </a:r>
            <a:r>
              <a:rPr lang="ru-RU" b="1" dirty="0" smtClean="0"/>
              <a:t>2. По виду осуществляемого контроля </a:t>
            </a:r>
            <a:r>
              <a:rPr lang="ru-RU" dirty="0" smtClean="0"/>
              <a:t>( тесты текущего контроля, рубежного контроля, итогового контроля, заключительного контроля).</a:t>
            </a:r>
            <a:br>
              <a:rPr lang="ru-RU" dirty="0" smtClean="0"/>
            </a:br>
            <a:r>
              <a:rPr lang="ru-RU" dirty="0" smtClean="0"/>
              <a:t>      </a:t>
            </a:r>
          </a:p>
          <a:p>
            <a:r>
              <a:rPr lang="ru-RU" dirty="0" smtClean="0"/>
              <a:t>      </a:t>
            </a:r>
            <a:r>
              <a:rPr lang="ru-RU" b="1" dirty="0" smtClean="0"/>
              <a:t>3. По статусу контролирующей программы </a:t>
            </a:r>
            <a:r>
              <a:rPr lang="ru-RU" dirty="0" smtClean="0"/>
              <a:t>(стандартизированные, </a:t>
            </a:r>
            <a:r>
              <a:rPr lang="ru-RU" dirty="0" err="1" smtClean="0"/>
              <a:t>нестандартизированные</a:t>
            </a:r>
            <a:r>
              <a:rPr lang="ru-RU" dirty="0" smtClean="0"/>
              <a:t>).</a:t>
            </a:r>
            <a:br>
              <a:rPr lang="ru-RU" dirty="0" smtClean="0"/>
            </a:br>
            <a:r>
              <a:rPr lang="ru-RU" dirty="0" smtClean="0"/>
              <a:t>      </a:t>
            </a:r>
          </a:p>
          <a:p>
            <a:r>
              <a:rPr lang="ru-RU" dirty="0" smtClean="0"/>
              <a:t>      </a:t>
            </a:r>
            <a:r>
              <a:rPr lang="ru-RU" b="1" dirty="0" smtClean="0"/>
              <a:t>4. По объекту контроля </a:t>
            </a:r>
            <a:r>
              <a:rPr lang="ru-RU" dirty="0" smtClean="0"/>
              <a:t>( измеряющие усвоение языкового материала (навыки), измеряющие </a:t>
            </a:r>
            <a:r>
              <a:rPr lang="ru-RU" dirty="0" err="1" smtClean="0"/>
              <a:t>сформированность</a:t>
            </a:r>
            <a:r>
              <a:rPr lang="ru-RU" dirty="0" smtClean="0"/>
              <a:t> речевых умений).</a:t>
            </a:r>
            <a:br>
              <a:rPr lang="ru-RU" dirty="0" smtClean="0"/>
            </a:br>
            <a:r>
              <a:rPr lang="ru-RU" dirty="0" smtClean="0"/>
              <a:t>      </a:t>
            </a:r>
          </a:p>
          <a:p>
            <a:r>
              <a:rPr lang="ru-RU" dirty="0" smtClean="0"/>
              <a:t>      </a:t>
            </a:r>
            <a:r>
              <a:rPr lang="ru-RU" b="1" dirty="0" smtClean="0"/>
              <a:t>5. По характеру контролируемой деятельности </a:t>
            </a:r>
            <a:r>
              <a:rPr lang="ru-RU" dirty="0" smtClean="0"/>
              <a:t>( тесты лингвистической и коммуникативной компетенции).</a:t>
            </a:r>
            <a:br>
              <a:rPr lang="ru-RU" dirty="0" smtClean="0"/>
            </a:br>
            <a:r>
              <a:rPr lang="ru-RU" dirty="0" smtClean="0"/>
              <a:t>      </a:t>
            </a:r>
          </a:p>
          <a:p>
            <a:r>
              <a:rPr lang="ru-RU" dirty="0" smtClean="0"/>
              <a:t>      </a:t>
            </a:r>
            <a:r>
              <a:rPr lang="ru-RU" b="1" dirty="0" smtClean="0"/>
              <a:t>6. По направленности тестовых заданий </a:t>
            </a:r>
            <a:r>
              <a:rPr lang="ru-RU" dirty="0" smtClean="0"/>
              <a:t>( дискретные, глобальные).</a:t>
            </a:r>
            <a:br>
              <a:rPr lang="ru-RU" dirty="0" smtClean="0"/>
            </a:br>
            <a:r>
              <a:rPr lang="ru-RU" dirty="0" smtClean="0"/>
              <a:t>      </a:t>
            </a:r>
          </a:p>
          <a:p>
            <a:r>
              <a:rPr lang="ru-RU" dirty="0" smtClean="0"/>
              <a:t>      </a:t>
            </a:r>
            <a:r>
              <a:rPr lang="ru-RU" b="1" dirty="0" smtClean="0"/>
              <a:t>7. По соотнесению с нормами или критериями </a:t>
            </a:r>
            <a:r>
              <a:rPr lang="ru-RU" dirty="0" smtClean="0"/>
              <a:t>(ориентированные на нормы или на критерии).</a:t>
            </a:r>
            <a:br>
              <a:rPr lang="ru-RU" dirty="0" smtClean="0"/>
            </a:br>
            <a:r>
              <a:rPr lang="ru-RU" dirty="0" smtClean="0"/>
              <a:t>      </a:t>
            </a:r>
            <a:endParaRPr lang="ru-RU" dirty="0"/>
          </a:p>
        </p:txBody>
      </p:sp>
      <p:sp>
        <p:nvSpPr>
          <p:cNvPr id="3" name="Заголовок 2"/>
          <p:cNvSpPr>
            <a:spLocks noGrp="1"/>
          </p:cNvSpPr>
          <p:nvPr>
            <p:ph type="title"/>
          </p:nvPr>
        </p:nvSpPr>
        <p:spPr>
          <a:xfrm>
            <a:off x="1071538" y="274638"/>
            <a:ext cx="7615262" cy="868346"/>
          </a:xfrm>
        </p:spPr>
        <p:txBody>
          <a:bodyPr/>
          <a:lstStyle/>
          <a:p>
            <a:r>
              <a:rPr lang="ru-RU" dirty="0" smtClean="0"/>
              <a:t>Классификация тестов</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1"/>
          <p:cNvSpPr>
            <a:spLocks noGrp="1"/>
          </p:cNvSpPr>
          <p:nvPr>
            <p:ph idx="1"/>
          </p:nvPr>
        </p:nvSpPr>
        <p:spPr>
          <a:xfrm>
            <a:off x="457200" y="714356"/>
            <a:ext cx="8229600" cy="5292935"/>
          </a:xfrm>
        </p:spPr>
        <p:txBody>
          <a:bodyPr>
            <a:normAutofit fontScale="92500" lnSpcReduction="20000"/>
          </a:bodyPr>
          <a:lstStyle/>
          <a:p>
            <a:pPr>
              <a:buNone/>
            </a:pPr>
            <a:r>
              <a:rPr lang="ru-RU" dirty="0" smtClean="0"/>
              <a:t>  В </a:t>
            </a:r>
            <a:r>
              <a:rPr lang="ru-RU" b="1" dirty="0" smtClean="0"/>
              <a:t>современной методической литературе</a:t>
            </a:r>
            <a:r>
              <a:rPr lang="ru-RU" dirty="0" smtClean="0"/>
              <a:t> выделяют следующие виды тестовых заданий:</a:t>
            </a:r>
          </a:p>
          <a:p>
            <a:pPr lvl="0"/>
            <a:r>
              <a:rPr lang="ru-RU" b="1" dirty="0" smtClean="0"/>
              <a:t>Перекрестный выбор </a:t>
            </a:r>
            <a:r>
              <a:rPr lang="ru-RU" dirty="0" smtClean="0"/>
              <a:t>(</a:t>
            </a:r>
            <a:r>
              <a:rPr lang="ru-RU" dirty="0" err="1" smtClean="0"/>
              <a:t>matching</a:t>
            </a:r>
            <a:r>
              <a:rPr lang="ru-RU" dirty="0" smtClean="0"/>
              <a:t>);</a:t>
            </a:r>
          </a:p>
          <a:p>
            <a:pPr lvl="0"/>
            <a:endParaRPr lang="ru-RU" dirty="0" smtClean="0"/>
          </a:p>
          <a:p>
            <a:pPr>
              <a:buNone/>
            </a:pPr>
            <a:r>
              <a:rPr lang="ru-RU" sz="2300" b="1" i="1" dirty="0" smtClean="0"/>
              <a:t>    </a:t>
            </a:r>
            <a:r>
              <a:rPr lang="ru-RU" sz="2400" b="1" i="1" dirty="0" smtClean="0"/>
              <a:t>Выберите соответствия между английскими словами и выражениями и их русскими эквивалентами:</a:t>
            </a:r>
            <a:endParaRPr lang="ru-RU" sz="2400" b="1" dirty="0" smtClean="0"/>
          </a:p>
          <a:p>
            <a:pPr lvl="0">
              <a:buNone/>
            </a:pPr>
            <a:r>
              <a:rPr lang="ru-RU" sz="2500" dirty="0" smtClean="0"/>
              <a:t>   1.</a:t>
            </a:r>
            <a:r>
              <a:rPr lang="ru-RU" sz="2500" i="1" dirty="0" smtClean="0"/>
              <a:t> </a:t>
            </a:r>
            <a:r>
              <a:rPr lang="en-US" sz="2400" dirty="0" smtClean="0"/>
              <a:t>Pollution</a:t>
            </a:r>
            <a:r>
              <a:rPr lang="ru-RU" sz="2400" dirty="0" smtClean="0"/>
              <a:t>    2. </a:t>
            </a:r>
            <a:r>
              <a:rPr lang="en-US" sz="2400" dirty="0" smtClean="0"/>
              <a:t>Protection</a:t>
            </a:r>
            <a:r>
              <a:rPr lang="ru-RU" sz="2400" dirty="0" smtClean="0"/>
              <a:t>      3. </a:t>
            </a:r>
            <a:r>
              <a:rPr lang="en-US" sz="2400" dirty="0" smtClean="0"/>
              <a:t>Environment</a:t>
            </a:r>
            <a:r>
              <a:rPr lang="ru-RU" sz="2400" dirty="0" smtClean="0"/>
              <a:t>              </a:t>
            </a:r>
            <a:r>
              <a:rPr lang="en-US" sz="2400" dirty="0" smtClean="0"/>
              <a:t>4. Earthquake </a:t>
            </a:r>
            <a:endParaRPr lang="ru-RU" sz="2400" dirty="0" smtClean="0"/>
          </a:p>
          <a:p>
            <a:pPr lvl="0">
              <a:buNone/>
            </a:pPr>
            <a:r>
              <a:rPr lang="ru-RU" sz="2400" dirty="0" smtClean="0"/>
              <a:t>   а) Окружающая среда   </a:t>
            </a:r>
            <a:r>
              <a:rPr lang="en-US" sz="2400" dirty="0" smtClean="0"/>
              <a:t>b</a:t>
            </a:r>
            <a:r>
              <a:rPr lang="ru-RU" sz="2400" dirty="0" smtClean="0"/>
              <a:t>) Загрязнение                       </a:t>
            </a:r>
            <a:r>
              <a:rPr lang="en-US" sz="2400" dirty="0" smtClean="0"/>
              <a:t>c</a:t>
            </a:r>
            <a:r>
              <a:rPr lang="ru-RU" sz="2400" dirty="0" smtClean="0"/>
              <a:t>) Защита     </a:t>
            </a:r>
            <a:r>
              <a:rPr lang="en-US" sz="2400" dirty="0" smtClean="0"/>
              <a:t>d</a:t>
            </a:r>
            <a:r>
              <a:rPr lang="ru-RU" sz="2400" dirty="0" smtClean="0"/>
              <a:t>) Землетрясение</a:t>
            </a:r>
          </a:p>
          <a:p>
            <a:pPr lvl="0">
              <a:buNone/>
            </a:pPr>
            <a:endParaRPr lang="ru-RU" sz="2400" dirty="0" smtClean="0"/>
          </a:p>
          <a:p>
            <a:pPr>
              <a:buNone/>
            </a:pPr>
            <a:r>
              <a:rPr lang="ru-RU" sz="2400" b="1" i="1" dirty="0" smtClean="0"/>
              <a:t>   Выберите соответствующие цифровые обозначения числительных:</a:t>
            </a:r>
            <a:r>
              <a:rPr lang="ru-RU" sz="2400" b="1" dirty="0" smtClean="0"/>
              <a:t> </a:t>
            </a:r>
            <a:endParaRPr lang="ru-RU" sz="2400" dirty="0" smtClean="0"/>
          </a:p>
          <a:p>
            <a:pPr>
              <a:buNone/>
            </a:pPr>
            <a:r>
              <a:rPr lang="ru-RU" sz="2400" dirty="0" smtClean="0"/>
              <a:t>   </a:t>
            </a:r>
            <a:r>
              <a:rPr lang="en-US" sz="2400" dirty="0" smtClean="0"/>
              <a:t>1.two point three       2.two thousand three hundred    3.twenty three     </a:t>
            </a:r>
            <a:r>
              <a:rPr lang="ru-RU" sz="2400" dirty="0" smtClean="0"/>
              <a:t>      </a:t>
            </a:r>
            <a:r>
              <a:rPr lang="en-US" sz="2400" dirty="0" smtClean="0"/>
              <a:t>4.two thirds </a:t>
            </a:r>
            <a:endParaRPr lang="ru-RU" sz="2400" dirty="0" smtClean="0"/>
          </a:p>
          <a:p>
            <a:pPr lvl="0">
              <a:buNone/>
            </a:pPr>
            <a:r>
              <a:rPr lang="ru-RU" sz="2400" dirty="0" smtClean="0"/>
              <a:t>   а) </a:t>
            </a:r>
            <a:r>
              <a:rPr lang="en-US" sz="2400" dirty="0" smtClean="0"/>
              <a:t>2/3       b) 2.3          c) 23         d) 2,300</a:t>
            </a:r>
            <a:endParaRPr lang="ru-RU" sz="2400" dirty="0" smtClean="0"/>
          </a:p>
          <a:p>
            <a:pPr>
              <a:buNone/>
            </a:pPr>
            <a:endParaRPr lang="ru-RU" sz="2500" dirty="0" smtClean="0"/>
          </a:p>
          <a:p>
            <a:pPr lvl="0">
              <a:buNone/>
            </a:pPr>
            <a:endParaRPr lang="ru-RU" dirty="0" smtClean="0"/>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254</TotalTime>
  <Words>445</Words>
  <Application>Microsoft Office PowerPoint</Application>
  <PresentationFormat>Экран (4:3)</PresentationFormat>
  <Paragraphs>117</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Открытая</vt:lpstr>
      <vt:lpstr>Тестовый контроль как средство развития мотивационной сферы обучающихся (из опыта работы).   </vt:lpstr>
      <vt:lpstr>Слайд 2</vt:lpstr>
      <vt:lpstr>Слайд 3</vt:lpstr>
      <vt:lpstr>Слайд 4</vt:lpstr>
      <vt:lpstr>   Формы контроля:</vt:lpstr>
      <vt:lpstr>Слайд 6</vt:lpstr>
      <vt:lpstr> Специфика теста как формы контроля:</vt:lpstr>
      <vt:lpstr>Классификация тестов</vt:lpstr>
      <vt:lpstr>Слайд 9</vt:lpstr>
      <vt:lpstr>Слайд 10</vt:lpstr>
      <vt:lpstr>Слайд 11</vt:lpstr>
      <vt:lpstr>Слайд 12</vt:lpstr>
      <vt:lpstr>Слайд 13</vt:lpstr>
      <vt:lpstr>Слайд 14</vt:lpstr>
      <vt:lpstr>Слайд 15</vt:lpstr>
      <vt:lpstr>Слайд 16</vt:lpstr>
    </vt:vector>
  </TitlesOfParts>
  <Company>DG Win&amp;Soft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Тестовый контроль как средство развития мотивационной сферы обучающихся (из опыта работы).</dc:title>
  <dc:creator>qwer</dc:creator>
  <cp:lastModifiedBy>qwer</cp:lastModifiedBy>
  <cp:revision>29</cp:revision>
  <dcterms:created xsi:type="dcterms:W3CDTF">2014-10-28T12:34:22Z</dcterms:created>
  <dcterms:modified xsi:type="dcterms:W3CDTF">2014-11-28T15:58:47Z</dcterms:modified>
</cp:coreProperties>
</file>