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37"/>
  </p:notesMasterIdLst>
  <p:handoutMasterIdLst>
    <p:handoutMasterId r:id="rId38"/>
  </p:handoutMasterIdLst>
  <p:sldIdLst>
    <p:sldId id="296" r:id="rId3"/>
    <p:sldId id="261" r:id="rId4"/>
    <p:sldId id="257" r:id="rId5"/>
    <p:sldId id="281" r:id="rId6"/>
    <p:sldId id="262" r:id="rId7"/>
    <p:sldId id="284" r:id="rId8"/>
    <p:sldId id="277" r:id="rId9"/>
    <p:sldId id="293" r:id="rId10"/>
    <p:sldId id="271" r:id="rId11"/>
    <p:sldId id="276" r:id="rId12"/>
    <p:sldId id="274" r:id="rId13"/>
    <p:sldId id="263" r:id="rId14"/>
    <p:sldId id="279" r:id="rId15"/>
    <p:sldId id="278" r:id="rId16"/>
    <p:sldId id="283" r:id="rId17"/>
    <p:sldId id="265" r:id="rId18"/>
    <p:sldId id="259" r:id="rId19"/>
    <p:sldId id="266" r:id="rId20"/>
    <p:sldId id="267" r:id="rId21"/>
    <p:sldId id="290" r:id="rId22"/>
    <p:sldId id="268" r:id="rId23"/>
    <p:sldId id="269" r:id="rId24"/>
    <p:sldId id="280" r:id="rId25"/>
    <p:sldId id="295" r:id="rId26"/>
    <p:sldId id="285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A200"/>
    <a:srgbClr val="CCFFCC"/>
    <a:srgbClr val="663300"/>
    <a:srgbClr val="FFFFCC"/>
    <a:srgbClr val="FFE093"/>
    <a:srgbClr val="FFE0AC"/>
    <a:srgbClr val="FFEDC9"/>
    <a:srgbClr val="FFE6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notesViewPr>
    <p:cSldViewPr>
      <p:cViewPr varScale="1">
        <p:scale>
          <a:sx n="39" d="100"/>
          <a:sy n="39" d="100"/>
        </p:scale>
        <p:origin x="-2150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8E05378-2F6A-4B00-A540-B5E6684AD9BB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BB79036-E017-4B45-8EBF-FC87AD7F1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EAE4923-6DBB-46C2-84ED-10A381A63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23862-7E01-4D14-8D61-06F3A3337725}" type="slidenum">
              <a:rPr lang="ru-RU" smtClean="0">
                <a:latin typeface="Arial" pitchFamily="34" charset="0"/>
              </a:rPr>
              <a:pPr/>
              <a:t>17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76B1A-D985-4FBF-AC28-3110E0BCE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55F0C-3619-4D41-826A-328823159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A9ECF-FE08-4AF8-B1D1-6FAE0E4F7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B781D-85CC-45EF-9B57-30FF0CFF3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5ADBE-2127-4CBD-8A7B-10BE45E34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698DD-395C-45E8-9FA1-3670C8506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2317C-600A-43AB-9FD9-3AF6A72D3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0F22F-1F0C-488F-B823-8E1834DE2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6C659-4372-412E-9532-95B42ABCD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24DAE-DDA4-45BF-A447-EC5774F60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701FB-2F6F-4840-9219-F12097D27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32410-21C8-4598-8713-C20D803C5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2C542-B574-4371-9FC9-9A76E0B06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50C0E-F61D-4AF9-9A46-C7E957032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FE96A-9427-4D16-BBD8-993852875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A29FF-DD5C-4777-B00D-5562B3F1C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C4E92-F806-4540-935F-31E80319B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7D3CB-7105-4DF6-8F00-C1C8EA0C7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A656A-2DA9-4866-9D81-6922CA079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32C6-8FCE-4DDE-9B59-0DB804A75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44049-194B-44B9-B49C-DCC019EB6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4EA5F-708D-4F73-A529-EA52FB0FC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93"/>
            </a:gs>
            <a:gs pos="28999">
              <a:srgbClr val="FFFF93"/>
            </a:gs>
            <a:gs pos="100000">
              <a:srgbClr val="E7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2FEA48-1004-4337-99DB-E7D22FC06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92000">
              <a:schemeClr val="accent1">
                <a:lumMod val="60000"/>
                <a:lumOff val="40000"/>
              </a:schemeClr>
            </a:gs>
            <a:gs pos="91000">
              <a:srgbClr val="FFFFCC">
                <a:alpha val="9098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623F1C-9BC8-43A7-8863-B955AB465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wmf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10" Type="http://schemas.openxmlformats.org/officeDocument/2006/relationships/image" Target="../media/image47.gif"/><Relationship Id="rId4" Type="http://schemas.openxmlformats.org/officeDocument/2006/relationships/image" Target="../media/image41.wmf"/><Relationship Id="rId9" Type="http://schemas.openxmlformats.org/officeDocument/2006/relationships/image" Target="../media/image4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619250" y="476250"/>
            <a:ext cx="556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400" b="1">
                <a:solidFill>
                  <a:srgbClr val="CC0000"/>
                </a:solidFill>
              </a:rPr>
              <a:t>УРОК РЕФЛЕКСИИ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57238" y="1471613"/>
            <a:ext cx="403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99"/>
                </a:solidFill>
              </a:rPr>
              <a:t>ОСНОВНЫЕ ЦЕЛИ:</a:t>
            </a:r>
            <a:endParaRPr lang="ru-RU" sz="2800">
              <a:solidFill>
                <a:srgbClr val="000099"/>
              </a:solidFill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357313" y="2500313"/>
            <a:ext cx="6705600" cy="730250"/>
          </a:xfrm>
          <a:prstGeom prst="rect">
            <a:avLst/>
          </a:prstGeom>
          <a:solidFill>
            <a:srgbClr val="CCFF66"/>
          </a:solidFill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ПОВТОРЕНИЕ И ЗАКРЕПЛЕНИЕ   УЧЕБНОГО МАТЕРИАЛА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357313" y="3714750"/>
            <a:ext cx="6858000" cy="1644650"/>
          </a:xfrm>
          <a:prstGeom prst="rect">
            <a:avLst/>
          </a:prstGeom>
          <a:solidFill>
            <a:srgbClr val="CCFF66"/>
          </a:solidFill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ФОРМИРОВАНИЕ УМЕНИЯ УЧАЩИХСЯ ФИКСИРОВАТЬ СОБСТВЕННЫЕ ЗАТРУДНЕНИЯ В ДЕЯТЕЛЬНОСТИ, ВЫЯВЛЯТЬ ИХ ПРИЧИНУ, СТРОИТЬ И РЕАЛИЗОВЫВАТЬ ПРОЕКТ ВЫХОДА ИЗ ЗАТРУДНЕНИЙ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42938" y="2428875"/>
            <a:ext cx="609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 b="1"/>
              <a:t>1)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71500" y="3714750"/>
            <a:ext cx="5492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 b="1"/>
              <a:t>2)</a:t>
            </a:r>
          </a:p>
        </p:txBody>
      </p:sp>
      <p:pic>
        <p:nvPicPr>
          <p:cNvPr id="4104" name="Picture 8" descr="an0079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357813"/>
            <a:ext cx="11747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" descr="ветка дуб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54000"/>
          </a:blip>
          <a:srcRect/>
          <a:stretch>
            <a:fillRect/>
          </a:stretch>
        </p:blipFill>
        <p:spPr bwMode="auto">
          <a:xfrm>
            <a:off x="7500938" y="0"/>
            <a:ext cx="1643062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autoUpdateAnimBg="0"/>
      <p:bldP spid="47108" grpId="0" animBg="1" autoUpdateAnimBg="0"/>
      <p:bldP spid="47109" grpId="0" animBg="1" autoUpdateAnimBg="0"/>
      <p:bldP spid="47110" grpId="0" autoUpdateAnimBg="0"/>
      <p:bldP spid="4711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0"/>
          <p:cNvGrpSpPr>
            <a:grpSpLocks/>
          </p:cNvGrpSpPr>
          <p:nvPr/>
        </p:nvGrpSpPr>
        <p:grpSpPr bwMode="auto">
          <a:xfrm>
            <a:off x="928688" y="4216400"/>
            <a:ext cx="7143750" cy="1116013"/>
            <a:chOff x="928662" y="4215612"/>
            <a:chExt cx="7143800" cy="1117128"/>
          </a:xfrm>
        </p:grpSpPr>
        <p:cxnSp>
          <p:nvCxnSpPr>
            <p:cNvPr id="103" name="Прямая со стрелкой 102"/>
            <p:cNvCxnSpPr/>
            <p:nvPr/>
          </p:nvCxnSpPr>
          <p:spPr>
            <a:xfrm rot="5400000">
              <a:off x="4250280" y="4464306"/>
              <a:ext cx="500563" cy="3175"/>
            </a:xfrm>
            <a:prstGeom prst="straightConnector1">
              <a:avLst/>
            </a:prstGeom>
            <a:ln w="28575">
              <a:solidFill>
                <a:schemeClr val="accent5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87" name="Text Box 95"/>
            <p:cNvSpPr txBox="1">
              <a:spLocks noChangeArrowheads="1"/>
            </p:cNvSpPr>
            <p:nvPr/>
          </p:nvSpPr>
          <p:spPr bwMode="auto">
            <a:xfrm>
              <a:off x="928662" y="4714585"/>
              <a:ext cx="7143800" cy="618155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9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002060"/>
                  </a:solidFill>
                  <a:latin typeface="Arial" charset="0"/>
                  <a:cs typeface="Times New Roman" pitchFamily="18" charset="0"/>
                </a:rPr>
                <a:t>Исправь ошибку</a:t>
              </a:r>
              <a:endParaRPr lang="en-US" sz="4000" b="1">
                <a:solidFill>
                  <a:srgbClr val="00206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3315" name="Rectangle 8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228528" bIns="0" anchor="ctr">
            <a:spAutoFit/>
          </a:bodyPr>
          <a:lstStyle/>
          <a:p>
            <a:endParaRPr lang="ru-RU"/>
          </a:p>
        </p:txBody>
      </p:sp>
      <p:sp>
        <p:nvSpPr>
          <p:cNvPr id="13316" name="Rectangle 8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371600" eaLnBrk="0" hangingPunct="0"/>
            <a:r>
              <a:rPr lang="ru-RU"/>
              <a:t/>
            </a:r>
            <a:br>
              <a:rPr lang="ru-RU"/>
            </a:br>
            <a:endParaRPr lang="ru-RU"/>
          </a:p>
          <a:p>
            <a:pPr indent="1371600" eaLnBrk="0" hangingPunct="0"/>
            <a:endParaRPr lang="ru-RU"/>
          </a:p>
        </p:txBody>
      </p:sp>
      <p:sp>
        <p:nvSpPr>
          <p:cNvPr id="8292" name="Text Box 100"/>
          <p:cNvSpPr txBox="1">
            <a:spLocks noChangeArrowheads="1"/>
          </p:cNvSpPr>
          <p:nvPr/>
        </p:nvSpPr>
        <p:spPr bwMode="auto">
          <a:xfrm>
            <a:off x="928688" y="1071563"/>
            <a:ext cx="7286625" cy="785812"/>
          </a:xfrm>
          <a:prstGeom prst="roundRect">
            <a:avLst>
              <a:gd name="adj" fmla="val 50000"/>
            </a:avLst>
          </a:prstGeom>
          <a:solidFill>
            <a:schemeClr val="accent3">
              <a:lumMod val="9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ts val="27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Запиши номер задания, где ответ не совпал</a:t>
            </a:r>
            <a:endParaRPr lang="ru-RU" sz="40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Группа 109"/>
          <p:cNvGrpSpPr>
            <a:grpSpLocks/>
          </p:cNvGrpSpPr>
          <p:nvPr/>
        </p:nvGrpSpPr>
        <p:grpSpPr bwMode="auto">
          <a:xfrm>
            <a:off x="928688" y="3071813"/>
            <a:ext cx="7215187" cy="1285875"/>
            <a:chOff x="928662" y="3071810"/>
            <a:chExt cx="7215238" cy="1285884"/>
          </a:xfrm>
        </p:grpSpPr>
        <p:cxnSp>
          <p:nvCxnSpPr>
            <p:cNvPr id="102" name="Прямая со стрелкой 101"/>
            <p:cNvCxnSpPr/>
            <p:nvPr/>
          </p:nvCxnSpPr>
          <p:spPr>
            <a:xfrm rot="5400000">
              <a:off x="4251324" y="3321049"/>
              <a:ext cx="500065" cy="1587"/>
            </a:xfrm>
            <a:prstGeom prst="straightConnector1">
              <a:avLst/>
            </a:prstGeom>
            <a:ln w="28575">
              <a:solidFill>
                <a:schemeClr val="accent5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89" name="Text Box 97"/>
            <p:cNvSpPr txBox="1">
              <a:spLocks noChangeArrowheads="1"/>
            </p:cNvSpPr>
            <p:nvPr/>
          </p:nvSpPr>
          <p:spPr bwMode="auto">
            <a:xfrm>
              <a:off x="928662" y="3571875"/>
              <a:ext cx="7215238" cy="78581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9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ts val="2700"/>
                </a:lnSpc>
                <a:defRPr/>
              </a:pPr>
              <a:r>
                <a:rPr lang="en-US" sz="2800" b="1">
                  <a:solidFill>
                    <a:srgbClr val="002060"/>
                  </a:solidFill>
                  <a:latin typeface="Arial" charset="0"/>
                  <a:cs typeface="Times New Roman" pitchFamily="18" charset="0"/>
                </a:rPr>
                <a:t>Найди правило, в котором ты ошибся (эталон)</a:t>
              </a:r>
              <a:endParaRPr lang="en-US" sz="4000" b="1">
                <a:solidFill>
                  <a:srgbClr val="00206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8294" name="Rectangle 102"/>
          <p:cNvSpPr>
            <a:spLocks noChangeArrowheads="1"/>
          </p:cNvSpPr>
          <p:nvPr/>
        </p:nvSpPr>
        <p:spPr bwMode="auto">
          <a:xfrm>
            <a:off x="1571625" y="285750"/>
            <a:ext cx="61436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r>
              <a:rPr lang="ru-RU" sz="4000" b="1">
                <a:solidFill>
                  <a:srgbClr val="E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Как исправить ошибку?</a:t>
            </a:r>
            <a:r>
              <a:rPr lang="ru-RU" sz="4000">
                <a:solidFill>
                  <a:srgbClr val="E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endParaRPr lang="ru-RU" sz="5400">
              <a:solidFill>
                <a:srgbClr val="E6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3320" name="Rectangle 10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371600" eaLnBrk="0" hangingPunct="0"/>
            <a:r>
              <a:rPr lang="ru-RU"/>
              <a:t/>
            </a:r>
            <a:br>
              <a:rPr lang="ru-RU"/>
            </a:br>
            <a:endParaRPr lang="ru-RU"/>
          </a:p>
          <a:p>
            <a:pPr indent="1371600" eaLnBrk="0" hangingPunct="0"/>
            <a:endParaRPr lang="ru-RU"/>
          </a:p>
        </p:txBody>
      </p:sp>
      <p:grpSp>
        <p:nvGrpSpPr>
          <p:cNvPr id="4" name="Группа 108"/>
          <p:cNvGrpSpPr>
            <a:grpSpLocks/>
          </p:cNvGrpSpPr>
          <p:nvPr/>
        </p:nvGrpSpPr>
        <p:grpSpPr bwMode="auto">
          <a:xfrm>
            <a:off x="755650" y="1857375"/>
            <a:ext cx="7632700" cy="1285875"/>
            <a:chOff x="928662" y="1858140"/>
            <a:chExt cx="7286676" cy="1285108"/>
          </a:xfrm>
        </p:grpSpPr>
        <p:sp>
          <p:nvSpPr>
            <p:cNvPr id="8290" name="Text Box 98"/>
            <p:cNvSpPr txBox="1">
              <a:spLocks noChangeArrowheads="1"/>
            </p:cNvSpPr>
            <p:nvPr/>
          </p:nvSpPr>
          <p:spPr bwMode="auto">
            <a:xfrm>
              <a:off x="928662" y="2357905"/>
              <a:ext cx="7286676" cy="785343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9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>
                <a:lnSpc>
                  <a:spcPts val="2700"/>
                </a:lnSpc>
                <a:defRPr/>
              </a:pPr>
              <a:r>
                <a:rPr lang="ru-RU" sz="2800" b="1" dirty="0">
                  <a:solidFill>
                    <a:srgbClr val="002060"/>
                  </a:solidFill>
                  <a:latin typeface="Arial" charset="0"/>
                  <a:cs typeface="Times New Roman" pitchFamily="18" charset="0"/>
                </a:rPr>
                <a:t>Подчеркни место в решении, где допущена ошибка зеленой ручкой</a:t>
              </a:r>
              <a:endParaRPr lang="ru-RU" sz="4000" b="1" dirty="0">
                <a:solidFill>
                  <a:srgbClr val="00206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100" name="Прямая со стрелкой 99"/>
            <p:cNvCxnSpPr>
              <a:stCxn id="8292" idx="2"/>
              <a:endCxn id="8290" idx="0"/>
            </p:cNvCxnSpPr>
            <p:nvPr/>
          </p:nvCxnSpPr>
          <p:spPr>
            <a:xfrm rot="16200000" flipH="1">
              <a:off x="4322117" y="2108023"/>
              <a:ext cx="499765" cy="0"/>
            </a:xfrm>
            <a:prstGeom prst="straightConnector1">
              <a:avLst/>
            </a:prstGeom>
            <a:ln w="28575">
              <a:solidFill>
                <a:schemeClr val="accent5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11"/>
          <p:cNvGrpSpPr>
            <a:grpSpLocks/>
          </p:cNvGrpSpPr>
          <p:nvPr/>
        </p:nvGrpSpPr>
        <p:grpSpPr bwMode="auto">
          <a:xfrm>
            <a:off x="928688" y="5334000"/>
            <a:ext cx="7215187" cy="1166813"/>
            <a:chOff x="928662" y="5333534"/>
            <a:chExt cx="7215238" cy="1167300"/>
          </a:xfrm>
        </p:grpSpPr>
        <p:sp>
          <p:nvSpPr>
            <p:cNvPr id="8286" name="Text Box 94"/>
            <p:cNvSpPr txBox="1">
              <a:spLocks noChangeArrowheads="1"/>
            </p:cNvSpPr>
            <p:nvPr/>
          </p:nvSpPr>
          <p:spPr bwMode="auto">
            <a:xfrm>
              <a:off x="928662" y="5714693"/>
              <a:ext cx="7215238" cy="78614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>
                <a:lnSpc>
                  <a:spcPts val="2700"/>
                </a:lnSpc>
                <a:defRPr/>
              </a:pPr>
              <a:r>
                <a:rPr lang="ru-RU" sz="2800" b="1">
                  <a:solidFill>
                    <a:srgbClr val="002060"/>
                  </a:solidFill>
                  <a:cs typeface="Times New Roman" pitchFamily="18" charset="0"/>
                </a:rPr>
                <a:t>      </a:t>
              </a:r>
              <a:r>
                <a:rPr lang="en-US" sz="2800" b="1">
                  <a:solidFill>
                    <a:srgbClr val="002060"/>
                  </a:solidFill>
                  <a:cs typeface="Times New Roman" pitchFamily="18" charset="0"/>
                </a:rPr>
                <a:t>Выбери или придумай пример</a:t>
              </a:r>
              <a:r>
                <a:rPr lang="ru-RU" sz="2800" b="1">
                  <a:solidFill>
                    <a:srgbClr val="002060"/>
                  </a:solidFill>
                  <a:cs typeface="Times New Roman" pitchFamily="18" charset="0"/>
                </a:rPr>
                <a:t> </a:t>
              </a:r>
              <a:r>
                <a:rPr lang="en-US" sz="2800" b="1">
                  <a:solidFill>
                    <a:srgbClr val="002060"/>
                  </a:solidFill>
                  <a:cs typeface="Times New Roman" pitchFamily="18" charset="0"/>
                </a:rPr>
                <a:t>на это правило</a:t>
              </a:r>
              <a:endParaRPr lang="en-US" sz="4000" b="1">
                <a:solidFill>
                  <a:srgbClr val="002060"/>
                </a:solidFill>
                <a:cs typeface="Arial" pitchFamily="34" charset="0"/>
              </a:endParaRPr>
            </a:p>
          </p:txBody>
        </p:sp>
        <p:cxnSp>
          <p:nvCxnSpPr>
            <p:cNvPr id="104" name="Прямая со стрелкой 103"/>
            <p:cNvCxnSpPr>
              <a:stCxn id="8287" idx="2"/>
            </p:cNvCxnSpPr>
            <p:nvPr/>
          </p:nvCxnSpPr>
          <p:spPr>
            <a:xfrm rot="5400000">
              <a:off x="4309188" y="5523320"/>
              <a:ext cx="382748" cy="3175"/>
            </a:xfrm>
            <a:prstGeom prst="straightConnector1">
              <a:avLst/>
            </a:prstGeom>
            <a:ln w="28575">
              <a:solidFill>
                <a:schemeClr val="accent5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23" name="Picture 2" descr="ветка дуб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54000"/>
          </a:blip>
          <a:srcRect/>
          <a:stretch>
            <a:fillRect/>
          </a:stretch>
        </p:blipFill>
        <p:spPr bwMode="auto">
          <a:xfrm>
            <a:off x="7713663" y="0"/>
            <a:ext cx="14303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35"/>
          <p:cNvSpPr>
            <a:spLocks noChangeShapeType="1"/>
          </p:cNvSpPr>
          <p:nvPr/>
        </p:nvSpPr>
        <p:spPr bwMode="auto">
          <a:xfrm>
            <a:off x="5072063" y="5072063"/>
            <a:ext cx="0" cy="2333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214313" y="285750"/>
            <a:ext cx="8716962" cy="6253163"/>
            <a:chOff x="360" y="2934"/>
            <a:chExt cx="9650" cy="9642"/>
          </a:xfrm>
        </p:grpSpPr>
        <p:sp>
          <p:nvSpPr>
            <p:cNvPr id="14342" name="Text Box 3"/>
            <p:cNvSpPr txBox="1">
              <a:spLocks noChangeArrowheads="1"/>
            </p:cNvSpPr>
            <p:nvPr/>
          </p:nvSpPr>
          <p:spPr bwMode="auto">
            <a:xfrm>
              <a:off x="2891" y="3813"/>
              <a:ext cx="517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spcAft>
                  <a:spcPts val="1000"/>
                </a:spcAft>
              </a:pPr>
              <a:r>
                <a:rPr lang="ru-RU" b="1">
                  <a:solidFill>
                    <a:srgbClr val="FF0000"/>
                  </a:solidFill>
                </a:rPr>
                <a:t>да</a:t>
              </a:r>
              <a:r>
                <a:rPr lang="ru-RU" sz="1600" b="1">
                  <a:solidFill>
                    <a:srgbClr val="FF0000"/>
                  </a:solidFill>
                </a:rPr>
                <a:t>  </a:t>
              </a:r>
              <a:endParaRPr lang="ru-RU" sz="2800" b="1">
                <a:solidFill>
                  <a:srgbClr val="FF0000"/>
                </a:solidFill>
              </a:endParaRPr>
            </a:p>
          </p:txBody>
        </p:sp>
        <p:grpSp>
          <p:nvGrpSpPr>
            <p:cNvPr id="14343" name="Group 4"/>
            <p:cNvGrpSpPr>
              <a:grpSpLocks/>
            </p:cNvGrpSpPr>
            <p:nvPr/>
          </p:nvGrpSpPr>
          <p:grpSpPr bwMode="auto">
            <a:xfrm>
              <a:off x="360" y="2934"/>
              <a:ext cx="9650" cy="9642"/>
              <a:chOff x="1080" y="2934"/>
              <a:chExt cx="9650" cy="9642"/>
            </a:xfrm>
          </p:grpSpPr>
          <p:grpSp>
            <p:nvGrpSpPr>
              <p:cNvPr id="14344" name="Group 5"/>
              <p:cNvGrpSpPr>
                <a:grpSpLocks/>
              </p:cNvGrpSpPr>
              <p:nvPr/>
            </p:nvGrpSpPr>
            <p:grpSpPr bwMode="auto">
              <a:xfrm>
                <a:off x="1080" y="2934"/>
                <a:ext cx="9650" cy="9642"/>
                <a:chOff x="1080" y="2934"/>
                <a:chExt cx="9650" cy="9642"/>
              </a:xfrm>
            </p:grpSpPr>
            <p:grpSp>
              <p:nvGrpSpPr>
                <p:cNvPr id="14346" name="Group 6"/>
                <p:cNvGrpSpPr>
                  <a:grpSpLocks/>
                </p:cNvGrpSpPr>
                <p:nvPr/>
              </p:nvGrpSpPr>
              <p:grpSpPr bwMode="auto">
                <a:xfrm>
                  <a:off x="1080" y="2934"/>
                  <a:ext cx="9650" cy="9642"/>
                  <a:chOff x="1329" y="2365"/>
                  <a:chExt cx="9650" cy="9642"/>
                </a:xfrm>
              </p:grpSpPr>
              <p:sp>
                <p:nvSpPr>
                  <p:cNvPr id="14348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21" y="3793"/>
                    <a:ext cx="147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4349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329" y="2365"/>
                    <a:ext cx="9650" cy="9642"/>
                    <a:chOff x="1329" y="2365"/>
                    <a:chExt cx="9650" cy="9642"/>
                  </a:xfrm>
                </p:grpSpPr>
                <p:sp>
                  <p:nvSpPr>
                    <p:cNvPr id="14350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07" y="8643"/>
                      <a:ext cx="0" cy="36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stealth" w="sm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51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07" y="7762"/>
                      <a:ext cx="0" cy="36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stealth" w="sm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52" name="AutoShap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35" y="3244"/>
                      <a:ext cx="3881" cy="1080"/>
                    </a:xfrm>
                    <a:prstGeom prst="diamond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600" b="1"/>
                        <a:t>Условие задания записано верно?</a:t>
                      </a:r>
                      <a:endParaRPr lang="ru-RU" sz="3600" b="1"/>
                    </a:p>
                  </p:txBody>
                </p:sp>
                <p:sp>
                  <p:nvSpPr>
                    <p:cNvPr id="14353" name="Line 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77" y="3793"/>
                      <a:ext cx="148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54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01" y="3793"/>
                      <a:ext cx="3" cy="3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stealth" w="sm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55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92" y="3793"/>
                      <a:ext cx="0" cy="42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stealth" w="sm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56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94" y="4237"/>
                      <a:ext cx="3085" cy="66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600" b="1"/>
                        <a:t>Запиши условие задания верно </a:t>
                      </a:r>
                      <a:endParaRPr lang="ru-RU" sz="4000"/>
                    </a:p>
                  </p:txBody>
                </p:sp>
                <p:sp>
                  <p:nvSpPr>
                    <p:cNvPr id="14357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92" y="4898"/>
                      <a:ext cx="0" cy="27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stealth" w="sm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85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47" y="5229"/>
                      <a:ext cx="2364" cy="499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>
                      <a:normAutofit fontScale="92500"/>
                    </a:bodyPr>
                    <a:lstStyle/>
                    <a:p>
                      <a:pPr algn="ctr">
                        <a:spcBef>
                          <a:spcPts val="300"/>
                        </a:spcBef>
                        <a:defRPr/>
                      </a:pPr>
                      <a:r>
                        <a:rPr lang="ru-RU" b="1" dirty="0">
                          <a:latin typeface="Arial" charset="0"/>
                        </a:rPr>
                        <a:t>Реши повторно</a:t>
                      </a:r>
                      <a:endParaRPr lang="ru-RU" sz="4000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14359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9" y="4127"/>
                      <a:ext cx="3796" cy="60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/>
                    <a:lstStyle/>
                    <a:p>
                      <a:pPr algn="ctr"/>
                      <a:r>
                        <a:rPr lang="ru-RU" sz="1600" b="1"/>
                        <a:t>Проверь по образцу (по ответу)</a:t>
                      </a:r>
                      <a:endParaRPr lang="ru-RU" sz="3600"/>
                    </a:p>
                  </p:txBody>
                </p:sp>
                <p:sp>
                  <p:nvSpPr>
                    <p:cNvPr id="14360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01" y="4673"/>
                      <a:ext cx="0" cy="36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stealth" w="sm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61" name="Line 1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69" y="6661"/>
                      <a:ext cx="0" cy="499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sm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62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07" y="6881"/>
                      <a:ext cx="0" cy="36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stealth" w="sm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90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85" y="10186"/>
                      <a:ext cx="6959" cy="771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>
                      <a:normAutofit fontScale="92500" lnSpcReduction="10000"/>
                    </a:bodyPr>
                    <a:lstStyle/>
                    <a:p>
                      <a:pPr algn="ctr">
                        <a:defRPr/>
                      </a:pPr>
                      <a:r>
                        <a:rPr lang="ru-RU" b="1" dirty="0">
                          <a:latin typeface="Arial" charset="0"/>
                        </a:rPr>
                        <a:t>Сравни свое решение с образцом, при необходимости, исправь ошибки</a:t>
                      </a:r>
                      <a:endParaRPr lang="ru-RU" sz="4000" dirty="0">
                        <a:latin typeface="Arial" charset="0"/>
                      </a:endParaRPr>
                    </a:p>
                  </p:txBody>
                </p:sp>
                <p:grpSp>
                  <p:nvGrpSpPr>
                    <p:cNvPr id="14364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68" y="6330"/>
                      <a:ext cx="1753" cy="277"/>
                      <a:chOff x="9818" y="7307"/>
                      <a:chExt cx="1016" cy="277"/>
                    </a:xfrm>
                  </p:grpSpPr>
                  <p:sp>
                    <p:nvSpPr>
                      <p:cNvPr id="14377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818" y="7307"/>
                        <a:ext cx="1016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378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828" y="7307"/>
                        <a:ext cx="0" cy="27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stealth" w="sm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4365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9" y="5881"/>
                      <a:ext cx="3600" cy="769"/>
                    </a:xfrm>
                    <a:prstGeom prst="diamond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600" b="1"/>
                        <a:t>Есть различия?</a:t>
                      </a:r>
                      <a:endParaRPr lang="ru-RU" sz="3600" b="1"/>
                    </a:p>
                  </p:txBody>
                </p:sp>
                <p:sp>
                  <p:nvSpPr>
                    <p:cNvPr id="14366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9" y="5002"/>
                      <a:ext cx="3628" cy="664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600" b="1"/>
                        <a:t>Сравни свое решение с эталоном для самопроверки </a:t>
                      </a:r>
                      <a:endParaRPr lang="ru-RU" sz="1600"/>
                    </a:p>
                  </p:txBody>
                </p:sp>
                <p:sp>
                  <p:nvSpPr>
                    <p:cNvPr id="14367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0" y="7211"/>
                      <a:ext cx="6327" cy="661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/>
                        <a:t>Определи правило, в котором допущена ошибка и найди соответствующий эталон</a:t>
                      </a:r>
                      <a:endParaRPr lang="ru-RU" sz="3600"/>
                    </a:p>
                  </p:txBody>
                </p:sp>
                <p:sp>
                  <p:nvSpPr>
                    <p:cNvPr id="14368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64" y="8092"/>
                      <a:ext cx="6881" cy="661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/>
                        <a:t>Исправь ошибку, на основе  правильного применения правила</a:t>
                      </a:r>
                      <a:endParaRPr lang="ru-RU" sz="3600"/>
                    </a:p>
                  </p:txBody>
                </p:sp>
                <p:sp>
                  <p:nvSpPr>
                    <p:cNvPr id="37916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7" y="11287"/>
                      <a:ext cx="3241" cy="720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spcBef>
                          <a:spcPts val="600"/>
                        </a:spcBef>
                        <a:defRPr/>
                      </a:pPr>
                      <a:r>
                        <a:rPr lang="ru-RU" sz="2400" b="1" spc="300" dirty="0">
                          <a:solidFill>
                            <a:srgbClr val="FF0000"/>
                          </a:solidFill>
                          <a:latin typeface="Arial" charset="0"/>
                        </a:rPr>
                        <a:t>Молодец</a:t>
                      </a:r>
                      <a:r>
                        <a:rPr lang="ru-RU" sz="3200" b="1" spc="300" dirty="0">
                          <a:solidFill>
                            <a:srgbClr val="FF0000"/>
                          </a:solidFill>
                          <a:latin typeface="Arial" charset="0"/>
                        </a:rPr>
                        <a:t>!</a:t>
                      </a:r>
                      <a:r>
                        <a:rPr lang="ru-RU" sz="1400" b="1" dirty="0">
                          <a:latin typeface="Arial" charset="0"/>
                        </a:rPr>
                        <a:t> </a:t>
                      </a:r>
                      <a:endParaRPr lang="ru-RU" sz="2000" b="1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10273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85" y="8974"/>
                      <a:ext cx="6959" cy="881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/>
                    <a:lstStyle/>
                    <a:p>
                      <a:pPr algn="ctr">
                        <a:lnSpc>
                          <a:spcPts val="1700"/>
                        </a:lnSpc>
                        <a:defRPr/>
                      </a:pPr>
                      <a:r>
                        <a:rPr lang="ru-RU" sz="1600" b="1" dirty="0">
                          <a:latin typeface="Arial" charset="0"/>
                        </a:rPr>
                        <a:t>На каждый тип ошибки</a:t>
                      </a:r>
                      <a:r>
                        <a:rPr lang="ru-RU" sz="1600" b="1" dirty="0">
                          <a:solidFill>
                            <a:srgbClr val="0000CC"/>
                          </a:solidFill>
                          <a:latin typeface="Arial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придумай или выбери </a:t>
                      </a:r>
                      <a:r>
                        <a:rPr lang="ru-RU" sz="1600" b="1" dirty="0">
                          <a:latin typeface="Arial" charset="0"/>
                        </a:rPr>
                        <a:t>из предложенных учителем </a:t>
                      </a:r>
                      <a:r>
                        <a:rPr lang="ru-RU" sz="1600" dirty="0">
                          <a:latin typeface="Arial" charset="0"/>
                        </a:rPr>
                        <a:t> </a:t>
                      </a:r>
                      <a:r>
                        <a:rPr lang="ru-RU" sz="1600" b="1" dirty="0">
                          <a:latin typeface="Arial" charset="0"/>
                        </a:rPr>
                        <a:t>аналогичное задание и реши его</a:t>
                      </a:r>
                      <a:endParaRPr lang="ru-RU" sz="1600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11298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0" y="2365"/>
                      <a:ext cx="5232" cy="548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>
                      <a:normAutofit fontScale="92500"/>
                    </a:bodyPr>
                    <a:lstStyle/>
                    <a:p>
                      <a:pPr algn="ctr">
                        <a:defRPr/>
                      </a:pPr>
                      <a:r>
                        <a:rPr lang="ru-RU" b="1" dirty="0">
                          <a:latin typeface="Arial" charset="0"/>
                        </a:rPr>
                        <a:t>Проверь правильность записи условия</a:t>
                      </a:r>
                      <a:endParaRPr lang="ru-RU" sz="4000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14372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93" y="2914"/>
                      <a:ext cx="0" cy="2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stealth" w="sm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73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9" y="5662"/>
                      <a:ext cx="0" cy="2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stealth" w="sm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301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6" y="6551"/>
                      <a:ext cx="3401" cy="453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>
                      <a:normAutofit fontScale="92500"/>
                    </a:bodyPr>
                    <a:lstStyle/>
                    <a:p>
                      <a:pPr algn="ctr">
                        <a:defRPr/>
                      </a:pPr>
                      <a:r>
                        <a:rPr lang="ru-RU" b="1" dirty="0">
                          <a:latin typeface="Arial" charset="0"/>
                        </a:rPr>
                        <a:t>Подчеркни место ошибки </a:t>
                      </a:r>
                      <a:endParaRPr lang="ru-RU" sz="4000" dirty="0">
                        <a:latin typeface="Arial" charset="0"/>
                      </a:endParaRPr>
                    </a:p>
                  </p:txBody>
                </p:sp>
                <p:sp>
                  <p:nvSpPr>
                    <p:cNvPr id="14375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07" y="10956"/>
                      <a:ext cx="0" cy="36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stealth" w="sm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76" name="Line 3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069" y="11617"/>
                      <a:ext cx="1873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stealth" w="sm" len="med"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434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8594" y="3815"/>
                  <a:ext cx="628" cy="6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>
                    <a:spcAft>
                      <a:spcPts val="1000"/>
                    </a:spcAft>
                  </a:pPr>
                  <a:r>
                    <a:rPr lang="ru-RU" b="1">
                      <a:solidFill>
                        <a:srgbClr val="FF0000"/>
                      </a:solidFill>
                    </a:rPr>
                    <a:t>нет</a:t>
                  </a:r>
                  <a:r>
                    <a:rPr lang="ru-RU" sz="1600" b="1" noProof="1">
                      <a:solidFill>
                        <a:srgbClr val="FF0000"/>
                      </a:solidFill>
                    </a:rPr>
                    <a:t> </a:t>
                  </a:r>
                  <a:endParaRPr lang="ru-RU" sz="2800" b="1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4345" name="Text Box 39"/>
              <p:cNvSpPr txBox="1">
                <a:spLocks noChangeArrowheads="1"/>
              </p:cNvSpPr>
              <p:nvPr/>
            </p:nvSpPr>
            <p:spPr bwMode="auto">
              <a:xfrm>
                <a:off x="2029" y="9102"/>
                <a:ext cx="628" cy="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>
                  <a:spcAft>
                    <a:spcPts val="1000"/>
                  </a:spcAft>
                </a:pPr>
                <a:r>
                  <a:rPr lang="ru-RU" b="1">
                    <a:solidFill>
                      <a:srgbClr val="FF0000"/>
                    </a:solidFill>
                  </a:rPr>
                  <a:t>нет</a:t>
                </a:r>
                <a:r>
                  <a:rPr lang="ru-RU" sz="1600" b="1" noProof="1">
                    <a:solidFill>
                      <a:srgbClr val="FF0000"/>
                    </a:solidFill>
                  </a:rPr>
                  <a:t> </a:t>
                </a:r>
                <a:endParaRPr lang="ru-RU" sz="2800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286250" y="2428875"/>
            <a:ext cx="7143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да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</a:rPr>
              <a:t>  </a:t>
            </a:r>
            <a:endParaRPr lang="ru-RU" sz="28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4341" name="Picture 2" descr="ветка дуб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54000"/>
          </a:blip>
          <a:srcRect/>
          <a:stretch>
            <a:fillRect/>
          </a:stretch>
        </p:blipFill>
        <p:spPr bwMode="auto">
          <a:xfrm>
            <a:off x="8143875" y="0"/>
            <a:ext cx="100012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8158162" cy="5183187"/>
          </a:xfrm>
          <a:solidFill>
            <a:srgbClr val="FFFFCC"/>
          </a:solidFill>
          <a:ln>
            <a:solidFill>
              <a:srgbClr val="FFCC66"/>
            </a:solidFill>
          </a:ln>
        </p:spPr>
        <p:txBody>
          <a:bodyPr/>
          <a:lstStyle/>
          <a:p>
            <a:pPr marL="0" indent="15875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009E00"/>
                </a:solidFill>
              </a:rPr>
              <a:t>Учащиеся, которые допустили ошибки:</a:t>
            </a:r>
          </a:p>
          <a:p>
            <a:pPr marL="446088" indent="-430213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/>
              <a:t>2) На основе алгоритма исправления ошибок анализируют решение и определяют место ошибок – </a:t>
            </a:r>
            <a:r>
              <a:rPr lang="ru-RU" sz="2800" dirty="0" smtClean="0">
                <a:solidFill>
                  <a:srgbClr val="FF0000"/>
                </a:solidFill>
              </a:rPr>
              <a:t>место затруднений</a:t>
            </a:r>
            <a:r>
              <a:rPr lang="ru-RU" sz="2800" dirty="0" smtClean="0"/>
              <a:t>.</a:t>
            </a:r>
          </a:p>
          <a:p>
            <a:pPr marL="446088" indent="-430213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/>
              <a:t>3) Выявляют и фиксируют способы действий, в которых допущены ошибки, - </a:t>
            </a:r>
            <a:r>
              <a:rPr lang="ru-RU" sz="2800" dirty="0" smtClean="0">
                <a:solidFill>
                  <a:srgbClr val="FF0000"/>
                </a:solidFill>
              </a:rPr>
              <a:t>причину</a:t>
            </a:r>
            <a:r>
              <a:rPr lang="ru-RU" sz="2800" dirty="0" smtClean="0">
                <a:solidFill>
                  <a:srgbClr val="FF66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затруднений</a:t>
            </a:r>
            <a:r>
              <a:rPr lang="ru-RU" sz="2800" dirty="0" smtClean="0"/>
              <a:t>.</a:t>
            </a:r>
          </a:p>
          <a:p>
            <a:pPr marL="0" indent="15875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sz="2800" b="1" dirty="0" smtClean="0">
                <a:solidFill>
                  <a:srgbClr val="009E00"/>
                </a:solidFill>
              </a:rPr>
              <a:t>Учащиеся, которые не допустили ошибок:</a:t>
            </a:r>
          </a:p>
          <a:p>
            <a:pPr marL="0" indent="15875" eaLnBrk="1" hangingPunct="1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ru-RU" sz="2800" dirty="0" smtClean="0"/>
              <a:t>Проверяют свою работу по </a:t>
            </a:r>
            <a:r>
              <a:rPr lang="ru-RU" sz="2800" dirty="0" smtClean="0">
                <a:solidFill>
                  <a:srgbClr val="FF0000"/>
                </a:solidFill>
              </a:rPr>
              <a:t>эталону.</a:t>
            </a:r>
            <a:r>
              <a:rPr lang="ru-RU" sz="2800" dirty="0" smtClean="0"/>
              <a:t> Если ошибки есть, то присоединяются к первой группе. Если ошибок нет, то выполняют дополнительное задание творческого уровня.</a:t>
            </a:r>
            <a:endParaRPr lang="ru-RU" sz="2000" dirty="0" smtClean="0"/>
          </a:p>
        </p:txBody>
      </p:sp>
      <p:pic>
        <p:nvPicPr>
          <p:cNvPr id="15363" name="Picture 8" descr="j0305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001000" y="214313"/>
            <a:ext cx="846138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 descr="an0079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5619750"/>
            <a:ext cx="11874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04800" y="228600"/>
            <a:ext cx="53070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7188" indent="-357188"/>
            <a:r>
              <a:rPr lang="ru-RU" sz="2400"/>
              <a:t>1. Выделить первое неполное делимое и найти количество цифр в частном.</a:t>
            </a:r>
            <a:r>
              <a:rPr lang="en-US" sz="2400"/>
              <a:t> 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448" name="Group 16"/>
          <p:cNvGraphicFramePr>
            <a:graphicFrameLocks noGrp="1"/>
          </p:cNvGraphicFramePr>
          <p:nvPr/>
        </p:nvGraphicFramePr>
        <p:xfrm>
          <a:off x="228600" y="1371600"/>
          <a:ext cx="5414970" cy="1188720"/>
        </p:xfrm>
        <a:graphic>
          <a:graphicData uri="http://schemas.openxmlformats.org/drawingml/2006/table">
            <a:tbl>
              <a:tblPr/>
              <a:tblGrid>
                <a:gridCol w="5414970"/>
              </a:tblGrid>
              <a:tr h="244475"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Выполнить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деление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найти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первую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цифру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частного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остаток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остаток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меньше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делителя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!)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449" name="Object 3"/>
          <p:cNvGraphicFramePr>
            <a:graphicFrameLocks noChangeAspect="1"/>
          </p:cNvGraphicFramePr>
          <p:nvPr/>
        </p:nvGraphicFramePr>
        <p:xfrm>
          <a:off x="5649913" y="1295400"/>
          <a:ext cx="3494087" cy="1165225"/>
        </p:xfrm>
        <a:graphic>
          <a:graphicData uri="http://schemas.openxmlformats.org/presentationml/2006/ole">
            <p:oleObj spid="_x0000_s1026" name="Точечный рисунок" r:id="rId3" imgW="2905531" imgH="1076475" progId="Paint.Picture">
              <p:embed/>
            </p:oleObj>
          </a:graphicData>
        </a:graphic>
      </p:graphicFrame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304800" y="2743200"/>
            <a:ext cx="4625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7188" indent="-357188"/>
            <a:r>
              <a:rPr lang="ru-RU" sz="2400"/>
              <a:t>3. Снести цифру следующего разряда делимого к остатку.</a:t>
            </a:r>
            <a:r>
              <a:rPr lang="en-US" sz="2400"/>
              <a:t> </a:t>
            </a:r>
          </a:p>
        </p:txBody>
      </p:sp>
      <p:sp>
        <p:nvSpPr>
          <p:cNvPr id="1036" name="Rectangle 21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452" name="Object 4"/>
          <p:cNvGraphicFramePr>
            <a:graphicFrameLocks noChangeAspect="1"/>
          </p:cNvGraphicFramePr>
          <p:nvPr/>
        </p:nvGraphicFramePr>
        <p:xfrm>
          <a:off x="5638800" y="2590800"/>
          <a:ext cx="2779713" cy="1228725"/>
        </p:xfrm>
        <a:graphic>
          <a:graphicData uri="http://schemas.openxmlformats.org/presentationml/2006/ole">
            <p:oleObj spid="_x0000_s1027" name="Точечный рисунок" r:id="rId4" imgW="1660952" imgH="891806" progId="Paint.Picture">
              <p:embed/>
            </p:oleObj>
          </a:graphicData>
        </a:graphic>
      </p:graphicFrame>
      <p:graphicFrame>
        <p:nvGraphicFramePr>
          <p:cNvPr id="18465" name="Group 33"/>
          <p:cNvGraphicFramePr>
            <a:graphicFrameLocks noGrp="1"/>
          </p:cNvGraphicFramePr>
          <p:nvPr/>
        </p:nvGraphicFramePr>
        <p:xfrm>
          <a:off x="304800" y="3886200"/>
          <a:ext cx="4038600" cy="457200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озможно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деление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4524375" y="3933825"/>
            <a:ext cx="46196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>
                <a:solidFill>
                  <a:srgbClr val="920000"/>
                </a:solidFill>
              </a:rPr>
              <a:t>Нет, 1 разделить на 3 </a:t>
            </a:r>
            <a:r>
              <a:rPr lang="ru-RU" sz="2400" b="1">
                <a:solidFill>
                  <a:srgbClr val="920000"/>
                </a:solidFill>
              </a:rPr>
              <a:t>нельзя!</a:t>
            </a:r>
            <a:r>
              <a:rPr lang="en-US" sz="2400">
                <a:solidFill>
                  <a:srgbClr val="920000"/>
                </a:solidFill>
              </a:rPr>
              <a:t> </a:t>
            </a: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381000" y="4724400"/>
            <a:ext cx="5257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7188" indent="-357188"/>
            <a:r>
              <a:rPr lang="ru-RU" sz="2400"/>
              <a:t>5. Записать 0 в соответствующий разряд частного.</a:t>
            </a:r>
            <a:r>
              <a:rPr lang="en-US" sz="2400"/>
              <a:t> </a:t>
            </a:r>
          </a:p>
        </p:txBody>
      </p:sp>
      <p:sp>
        <p:nvSpPr>
          <p:cNvPr id="1041" name="Rectangle 37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468" name="Object 5"/>
          <p:cNvGraphicFramePr>
            <a:graphicFrameLocks noChangeAspect="1"/>
          </p:cNvGraphicFramePr>
          <p:nvPr/>
        </p:nvGraphicFramePr>
        <p:xfrm>
          <a:off x="5867400" y="4572000"/>
          <a:ext cx="2736850" cy="1246188"/>
        </p:xfrm>
        <a:graphic>
          <a:graphicData uri="http://schemas.openxmlformats.org/presentationml/2006/ole">
            <p:oleObj spid="_x0000_s1028" name="Точечный рисунок" r:id="rId5" imgW="2314286" imgH="1209524" progId="Paint.Picture">
              <p:embed/>
            </p:oleObj>
          </a:graphicData>
        </a:graphic>
      </p:graphicFrame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152400" y="5943600"/>
            <a:ext cx="6003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/>
              <a:t>6. Найдена последняя цифра частного?</a:t>
            </a:r>
            <a:r>
              <a:rPr lang="en-US" sz="2400"/>
              <a:t> </a:t>
            </a:r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6172200" y="5943600"/>
            <a:ext cx="84455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920000"/>
                </a:solidFill>
              </a:rPr>
              <a:t>Нет.</a:t>
            </a:r>
            <a:r>
              <a:rPr lang="en-US" sz="2400"/>
              <a:t> </a:t>
            </a:r>
          </a:p>
        </p:txBody>
      </p:sp>
      <p:graphicFrame>
        <p:nvGraphicFramePr>
          <p:cNvPr id="18437" name="Object 2"/>
          <p:cNvGraphicFramePr>
            <a:graphicFrameLocks noChangeAspect="1"/>
          </p:cNvGraphicFramePr>
          <p:nvPr/>
        </p:nvGraphicFramePr>
        <p:xfrm>
          <a:off x="5715000" y="152400"/>
          <a:ext cx="2651125" cy="1003300"/>
        </p:xfrm>
        <a:graphic>
          <a:graphicData uri="http://schemas.openxmlformats.org/presentationml/2006/ole">
            <p:oleObj spid="_x0000_s1029" name="Точечный рисунок" r:id="rId6" imgW="1980952" imgH="923810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51" grpId="0"/>
      <p:bldP spid="18466" grpId="0" animBg="1"/>
      <p:bldP spid="18467" grpId="0"/>
      <p:bldP spid="18470" grpId="0"/>
      <p:bldP spid="184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813" y="500063"/>
          <a:ext cx="6532563" cy="5740750"/>
        </p:xfrm>
        <a:graphic>
          <a:graphicData uri="http://schemas.openxmlformats.org/drawingml/2006/table">
            <a:tbl>
              <a:tblPr/>
              <a:tblGrid>
                <a:gridCol w="4808538"/>
                <a:gridCol w="1724025"/>
              </a:tblGrid>
              <a:tr h="1214446">
                <a:tc>
                  <a:txBody>
                    <a:bodyPr/>
                    <a:lstStyle/>
                    <a:p>
                      <a:pPr marL="446088" marR="0" lvl="0" indent="-350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106363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Выделить первое неполное делимое и найти количество цифр в частном.</a:t>
                      </a:r>
                    </a:p>
                  </a:txBody>
                  <a:tcPr marL="63678" marR="63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32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</a:t>
                      </a:r>
                      <a:r>
                        <a:rPr kumimoji="0" lang="ru-RU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   8  .          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∙ ∙ ∙  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78" marR="63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00198"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06363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Выполнить деление и найти первую цифру частного и остаток (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остаток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меньше делителя!)</a:t>
                      </a:r>
                    </a:p>
                  </a:txBody>
                  <a:tcPr marL="63678" marR="63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</a:t>
                      </a: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   </a:t>
                      </a:r>
                      <a:r>
                        <a:rPr kumimoji="0" lang="ru-RU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∙ ∙ 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78" marR="63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06363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Снести цифру следующего разряда делимого к остатку</a:t>
                      </a:r>
                    </a:p>
                  </a:txBody>
                  <a:tcPr marL="63678" marR="63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</a:t>
                      </a: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   </a:t>
                      </a:r>
                      <a:r>
                        <a:rPr kumimoji="0" lang="ru-RU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∙ ∙ 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78" marR="63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1546"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06363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Получившееся число больше или равно делителю?</a:t>
                      </a:r>
                    </a:p>
                  </a:txBody>
                  <a:tcPr marL="63678" marR="63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55638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Нет, 5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меньше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78" marR="63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06363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Записать 0 в соответствующий разряд частного</a:t>
                      </a:r>
                    </a:p>
                  </a:txBody>
                  <a:tcPr marL="63678" marR="63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</a:t>
                      </a: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   </a:t>
                      </a:r>
                      <a:r>
                        <a:rPr kumimoji="0" lang="ru-R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∙ 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78" marR="63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042988" y="620713"/>
            <a:ext cx="895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752</a:t>
            </a:r>
            <a:r>
              <a:rPr lang="en-US" sz="3200" b="1">
                <a:latin typeface="Times New Roman" pitchFamily="18" charset="0"/>
              </a:rPr>
              <a:t> 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11188" y="908050"/>
            <a:ext cx="427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sz="2400" b="1">
                <a:latin typeface="Times New Roman" pitchFamily="18" charset="0"/>
              </a:rPr>
              <a:t> 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1042988" y="981075"/>
            <a:ext cx="895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u="sng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ru-RU" sz="3200" b="1" u="sng">
                <a:solidFill>
                  <a:srgbClr val="800080"/>
                </a:solidFill>
                <a:latin typeface="Times New Roman" pitchFamily="18" charset="0"/>
              </a:rPr>
              <a:t>2</a:t>
            </a:r>
            <a:r>
              <a:rPr lang="ru-RU" sz="3200" b="1" u="sng">
                <a:solidFill>
                  <a:srgbClr val="006600"/>
                </a:solidFill>
                <a:latin typeface="Times New Roman" pitchFamily="18" charset="0"/>
              </a:rPr>
              <a:t>8</a:t>
            </a:r>
            <a:r>
              <a:rPr lang="en-US" sz="3200" b="1">
                <a:solidFill>
                  <a:srgbClr val="00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827088" y="1412875"/>
            <a:ext cx="1098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</a:rPr>
              <a:t>6016</a:t>
            </a:r>
            <a:r>
              <a:rPr lang="en-US" sz="3200">
                <a:latin typeface="Times New Roman" pitchFamily="18" charset="0"/>
              </a:rPr>
              <a:t> </a:t>
            </a: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611188" y="1773238"/>
            <a:ext cx="1098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800080"/>
                </a:solidFill>
                <a:latin typeface="Times New Roman" pitchFamily="18" charset="0"/>
              </a:rPr>
              <a:t>1504</a:t>
            </a:r>
            <a:r>
              <a:rPr lang="en-US" sz="3200" b="1">
                <a:latin typeface="Times New Roman" pitchFamily="18" charset="0"/>
              </a:rPr>
              <a:t> </a:t>
            </a: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611188" y="2133600"/>
            <a:ext cx="1211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u="sng">
                <a:solidFill>
                  <a:srgbClr val="0000CC"/>
                </a:solidFill>
                <a:latin typeface="Times New Roman" pitchFamily="18" charset="0"/>
              </a:rPr>
              <a:t>752	</a:t>
            </a:r>
            <a:r>
              <a:rPr lang="en-US" sz="3200" b="1">
                <a:latin typeface="Times New Roman" pitchFamily="18" charset="0"/>
              </a:rPr>
              <a:t> </a:t>
            </a:r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611188" y="2636838"/>
            <a:ext cx="1301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8E4700"/>
                </a:solidFill>
                <a:latin typeface="Times New Roman" pitchFamily="18" charset="0"/>
              </a:rPr>
              <a:t>96256</a:t>
            </a:r>
            <a:r>
              <a:rPr lang="en-US" sz="3200">
                <a:solidFill>
                  <a:srgbClr val="8E47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2189163" y="357188"/>
            <a:ext cx="66690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600" b="1">
                <a:latin typeface="Times New Roman" pitchFamily="18" charset="0"/>
              </a:rPr>
              <a:t>Записать трёхзначный множитель разряд  под разрядом</a:t>
            </a:r>
            <a:r>
              <a:rPr lang="en-US" sz="2600" b="1">
                <a:latin typeface="Times New Roman" pitchFamily="18" charset="0"/>
              </a:rPr>
              <a:t> </a:t>
            </a:r>
          </a:p>
        </p:txBody>
      </p:sp>
      <p:sp>
        <p:nvSpPr>
          <p:cNvPr id="17418" name="Rectangle 12"/>
          <p:cNvSpPr>
            <a:spLocks noChangeArrowheads="1"/>
          </p:cNvSpPr>
          <p:nvPr/>
        </p:nvSpPr>
        <p:spPr bwMode="auto">
          <a:xfrm>
            <a:off x="2143125" y="1285875"/>
            <a:ext cx="65722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/>
            <a:r>
              <a:rPr lang="en-US" sz="2600" b="1">
                <a:solidFill>
                  <a:srgbClr val="006600"/>
                </a:solidFill>
                <a:latin typeface="Times New Roman" pitchFamily="18" charset="0"/>
              </a:rPr>
              <a:t>2. Умножить многозначное число на</a:t>
            </a:r>
            <a:r>
              <a:rPr lang="ru-RU" sz="2600" b="1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600" b="1">
                <a:solidFill>
                  <a:srgbClr val="006600"/>
                </a:solidFill>
                <a:latin typeface="Times New Roman" pitchFamily="18" charset="0"/>
              </a:rPr>
              <a:t>единицы</a:t>
            </a:r>
            <a:r>
              <a:rPr lang="ru-RU" sz="2600" b="1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600" b="1">
                <a:solidFill>
                  <a:srgbClr val="006600"/>
                </a:solidFill>
                <a:latin typeface="Times New Roman" pitchFamily="18" charset="0"/>
              </a:rPr>
              <a:t>трёхзначного числа, результат</a:t>
            </a:r>
            <a:r>
              <a:rPr lang="ru-RU" sz="2600" b="1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600" b="1">
                <a:solidFill>
                  <a:srgbClr val="006600"/>
                </a:solidFill>
                <a:latin typeface="Times New Roman" pitchFamily="18" charset="0"/>
              </a:rPr>
              <a:t>записать разряд под разрядом.</a:t>
            </a:r>
          </a:p>
        </p:txBody>
      </p:sp>
      <p:sp>
        <p:nvSpPr>
          <p:cNvPr id="17419" name="Rectangle 13"/>
          <p:cNvSpPr>
            <a:spLocks noChangeArrowheads="1"/>
          </p:cNvSpPr>
          <p:nvPr/>
        </p:nvSpPr>
        <p:spPr bwMode="auto">
          <a:xfrm>
            <a:off x="2000250" y="2857500"/>
            <a:ext cx="7143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/>
            <a:r>
              <a:rPr lang="en-US" sz="2600" b="1">
                <a:solidFill>
                  <a:srgbClr val="800080"/>
                </a:solidFill>
                <a:latin typeface="Times New Roman" pitchFamily="18" charset="0"/>
              </a:rPr>
              <a:t>3. Умножить многозначное число на десятки</a:t>
            </a:r>
            <a:r>
              <a:rPr lang="ru-RU" sz="2600" b="1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600" b="1">
                <a:solidFill>
                  <a:srgbClr val="800080"/>
                </a:solidFill>
                <a:latin typeface="Times New Roman" pitchFamily="18" charset="0"/>
              </a:rPr>
              <a:t>трёхзначного числа, результат записать</a:t>
            </a:r>
            <a:r>
              <a:rPr lang="ru-RU" sz="2600" b="1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2600" b="1">
                <a:solidFill>
                  <a:srgbClr val="800080"/>
                </a:solidFill>
                <a:latin typeface="Times New Roman" pitchFamily="18" charset="0"/>
              </a:rPr>
              <a:t>со сдвигом на 1 разряд влево.</a:t>
            </a:r>
            <a:endParaRPr lang="ru-RU" sz="2600" b="1">
              <a:solidFill>
                <a:srgbClr val="800080"/>
              </a:solidFill>
              <a:latin typeface="Times New Roman" pitchFamily="18" charset="0"/>
            </a:endParaRPr>
          </a:p>
        </p:txBody>
      </p:sp>
      <p:sp>
        <p:nvSpPr>
          <p:cNvPr id="17420" name="Rectangle 14"/>
          <p:cNvSpPr>
            <a:spLocks noChangeArrowheads="1"/>
          </p:cNvSpPr>
          <p:nvPr/>
        </p:nvSpPr>
        <p:spPr bwMode="auto">
          <a:xfrm>
            <a:off x="1928813" y="4429125"/>
            <a:ext cx="66071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000CC"/>
                </a:solidFill>
                <a:latin typeface="Times New Roman" pitchFamily="18" charset="0"/>
              </a:rPr>
              <a:t>4. Умножить многозначное число на сотни</a:t>
            </a:r>
            <a:endParaRPr lang="ru-RU" sz="2600" b="1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ru-RU" sz="2600" b="1">
                <a:solidFill>
                  <a:srgbClr val="0000CC"/>
                </a:solidFill>
                <a:latin typeface="Times New Roman" pitchFamily="18" charset="0"/>
              </a:rPr>
              <a:t>     </a:t>
            </a:r>
            <a:r>
              <a:rPr lang="en-US" sz="2600" b="1">
                <a:solidFill>
                  <a:srgbClr val="0000CC"/>
                </a:solidFill>
                <a:latin typeface="Times New Roman" pitchFamily="18" charset="0"/>
              </a:rPr>
              <a:t>трёхзначного числа, результат записать</a:t>
            </a:r>
            <a:endParaRPr lang="ru-RU" sz="2600" b="1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ru-RU" sz="2600" b="1">
                <a:solidFill>
                  <a:srgbClr val="0000CC"/>
                </a:solidFill>
                <a:latin typeface="Times New Roman" pitchFamily="18" charset="0"/>
              </a:rPr>
              <a:t>     </a:t>
            </a:r>
            <a:r>
              <a:rPr lang="en-US" sz="2600" b="1">
                <a:solidFill>
                  <a:srgbClr val="0000CC"/>
                </a:solidFill>
                <a:latin typeface="Times New Roman" pitchFamily="18" charset="0"/>
              </a:rPr>
              <a:t>со сдвигом на 2 разряда влево.</a:t>
            </a:r>
          </a:p>
        </p:txBody>
      </p:sp>
      <p:sp>
        <p:nvSpPr>
          <p:cNvPr id="17421" name="Rectangle 15"/>
          <p:cNvSpPr>
            <a:spLocks noChangeArrowheads="1"/>
          </p:cNvSpPr>
          <p:nvPr/>
        </p:nvSpPr>
        <p:spPr bwMode="auto">
          <a:xfrm>
            <a:off x="2071688" y="5786438"/>
            <a:ext cx="6124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600" b="1">
                <a:solidFill>
                  <a:srgbClr val="582C00"/>
                </a:solidFill>
                <a:latin typeface="Times New Roman" pitchFamily="18" charset="0"/>
              </a:rPr>
              <a:t>5. Сложить полученные произведения.</a:t>
            </a:r>
            <a:r>
              <a:rPr lang="en-US" sz="2600" b="1">
                <a:solidFill>
                  <a:srgbClr val="582C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422" name="Rectangle 16"/>
          <p:cNvSpPr>
            <a:spLocks noChangeArrowheads="1"/>
          </p:cNvSpPr>
          <p:nvPr/>
        </p:nvSpPr>
        <p:spPr bwMode="auto">
          <a:xfrm>
            <a:off x="357188" y="1714500"/>
            <a:ext cx="427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2400" b="1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8509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Коррекция выявленных затруднений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071563"/>
            <a:ext cx="8642350" cy="5332412"/>
          </a:xfrm>
          <a:solidFill>
            <a:srgbClr val="FFFFCC"/>
          </a:solidFill>
          <a:ln>
            <a:solidFill>
              <a:srgbClr val="FFCC66"/>
            </a:solidFill>
          </a:ln>
        </p:spPr>
        <p:txBody>
          <a:bodyPr/>
          <a:lstStyle/>
          <a:p>
            <a:pPr marL="442913" indent="-442913" eaLnBrk="1" hangingPunct="1">
              <a:lnSpc>
                <a:spcPct val="80000"/>
              </a:lnSpc>
              <a:buFontTx/>
              <a:buAutoNum type="arabicParenR"/>
            </a:pPr>
            <a:r>
              <a:rPr lang="ru-RU" sz="2600" smtClean="0"/>
              <a:t>Формулирование индивидуальной </a:t>
            </a:r>
            <a:r>
              <a:rPr lang="ru-RU" sz="2600" smtClean="0">
                <a:solidFill>
                  <a:srgbClr val="FF0000"/>
                </a:solidFill>
              </a:rPr>
              <a:t>цели</a:t>
            </a:r>
            <a:r>
              <a:rPr lang="ru-RU" sz="2600" smtClean="0"/>
              <a:t> своих будущих коррекционных действий.</a:t>
            </a:r>
          </a:p>
          <a:p>
            <a:pPr marL="442913" indent="-442913" eaLnBrk="1" hangingPunct="1">
              <a:lnSpc>
                <a:spcPct val="80000"/>
              </a:lnSpc>
              <a:buFontTx/>
              <a:buAutoNum type="arabicParenR"/>
            </a:pPr>
            <a:r>
              <a:rPr lang="ru-RU" sz="2600" smtClean="0"/>
              <a:t>Выбор </a:t>
            </a:r>
            <a:r>
              <a:rPr lang="ru-RU" sz="2600" smtClean="0">
                <a:solidFill>
                  <a:srgbClr val="FF0000"/>
                </a:solidFill>
              </a:rPr>
              <a:t>способа </a:t>
            </a:r>
            <a:r>
              <a:rPr lang="ru-RU" sz="2600" smtClean="0"/>
              <a:t>(как?) и </a:t>
            </a:r>
            <a:r>
              <a:rPr lang="ru-RU" sz="2600" smtClean="0">
                <a:solidFill>
                  <a:srgbClr val="FF0000"/>
                </a:solidFill>
              </a:rPr>
              <a:t>средства</a:t>
            </a:r>
            <a:r>
              <a:rPr lang="ru-RU" sz="2600" smtClean="0"/>
              <a:t> (с помощью чего?) коррекции.</a:t>
            </a:r>
          </a:p>
          <a:p>
            <a:pPr marL="442913" indent="-442913" eaLnBrk="1" hangingPunct="1">
              <a:lnSpc>
                <a:spcPct val="80000"/>
              </a:lnSpc>
              <a:buFontTx/>
              <a:buAutoNum type="arabicParenR"/>
            </a:pPr>
            <a:r>
              <a:rPr lang="ru-RU" sz="2600" smtClean="0"/>
              <a:t>Самостоятельно </a:t>
            </a:r>
            <a:r>
              <a:rPr lang="ru-RU" sz="2600" smtClean="0">
                <a:solidFill>
                  <a:srgbClr val="FF0000"/>
                </a:solidFill>
              </a:rPr>
              <a:t>исправить </a:t>
            </a:r>
            <a:r>
              <a:rPr lang="ru-RU" sz="2600" smtClean="0"/>
              <a:t>свои ошибки выбранным методом на основе применения выбранных средств, затем </a:t>
            </a:r>
            <a:r>
              <a:rPr lang="ru-RU" sz="2600" smtClean="0">
                <a:solidFill>
                  <a:srgbClr val="FF0000"/>
                </a:solidFill>
              </a:rPr>
              <a:t>соотнести</a:t>
            </a:r>
            <a:r>
              <a:rPr lang="ru-RU" sz="2600" smtClean="0"/>
              <a:t> свои результаты исправления ошибок </a:t>
            </a:r>
            <a:r>
              <a:rPr lang="ru-RU" sz="2600" smtClean="0">
                <a:solidFill>
                  <a:srgbClr val="FF0000"/>
                </a:solidFill>
              </a:rPr>
              <a:t>с образцом </a:t>
            </a:r>
            <a:r>
              <a:rPr lang="ru-RU" sz="2600" smtClean="0"/>
              <a:t>для самопроверки.</a:t>
            </a:r>
          </a:p>
          <a:p>
            <a:pPr marL="442913" indent="-442913" eaLnBrk="1" hangingPunct="1">
              <a:lnSpc>
                <a:spcPct val="80000"/>
              </a:lnSpc>
              <a:buFontTx/>
              <a:buAutoNum type="arabicParenR"/>
            </a:pPr>
            <a:r>
              <a:rPr lang="ru-RU" sz="2600" smtClean="0"/>
              <a:t>В случае затруднения, ошибки исправляются сразу с помощью эталона для самопроверки.</a:t>
            </a:r>
          </a:p>
          <a:p>
            <a:pPr marL="442913" indent="-442913" eaLnBrk="1" hangingPunct="1">
              <a:lnSpc>
                <a:spcPct val="80000"/>
              </a:lnSpc>
              <a:buFontTx/>
              <a:buAutoNum type="arabicParenR"/>
            </a:pPr>
            <a:r>
              <a:rPr lang="ru-RU" sz="2600" smtClean="0"/>
              <a:t>Выбрать из предложенных или придумать самому </a:t>
            </a:r>
            <a:r>
              <a:rPr lang="ru-RU" sz="2600" smtClean="0">
                <a:solidFill>
                  <a:srgbClr val="FF0000"/>
                </a:solidFill>
              </a:rPr>
              <a:t>задания</a:t>
            </a:r>
            <a:r>
              <a:rPr lang="ru-RU" sz="2600" smtClean="0"/>
              <a:t> на те способы действий, в которых были </a:t>
            </a:r>
            <a:r>
              <a:rPr lang="ru-RU" sz="2600" smtClean="0">
                <a:solidFill>
                  <a:srgbClr val="FF0000"/>
                </a:solidFill>
              </a:rPr>
              <a:t>допущены ошибки.</a:t>
            </a:r>
          </a:p>
          <a:p>
            <a:pPr marL="442913" indent="-442913" eaLnBrk="1" hangingPunct="1">
              <a:lnSpc>
                <a:spcPct val="80000"/>
              </a:lnSpc>
              <a:buFontTx/>
              <a:buNone/>
            </a:pPr>
            <a:r>
              <a:rPr lang="ru-RU" sz="2600" smtClean="0"/>
              <a:t>6)  </a:t>
            </a:r>
            <a:r>
              <a:rPr lang="ru-RU" sz="2600" smtClean="0">
                <a:solidFill>
                  <a:srgbClr val="FF0000"/>
                </a:solidFill>
              </a:rPr>
              <a:t>Решить</a:t>
            </a:r>
            <a:r>
              <a:rPr lang="ru-RU" sz="2600" smtClean="0">
                <a:solidFill>
                  <a:srgbClr val="FF6600"/>
                </a:solidFill>
              </a:rPr>
              <a:t> </a:t>
            </a:r>
            <a:r>
              <a:rPr lang="ru-RU" sz="2600" smtClean="0"/>
              <a:t>эти задания.</a:t>
            </a:r>
          </a:p>
        </p:txBody>
      </p:sp>
      <p:pic>
        <p:nvPicPr>
          <p:cNvPr id="18436" name="Picture 4" descr="PE0156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5689600"/>
            <a:ext cx="16192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714375"/>
            <a:ext cx="2057400" cy="57943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6600"/>
                </a:solidFill>
              </a:rPr>
              <a:t>Образец: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14563" y="1000125"/>
            <a:ext cx="6400800" cy="830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</a:rPr>
              <a:t>реализация способа действия на конкретном примере</a:t>
            </a:r>
            <a:r>
              <a:rPr lang="en-US" sz="2400" b="1">
                <a:solidFill>
                  <a:srgbClr val="006600"/>
                </a:solidFill>
              </a:rPr>
              <a:t> (</a:t>
            </a:r>
            <a:r>
              <a:rPr lang="ru-RU" sz="2400" b="1">
                <a:solidFill>
                  <a:srgbClr val="006600"/>
                </a:solidFill>
              </a:rPr>
              <a:t>конкретизация </a:t>
            </a:r>
            <a:r>
              <a:rPr lang="en-US" sz="2400" b="1" i="1">
                <a:solidFill>
                  <a:srgbClr val="006600"/>
                </a:solidFill>
              </a:rPr>
              <a:t>N</a:t>
            </a:r>
            <a:r>
              <a:rPr lang="ru-RU" sz="2400" b="1">
                <a:solidFill>
                  <a:srgbClr val="006600"/>
                </a:solidFill>
              </a:rPr>
              <a:t>)</a:t>
            </a:r>
            <a:endParaRPr lang="ru-RU" sz="40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00313" y="2428875"/>
            <a:ext cx="3810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  <a:spcAft>
                <a:spcPct val="30000"/>
              </a:spcAft>
            </a:pPr>
            <a:endParaRPr lang="ru-RU" b="1">
              <a:solidFill>
                <a:srgbClr val="00007A"/>
              </a:solidFill>
            </a:endParaRPr>
          </a:p>
          <a:p>
            <a:pPr>
              <a:lnSpc>
                <a:spcPct val="3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ru-RU" sz="2800" b="1">
                <a:solidFill>
                  <a:srgbClr val="00007A"/>
                </a:solidFill>
                <a:latin typeface="Times New Roman" pitchFamily="18" charset="0"/>
              </a:rPr>
              <a:t>Решите уравнение:</a:t>
            </a:r>
          </a:p>
          <a:p>
            <a:pPr>
              <a:lnSpc>
                <a:spcPct val="45000"/>
              </a:lnSpc>
              <a:spcBef>
                <a:spcPct val="45000"/>
              </a:spcBef>
              <a:spcAft>
                <a:spcPct val="45000"/>
              </a:spcAft>
            </a:pPr>
            <a:r>
              <a:rPr lang="ru-RU" sz="2800" b="1">
                <a:solidFill>
                  <a:srgbClr val="00007A"/>
                </a:solidFill>
                <a:latin typeface="Times New Roman" pitchFamily="18" charset="0"/>
              </a:rPr>
              <a:t> </a:t>
            </a:r>
            <a:r>
              <a:rPr lang="ru-RU" sz="2800" b="1" i="1">
                <a:solidFill>
                  <a:srgbClr val="00007A"/>
                </a:solidFill>
                <a:latin typeface="Times New Roman" pitchFamily="18" charset="0"/>
              </a:rPr>
              <a:t>х</a:t>
            </a:r>
            <a:r>
              <a:rPr lang="ru-RU" sz="2800" b="1">
                <a:solidFill>
                  <a:srgbClr val="00007A"/>
                </a:solidFill>
                <a:latin typeface="Times New Roman" pitchFamily="18" charset="0"/>
              </a:rPr>
              <a:t> + 15 = 27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42938" y="3786188"/>
            <a:ext cx="3124200" cy="1754187"/>
          </a:xfrm>
          <a:prstGeom prst="rect">
            <a:avLst/>
          </a:prstGeom>
          <a:solidFill>
            <a:srgbClr val="FFFFCC"/>
          </a:solidFill>
          <a:ln w="12700">
            <a:solidFill>
              <a:srgbClr val="FFCC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CC3300"/>
                </a:solidFill>
              </a:rPr>
              <a:t>Образец:</a:t>
            </a:r>
          </a:p>
          <a:p>
            <a:r>
              <a:rPr lang="ru-RU" sz="2800" b="1">
                <a:latin typeface="Times New Roman" pitchFamily="18" charset="0"/>
              </a:rPr>
              <a:t>Ответ:    12</a:t>
            </a:r>
          </a:p>
          <a:p>
            <a:pPr algn="ctr"/>
            <a:r>
              <a:rPr lang="ru-RU" sz="2800" b="1" i="1">
                <a:latin typeface="Times New Roman" pitchFamily="18" charset="0"/>
              </a:rPr>
              <a:t>или</a:t>
            </a:r>
          </a:p>
          <a:p>
            <a:pPr algn="ctr"/>
            <a:r>
              <a:rPr lang="ru-RU" sz="2800" b="1" i="1" u="sng">
                <a:latin typeface="Times New Roman" pitchFamily="18" charset="0"/>
              </a:rPr>
              <a:t>х </a:t>
            </a:r>
            <a:r>
              <a:rPr lang="ru-RU" sz="2800" b="1" u="sng">
                <a:latin typeface="Times New Roman" pitchFamily="18" charset="0"/>
              </a:rPr>
              <a:t>= 12</a:t>
            </a:r>
            <a:endParaRPr lang="ru-RU" sz="2800" b="1">
              <a:latin typeface="Times New Roman" pitchFamily="18" charset="0"/>
            </a:endParaRP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357188" y="2214563"/>
            <a:ext cx="19812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00007A"/>
                </a:solidFill>
              </a:rPr>
              <a:t>Пример:</a:t>
            </a:r>
          </a:p>
        </p:txBody>
      </p:sp>
      <p:pic>
        <p:nvPicPr>
          <p:cNvPr id="19463" name="Picture 8" descr="BD0666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214938"/>
            <a:ext cx="15906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4" name="Группа 11"/>
          <p:cNvGrpSpPr>
            <a:grpSpLocks/>
          </p:cNvGrpSpPr>
          <p:nvPr/>
        </p:nvGrpSpPr>
        <p:grpSpPr bwMode="auto">
          <a:xfrm>
            <a:off x="4071938" y="3857625"/>
            <a:ext cx="4495800" cy="1833563"/>
            <a:chOff x="3995738" y="3429000"/>
            <a:chExt cx="4495800" cy="1834348"/>
          </a:xfrm>
        </p:grpSpPr>
        <p:sp>
          <p:nvSpPr>
            <p:cNvPr id="19466" name="Text Box 6"/>
            <p:cNvSpPr txBox="1">
              <a:spLocks noChangeArrowheads="1"/>
            </p:cNvSpPr>
            <p:nvPr/>
          </p:nvSpPr>
          <p:spPr bwMode="auto">
            <a:xfrm>
              <a:off x="3995738" y="3429000"/>
              <a:ext cx="4495800" cy="183434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FFCC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u="sng">
                  <a:solidFill>
                    <a:srgbClr val="CC3300"/>
                  </a:solidFill>
                </a:rPr>
                <a:t>Подробный</a:t>
              </a:r>
              <a:r>
                <a:rPr lang="ru-RU" sz="2400" b="1">
                  <a:solidFill>
                    <a:schemeClr val="accent2"/>
                  </a:solidFill>
                </a:rPr>
                <a:t>         </a:t>
              </a:r>
              <a:r>
                <a:rPr lang="ru-RU" sz="2800" b="1">
                  <a:solidFill>
                    <a:schemeClr val="accent2"/>
                  </a:solidFill>
                </a:rPr>
                <a:t> </a:t>
              </a:r>
              <a:r>
                <a:rPr lang="ru-RU" sz="2800" b="1" i="1">
                  <a:latin typeface="Times New Roman" pitchFamily="18" charset="0"/>
                </a:rPr>
                <a:t>х </a:t>
              </a:r>
              <a:r>
                <a:rPr lang="ru-RU" sz="2800" b="1">
                  <a:latin typeface="Times New Roman" pitchFamily="18" charset="0"/>
                </a:rPr>
                <a:t>+ 15 = 27</a:t>
              </a:r>
              <a:endParaRPr lang="ru-RU" sz="2400" b="1">
                <a:latin typeface="Times New Roman" pitchFamily="18" charset="0"/>
              </a:endParaRPr>
            </a:p>
            <a:p>
              <a:r>
                <a:rPr lang="ru-RU" sz="2400" b="1">
                  <a:solidFill>
                    <a:schemeClr val="accent2"/>
                  </a:solidFill>
                </a:rPr>
                <a:t> </a:t>
              </a:r>
              <a:r>
                <a:rPr lang="ru-RU" sz="2400" b="1" u="sng">
                  <a:solidFill>
                    <a:srgbClr val="CC3300"/>
                  </a:solidFill>
                </a:rPr>
                <a:t>образец:</a:t>
              </a:r>
              <a:r>
                <a:rPr lang="ru-RU" sz="2400" b="1">
                  <a:solidFill>
                    <a:schemeClr val="accent2"/>
                  </a:solidFill>
                </a:rPr>
                <a:t>              </a:t>
              </a:r>
              <a:r>
                <a:rPr lang="ru-RU" sz="2800" b="1" i="1">
                  <a:latin typeface="Times New Roman" pitchFamily="18" charset="0"/>
                </a:rPr>
                <a:t>х</a:t>
              </a:r>
              <a:r>
                <a:rPr lang="ru-RU" sz="2800" b="1">
                  <a:latin typeface="Times New Roman" pitchFamily="18" charset="0"/>
                </a:rPr>
                <a:t> = 27 – 15</a:t>
              </a:r>
              <a:endParaRPr lang="ru-RU" sz="2400" b="1">
                <a:latin typeface="Times New Roman" pitchFamily="18" charset="0"/>
              </a:endParaRPr>
            </a:p>
            <a:p>
              <a:pPr>
                <a:lnSpc>
                  <a:spcPct val="110000"/>
                </a:lnSpc>
              </a:pPr>
              <a:r>
                <a:rPr lang="ru-RU" sz="2400" b="1">
                  <a:latin typeface="Times New Roman" pitchFamily="18" charset="0"/>
                </a:rPr>
                <a:t>                                  </a:t>
              </a:r>
              <a:r>
                <a:rPr lang="ru-RU" sz="2800" b="1" i="1" u="sng">
                  <a:latin typeface="Times New Roman" pitchFamily="18" charset="0"/>
                </a:rPr>
                <a:t>х </a:t>
              </a:r>
              <a:r>
                <a:rPr lang="ru-RU" sz="2800" b="1" u="sng">
                  <a:latin typeface="Times New Roman" pitchFamily="18" charset="0"/>
                </a:rPr>
                <a:t>= 12</a:t>
              </a:r>
              <a:endParaRPr lang="ru-RU" sz="2400" b="1" u="sng">
                <a:latin typeface="Times New Roman" pitchFamily="18" charset="0"/>
              </a:endParaRPr>
            </a:p>
            <a:p>
              <a:pPr>
                <a:lnSpc>
                  <a:spcPct val="110000"/>
                </a:lnSpc>
              </a:pPr>
              <a:endParaRPr lang="ru-RU" sz="2400" b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9467" name="Oval 5"/>
            <p:cNvSpPr>
              <a:spLocks noChangeArrowheads="1"/>
            </p:cNvSpPr>
            <p:nvPr/>
          </p:nvSpPr>
          <p:spPr bwMode="auto">
            <a:xfrm>
              <a:off x="7139010" y="3857628"/>
              <a:ext cx="452438" cy="452438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9468" name="Oval 5"/>
            <p:cNvSpPr>
              <a:spLocks noChangeArrowheads="1"/>
            </p:cNvSpPr>
            <p:nvPr/>
          </p:nvSpPr>
          <p:spPr bwMode="auto">
            <a:xfrm>
              <a:off x="7996266" y="3500438"/>
              <a:ext cx="452438" cy="428628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</p:grpSp>
      <p:pic>
        <p:nvPicPr>
          <p:cNvPr id="19465" name="Picture 2" descr="ветка дуб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54000"/>
          </a:blip>
          <a:srcRect/>
          <a:stretch>
            <a:fillRect/>
          </a:stretch>
        </p:blipFill>
        <p:spPr bwMode="auto">
          <a:xfrm>
            <a:off x="7885113" y="0"/>
            <a:ext cx="12588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71500"/>
            <a:ext cx="661511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Обобщение затруднений во внешней речи.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500313"/>
            <a:ext cx="8229600" cy="2857500"/>
          </a:xfrm>
          <a:solidFill>
            <a:srgbClr val="FFFFCC"/>
          </a:solidFill>
          <a:ln>
            <a:solidFill>
              <a:srgbClr val="FFCC66"/>
            </a:solidFill>
          </a:ln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Tx/>
              <a:buAutoNum type="arabicParenR"/>
            </a:pPr>
            <a:r>
              <a:rPr lang="ru-RU" smtClean="0"/>
              <a:t>Организуется обсуждение </a:t>
            </a:r>
            <a:r>
              <a:rPr lang="ru-RU" smtClean="0">
                <a:solidFill>
                  <a:srgbClr val="FF0000"/>
                </a:solidFill>
              </a:rPr>
              <a:t>типовых </a:t>
            </a:r>
            <a:r>
              <a:rPr lang="ru-RU" smtClean="0"/>
              <a:t>затруднений.</a:t>
            </a:r>
          </a:p>
          <a:p>
            <a:pPr marL="609600" indent="-609600" eaLnBrk="1" hangingPunct="1">
              <a:spcBef>
                <a:spcPct val="0"/>
              </a:spcBef>
              <a:buFontTx/>
              <a:buAutoNum type="arabicParenR"/>
            </a:pPr>
            <a:r>
              <a:rPr lang="ru-RU" smtClean="0"/>
              <a:t>Проговариваются </a:t>
            </a:r>
            <a:r>
              <a:rPr lang="ru-RU" smtClean="0">
                <a:solidFill>
                  <a:srgbClr val="FF0000"/>
                </a:solidFill>
              </a:rPr>
              <a:t>формулировки</a:t>
            </a:r>
            <a:r>
              <a:rPr lang="ru-RU" smtClean="0">
                <a:solidFill>
                  <a:srgbClr val="FF6600"/>
                </a:solidFill>
              </a:rPr>
              <a:t> </a:t>
            </a:r>
            <a:r>
              <a:rPr lang="ru-RU" smtClean="0"/>
              <a:t>способов действий, которые вызвали затруднение.</a:t>
            </a:r>
          </a:p>
        </p:txBody>
      </p:sp>
      <p:pic>
        <p:nvPicPr>
          <p:cNvPr id="20484" name="Picture 2" descr="ветка дуб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54000"/>
          </a:blip>
          <a:srcRect/>
          <a:stretch>
            <a:fillRect/>
          </a:stretch>
        </p:blipFill>
        <p:spPr bwMode="auto">
          <a:xfrm>
            <a:off x="7339013" y="-57150"/>
            <a:ext cx="181927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57988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Самостоятельная работа с самопроверкой по эталону.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00213"/>
            <a:ext cx="8605838" cy="4525962"/>
          </a:xfrm>
          <a:solidFill>
            <a:srgbClr val="FFFFCC"/>
          </a:solidFill>
          <a:ln>
            <a:solidFill>
              <a:srgbClr val="FFCC66"/>
            </a:solidFill>
          </a:ln>
        </p:spPr>
        <p:txBody>
          <a:bodyPr anchor="ctr"/>
          <a:lstStyle/>
          <a:p>
            <a:pPr marL="0" indent="15875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u="sng" dirty="0" smtClean="0">
                <a:solidFill>
                  <a:srgbClr val="006600"/>
                </a:solidFill>
              </a:rPr>
              <a:t>Учащиеся, допустившие ошибки:</a:t>
            </a:r>
          </a:p>
          <a:p>
            <a:pPr marL="357188" indent="-341313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ru-RU" sz="2400" dirty="0" smtClean="0"/>
              <a:t> Выполняют самостоятельную работу,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аналогичную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первой, при этом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выбирают</a:t>
            </a:r>
            <a:r>
              <a:rPr lang="ru-RU" sz="2400" dirty="0" smtClean="0"/>
              <a:t> только те задания, в которых были допущены ошибки.</a:t>
            </a:r>
          </a:p>
          <a:p>
            <a:pPr marL="357188" indent="-341313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ru-RU" sz="2400" dirty="0" smtClean="0"/>
              <a:t> Проводят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самопроверку </a:t>
            </a:r>
            <a:r>
              <a:rPr lang="ru-RU" sz="2400" dirty="0" smtClean="0"/>
              <a:t>своих работ по эталону для самопроверки и фиксируют </a:t>
            </a:r>
            <a:r>
              <a:rPr lang="ru-RU" sz="2400" dirty="0" err="1" smtClean="0"/>
              <a:t>знаково</a:t>
            </a:r>
            <a:r>
              <a:rPr lang="ru-RU" sz="2400" dirty="0" smtClean="0"/>
              <a:t> результаты.</a:t>
            </a:r>
          </a:p>
          <a:p>
            <a:pPr marL="357188" indent="-341313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ru-RU" sz="2400" dirty="0" smtClean="0"/>
              <a:t> Фиксируют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преодоление</a:t>
            </a:r>
            <a:r>
              <a:rPr lang="ru-RU" sz="2400" dirty="0" smtClean="0"/>
              <a:t> возникшего ранее затруднения.</a:t>
            </a:r>
          </a:p>
          <a:p>
            <a:pPr marL="0" indent="15875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u="sng" dirty="0" smtClean="0">
                <a:solidFill>
                  <a:srgbClr val="006600"/>
                </a:solidFill>
              </a:rPr>
              <a:t>Учащиеся, не допустившие ошибок в </a:t>
            </a:r>
            <a:r>
              <a:rPr lang="ru-RU" sz="2400" b="1" dirty="0" smtClean="0">
                <a:solidFill>
                  <a:srgbClr val="006600"/>
                </a:solidFill>
              </a:rPr>
              <a:t>самостоятельной работе №1:</a:t>
            </a:r>
          </a:p>
          <a:p>
            <a:pPr marL="0" indent="15875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/>
              <a:t>Выполняют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самопроверку </a:t>
            </a:r>
            <a:r>
              <a:rPr lang="ru-RU" sz="2400" dirty="0" smtClean="0"/>
              <a:t>дополнительных заданий по предложенному образцу.</a:t>
            </a:r>
          </a:p>
        </p:txBody>
      </p:sp>
      <p:pic>
        <p:nvPicPr>
          <p:cNvPr id="21508" name="Picture 4" descr="j03008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4071938"/>
            <a:ext cx="1439862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ветка дуб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54000"/>
          </a:blip>
          <a:srcRect/>
          <a:stretch>
            <a:fillRect/>
          </a:stretch>
        </p:blipFill>
        <p:spPr bwMode="auto">
          <a:xfrm>
            <a:off x="7786688" y="-57150"/>
            <a:ext cx="13716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Пергамент"/>
          <p:cNvSpPr>
            <a:spLocks noGrp="1" noChangeArrowheads="1"/>
          </p:cNvSpPr>
          <p:nvPr>
            <p:ph idx="1"/>
          </p:nvPr>
        </p:nvSpPr>
        <p:spPr>
          <a:xfrm rot="21427841">
            <a:off x="579438" y="412750"/>
            <a:ext cx="5127625" cy="3314700"/>
          </a:xfrm>
          <a:prstGeom prst="horizontalScroll">
            <a:avLst>
              <a:gd name="adj" fmla="val 16412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>
            <a:solidFill>
              <a:srgbClr val="404040"/>
            </a:solidFill>
            <a:round/>
          </a:ln>
        </p:spPr>
        <p:txBody>
          <a:bodyPr anchor="ctr"/>
          <a:lstStyle/>
          <a:p>
            <a:pPr algn="ctr"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I</a:t>
            </a:r>
            <a:r>
              <a:rPr lang="ru-RU" b="1" smtClean="0">
                <a:solidFill>
                  <a:srgbClr val="FF0000"/>
                </a:solidFill>
              </a:rPr>
              <a:t>  шаг</a:t>
            </a:r>
          </a:p>
          <a:p>
            <a:pPr algn="ctr" eaLnBrk="1" hangingPunct="1">
              <a:buFontTx/>
              <a:buNone/>
            </a:pPr>
            <a:r>
              <a:rPr lang="ru-RU" b="1" i="1" smtClean="0">
                <a:solidFill>
                  <a:schemeClr val="accent2"/>
                </a:solidFill>
              </a:rPr>
              <a:t>Что я не знаю или не умею?</a:t>
            </a:r>
            <a:endParaRPr lang="en-US" b="1" i="1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ru-RU" sz="2000" b="1" smtClean="0">
              <a:solidFill>
                <a:schemeClr val="accent2"/>
              </a:solidFill>
            </a:endParaRPr>
          </a:p>
        </p:txBody>
      </p:sp>
      <p:sp>
        <p:nvSpPr>
          <p:cNvPr id="3" name="Rectangle 2" descr="Пергамент"/>
          <p:cNvSpPr txBox="1">
            <a:spLocks noChangeArrowheads="1"/>
          </p:cNvSpPr>
          <p:nvPr/>
        </p:nvSpPr>
        <p:spPr bwMode="auto">
          <a:xfrm rot="21427841">
            <a:off x="2800350" y="3141663"/>
            <a:ext cx="5838825" cy="3571875"/>
          </a:xfrm>
          <a:prstGeom prst="horizontalScroll">
            <a:avLst>
              <a:gd name="adj" fmla="val 14989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>
            <a:solidFill>
              <a:srgbClr val="40404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F0000"/>
                </a:solidFill>
                <a:latin typeface="+mn-lt"/>
              </a:rPr>
              <a:t>II</a:t>
            </a:r>
            <a:r>
              <a:rPr lang="ru-RU" sz="3200" b="1" kern="0" dirty="0">
                <a:solidFill>
                  <a:srgbClr val="FF0000"/>
                </a:solidFill>
                <a:latin typeface="+mn-lt"/>
              </a:rPr>
              <a:t>  шаг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b="1" i="1" kern="0" dirty="0">
                <a:solidFill>
                  <a:schemeClr val="accent2"/>
                </a:solidFill>
                <a:latin typeface="+mn-lt"/>
              </a:rPr>
              <a:t>Сам преодолеваю возникшее затруднение</a:t>
            </a:r>
          </a:p>
        </p:txBody>
      </p:sp>
      <p:pic>
        <p:nvPicPr>
          <p:cNvPr id="5124" name="Picture 2" descr="ветка дуб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54000"/>
          </a:blip>
          <a:srcRect/>
          <a:stretch>
            <a:fillRect/>
          </a:stretch>
        </p:blipFill>
        <p:spPr bwMode="auto">
          <a:xfrm>
            <a:off x="7313613" y="0"/>
            <a:ext cx="18303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ветка дуб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54000"/>
          </a:blip>
          <a:srcRect/>
          <a:stretch>
            <a:fillRect/>
          </a:stretch>
        </p:blipFill>
        <p:spPr bwMode="auto">
          <a:xfrm>
            <a:off x="0" y="4429125"/>
            <a:ext cx="16589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133600" y="179388"/>
            <a:ext cx="4419600" cy="468312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 dirty="0">
                <a:latin typeface="+mn-lt"/>
              </a:rPr>
              <a:t>Самостоятельная работа № 1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590800" y="762000"/>
            <a:ext cx="3276600" cy="381000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Проверяем по образцу 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819400" y="1905000"/>
            <a:ext cx="3276600" cy="381000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Проверяем по эталону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81000" y="1447800"/>
            <a:ext cx="2209800" cy="381000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Есть ошибки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6248400" y="1371600"/>
            <a:ext cx="2209800" cy="381000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Нет ошибок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457200" y="2514600"/>
            <a:ext cx="2209800" cy="381000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Есть ошибки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6324600" y="2438400"/>
            <a:ext cx="2209800" cy="381000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Нет ошибок</a:t>
            </a: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>
            <a:off x="2514600" y="1752600"/>
            <a:ext cx="4191000" cy="914400"/>
          </a:xfrm>
          <a:prstGeom prst="line">
            <a:avLst/>
          </a:prstGeom>
          <a:noFill/>
          <a:ln w="38100">
            <a:solidFill>
              <a:srgbClr val="C00000"/>
            </a:solidFill>
            <a:prstDash val="dash"/>
            <a:round/>
            <a:headEnd type="none" w="med" len="lg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>
            <a:off x="5257800" y="16002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2590800" y="16764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5867400" y="914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H="1">
            <a:off x="1905000" y="9906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1828800" y="21336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096000" y="20574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228600" y="3276600"/>
            <a:ext cx="3581400" cy="395288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Фиксация места и причины</a:t>
            </a: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6248400" y="3276600"/>
            <a:ext cx="2581275" cy="669925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Дополнительное задание</a:t>
            </a:r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7543800" y="2895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16764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304800" y="3962400"/>
            <a:ext cx="3070225" cy="395288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Исправление ошибок</a:t>
            </a: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304800" y="4572000"/>
            <a:ext cx="3070225" cy="395288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Тренировка</a:t>
            </a: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228600" y="5257800"/>
            <a:ext cx="4343400" cy="395288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Самостоятельная работа № 2</a:t>
            </a:r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3200400" y="6172200"/>
            <a:ext cx="3070225" cy="395288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Проверка работы</a:t>
            </a:r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1828800" y="3657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18288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>
            <a:off x="1752600" y="495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>
            <a:off x="1981200" y="57150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 flipH="1">
            <a:off x="5715000" y="4038600"/>
            <a:ext cx="1752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 flipV="1">
            <a:off x="4876800" y="3962400"/>
            <a:ext cx="1905000" cy="2209800"/>
          </a:xfrm>
          <a:prstGeom prst="line">
            <a:avLst/>
          </a:prstGeom>
          <a:noFill/>
          <a:ln w="38100">
            <a:solidFill>
              <a:srgbClr val="C00000"/>
            </a:solidFill>
            <a:prstDash val="dash"/>
            <a:round/>
            <a:headEnd type="none" w="med" len="lg"/>
            <a:tailEnd type="triangle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22558" name="Picture 2" descr="ветка дуб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54000"/>
          </a:blip>
          <a:srcRect/>
          <a:stretch>
            <a:fillRect/>
          </a:stretch>
        </p:blipFill>
        <p:spPr bwMode="auto">
          <a:xfrm>
            <a:off x="7656513" y="4786313"/>
            <a:ext cx="14874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  <p:bldP spid="50180" grpId="0" animBg="1"/>
      <p:bldP spid="50181" grpId="0" animBg="1"/>
      <p:bldP spid="50182" grpId="0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  <p:bldP spid="50189" grpId="0" animBg="1"/>
      <p:bldP spid="50190" grpId="0" animBg="1"/>
      <p:bldP spid="50191" grpId="0" animBg="1"/>
      <p:bldP spid="50192" grpId="0" animBg="1"/>
      <p:bldP spid="50193" grpId="0" animBg="1"/>
      <p:bldP spid="50194" grpId="0" animBg="1"/>
      <p:bldP spid="50195" grpId="0" animBg="1"/>
      <p:bldP spid="50196" grpId="0" animBg="1"/>
      <p:bldP spid="50197" grpId="0" animBg="1"/>
      <p:bldP spid="50198" grpId="0" animBg="1"/>
      <p:bldP spid="50199" grpId="0" animBg="1"/>
      <p:bldP spid="50200" grpId="0" animBg="1"/>
      <p:bldP spid="50201" grpId="0" animBg="1"/>
      <p:bldP spid="50202" grpId="0" animBg="1"/>
      <p:bldP spid="50203" grpId="0" animBg="1"/>
      <p:bldP spid="50204" grpId="0" animBg="1"/>
      <p:bldP spid="502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6892925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Включение в систему знаний и повторение.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2214563"/>
            <a:ext cx="8229600" cy="2928937"/>
          </a:xfrm>
          <a:solidFill>
            <a:srgbClr val="FFFFCC"/>
          </a:solidFill>
          <a:ln>
            <a:solidFill>
              <a:srgbClr val="FFCC66"/>
            </a:solidFill>
          </a:ln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Tx/>
              <a:buAutoNum type="arabicParenR"/>
            </a:pPr>
            <a:r>
              <a:rPr lang="ru-RU" sz="2800" smtClean="0"/>
              <a:t>Выполнение заданий, в которых рассматриваемые способы действий </a:t>
            </a:r>
            <a:r>
              <a:rPr lang="ru-RU" sz="2800" smtClean="0">
                <a:solidFill>
                  <a:srgbClr val="FF0000"/>
                </a:solidFill>
              </a:rPr>
              <a:t>связываются</a:t>
            </a:r>
            <a:r>
              <a:rPr lang="ru-RU" sz="2800" smtClean="0"/>
              <a:t> с ранее изученными и между собой.</a:t>
            </a:r>
          </a:p>
          <a:p>
            <a:pPr marL="609600" indent="-609600" eaLnBrk="1" hangingPunct="1">
              <a:spcBef>
                <a:spcPct val="0"/>
              </a:spcBef>
              <a:buFontTx/>
              <a:buAutoNum type="arabicParenR"/>
            </a:pPr>
            <a:r>
              <a:rPr lang="ru-RU" sz="2800" smtClean="0"/>
              <a:t>Выполнение заданий </a:t>
            </a:r>
            <a:r>
              <a:rPr lang="ru-RU" sz="2800" smtClean="0">
                <a:solidFill>
                  <a:srgbClr val="FF0000"/>
                </a:solidFill>
              </a:rPr>
              <a:t>на подготовку </a:t>
            </a:r>
            <a:r>
              <a:rPr lang="ru-RU" sz="2800" smtClean="0"/>
              <a:t>к изучению следующих тем.</a:t>
            </a:r>
          </a:p>
        </p:txBody>
      </p:sp>
      <p:pic>
        <p:nvPicPr>
          <p:cNvPr id="23556" name="Picture 4" descr="PE0316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214938"/>
            <a:ext cx="13573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ветка дуб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54000"/>
          </a:blip>
          <a:srcRect/>
          <a:stretch>
            <a:fillRect/>
          </a:stretch>
        </p:blipFill>
        <p:spPr bwMode="auto">
          <a:xfrm>
            <a:off x="7429500" y="0"/>
            <a:ext cx="17145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285750"/>
            <a:ext cx="6929438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Рефлексия коррекционной  деятельности на уроке.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500188"/>
            <a:ext cx="8643937" cy="4714875"/>
          </a:xfrm>
          <a:solidFill>
            <a:srgbClr val="FFFFCC"/>
          </a:solidFill>
          <a:ln>
            <a:solidFill>
              <a:srgbClr val="FFCC66"/>
            </a:solidFill>
          </a:ln>
        </p:spPr>
        <p:txBody>
          <a:bodyPr anchor="ctr"/>
          <a:lstStyle/>
          <a:p>
            <a:pPr marL="609600" indent="-609600" eaLnBrk="1" hangingPunct="1">
              <a:spcBef>
                <a:spcPct val="0"/>
              </a:spcBef>
              <a:buFontTx/>
              <a:buAutoNum type="arabicParenR"/>
            </a:pPr>
            <a:r>
              <a:rPr lang="ru-RU" sz="2800" smtClean="0"/>
              <a:t>Уточнение </a:t>
            </a:r>
            <a:r>
              <a:rPr lang="ru-RU" sz="2800" smtClean="0">
                <a:solidFill>
                  <a:srgbClr val="FF0000"/>
                </a:solidFill>
              </a:rPr>
              <a:t>алгоритма исправления ошибок</a:t>
            </a:r>
            <a:r>
              <a:rPr lang="ru-RU" sz="2800" smtClean="0"/>
              <a:t>.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800" smtClean="0"/>
              <a:t>2)    </a:t>
            </a:r>
            <a:r>
              <a:rPr lang="ru-RU" sz="2800" smtClean="0">
                <a:solidFill>
                  <a:srgbClr val="FF0000"/>
                </a:solidFill>
              </a:rPr>
              <a:t>Перечисление </a:t>
            </a:r>
            <a:r>
              <a:rPr lang="ru-RU" sz="2800" smtClean="0"/>
              <a:t>способов действий, вызвавшие затруднения.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800" smtClean="0"/>
              <a:t>3)    Фиксация </a:t>
            </a:r>
            <a:r>
              <a:rPr lang="ru-RU" sz="2800" smtClean="0">
                <a:solidFill>
                  <a:srgbClr val="FF0000"/>
                </a:solidFill>
              </a:rPr>
              <a:t>степени</a:t>
            </a:r>
            <a:r>
              <a:rPr lang="ru-RU" sz="2800" smtClean="0">
                <a:solidFill>
                  <a:srgbClr val="FF6600"/>
                </a:solidFill>
              </a:rPr>
              <a:t> </a:t>
            </a:r>
            <a:r>
              <a:rPr lang="ru-RU" sz="2800" smtClean="0"/>
              <a:t>соответствия поставленной цели и результатов деятельности.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800" smtClean="0"/>
              <a:t>4)    </a:t>
            </a:r>
            <a:r>
              <a:rPr lang="ru-RU" sz="2800" smtClean="0">
                <a:solidFill>
                  <a:srgbClr val="FF0000"/>
                </a:solidFill>
              </a:rPr>
              <a:t>Оценивание</a:t>
            </a:r>
            <a:r>
              <a:rPr lang="ru-RU" sz="2800" smtClean="0"/>
              <a:t> учащимися собственной деятельности на уроке.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800" smtClean="0"/>
              <a:t>5)    Формулирование </a:t>
            </a:r>
            <a:r>
              <a:rPr lang="ru-RU" sz="2800" smtClean="0">
                <a:solidFill>
                  <a:srgbClr val="FF0000"/>
                </a:solidFill>
              </a:rPr>
              <a:t>цели </a:t>
            </a:r>
            <a:r>
              <a:rPr lang="ru-RU" sz="2800" smtClean="0"/>
              <a:t>последующей деятельности.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800" smtClean="0"/>
              <a:t>6)    Согласование </a:t>
            </a:r>
            <a:r>
              <a:rPr lang="ru-RU" sz="2800" smtClean="0">
                <a:solidFill>
                  <a:srgbClr val="FF0000"/>
                </a:solidFill>
              </a:rPr>
              <a:t>домашнего задания</a:t>
            </a:r>
            <a:r>
              <a:rPr lang="ru-RU" sz="2800" smtClean="0"/>
              <a:t>.</a:t>
            </a:r>
          </a:p>
        </p:txBody>
      </p:sp>
      <p:pic>
        <p:nvPicPr>
          <p:cNvPr id="24580" name="Picture 4" descr="BD0666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7663" y="5816600"/>
            <a:ext cx="1176337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BS0206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857250"/>
            <a:ext cx="928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 descr="ветка дуб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54000"/>
          </a:blip>
          <a:srcRect/>
          <a:stretch>
            <a:fillRect/>
          </a:stretch>
        </p:blipFill>
        <p:spPr bwMode="auto">
          <a:xfrm>
            <a:off x="0" y="0"/>
            <a:ext cx="1214438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357188"/>
          <a:ext cx="8929687" cy="5791200"/>
        </p:xfrm>
        <a:graphic>
          <a:graphicData uri="http://schemas.openxmlformats.org/drawingml/2006/table">
            <a:tbl>
              <a:tblPr/>
              <a:tblGrid>
                <a:gridCol w="5854963"/>
                <a:gridCol w="3074755"/>
              </a:tblGrid>
              <a:tr h="609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Утверждения</a:t>
                      </a: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«+»  или  «–»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перечисление ошибок,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темы для доработки</a:t>
                      </a: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У меня сегодня всё получилось, я не допускал ошибок («+»  или  «?»)</a:t>
                      </a: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Я допустил ошибки в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самост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 работе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1 (перечислить ошибки)</a:t>
                      </a: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Я исправил свои ошибки при работе с заданиями по выбору</a:t>
                      </a: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Я без ошибок выполнит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самост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 работу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2 («+» или «?»)</a:t>
                      </a: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Во второй самостоятельной работе я допустил ошибки (перечислить их)</a:t>
                      </a: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Я выполнил дополнительное задание (перечислить выполненные номера)</a:t>
                      </a: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 дополнительном задании я допустил ошибки (перечислить их)</a:t>
                      </a: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Мне необходимо поработать над….    (перечислить темы)</a:t>
                      </a: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50" y="214313"/>
          <a:ext cx="8643938" cy="6415087"/>
        </p:xfrm>
        <a:graphic>
          <a:graphicData uri="http://schemas.openxmlformats.org/drawingml/2006/table">
            <a:tbl>
              <a:tblPr/>
              <a:tblGrid>
                <a:gridCol w="6745288"/>
                <a:gridCol w="1898650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Утверждения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«+»  или  «–»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умею составлять буквенные выражения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умею составлять программу действий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знаю свойства 1 и 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умею находить сумму чисел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умею находить разность чисел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умею находить произведение чисел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умею находить частное чисел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Мне удалось выполнить задание по выбору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 второй самостоятельной работе я допустил ошибки (перечислить их)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Самостоятельную работу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я выполнил без ошибок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дополнительном задании я допустил ошибки (перечислить их)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Мне необходимо поработать над (перечислить темы)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224" marR="592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1071563" y="428625"/>
            <a:ext cx="4429125" cy="1214438"/>
            <a:chOff x="1126" y="7434"/>
            <a:chExt cx="3078" cy="855"/>
          </a:xfrm>
        </p:grpSpPr>
        <p:pic>
          <p:nvPicPr>
            <p:cNvPr id="27688" name="Picture 5" descr="j04338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40" y="7434"/>
              <a:ext cx="855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9" name="Picture 6" descr="j042808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99" y="7477"/>
              <a:ext cx="805" cy="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90" name="Picture 7" descr="j042448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26" y="7434"/>
              <a:ext cx="785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51" name="Picture 8" descr="Гном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6858000" y="428625"/>
            <a:ext cx="1760538" cy="1568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7652" name="Group 12"/>
          <p:cNvGrpSpPr>
            <a:grpSpLocks/>
          </p:cNvGrpSpPr>
          <p:nvPr/>
        </p:nvGrpSpPr>
        <p:grpSpPr bwMode="auto">
          <a:xfrm>
            <a:off x="3143250" y="4071938"/>
            <a:ext cx="1428750" cy="1785937"/>
            <a:chOff x="2061" y="3599"/>
            <a:chExt cx="1800" cy="1980"/>
          </a:xfrm>
        </p:grpSpPr>
        <p:sp>
          <p:nvSpPr>
            <p:cNvPr id="27666" name="Rectangle 13"/>
            <p:cNvSpPr>
              <a:spLocks noChangeArrowheads="1"/>
            </p:cNvSpPr>
            <p:nvPr/>
          </p:nvSpPr>
          <p:spPr bwMode="auto">
            <a:xfrm>
              <a:off x="2061" y="3599"/>
              <a:ext cx="1800" cy="19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667" name="Group 14"/>
            <p:cNvGrpSpPr>
              <a:grpSpLocks/>
            </p:cNvGrpSpPr>
            <p:nvPr/>
          </p:nvGrpSpPr>
          <p:grpSpPr bwMode="auto">
            <a:xfrm>
              <a:off x="2616" y="3728"/>
              <a:ext cx="576" cy="1554"/>
              <a:chOff x="2616" y="3728"/>
              <a:chExt cx="576" cy="1554"/>
            </a:xfrm>
          </p:grpSpPr>
          <p:grpSp>
            <p:nvGrpSpPr>
              <p:cNvPr id="27668" name="Group 15"/>
              <p:cNvGrpSpPr>
                <a:grpSpLocks/>
              </p:cNvGrpSpPr>
              <p:nvPr/>
            </p:nvGrpSpPr>
            <p:grpSpPr bwMode="auto">
              <a:xfrm>
                <a:off x="2618" y="3728"/>
                <a:ext cx="574" cy="542"/>
                <a:chOff x="2618" y="3728"/>
                <a:chExt cx="574" cy="542"/>
              </a:xfrm>
            </p:grpSpPr>
            <p:sp>
              <p:nvSpPr>
                <p:cNvPr id="27686" name="Oval 16"/>
                <p:cNvSpPr>
                  <a:spLocks noChangeArrowheads="1"/>
                </p:cNvSpPr>
                <p:nvPr/>
              </p:nvSpPr>
              <p:spPr bwMode="auto">
                <a:xfrm>
                  <a:off x="2618" y="3728"/>
                  <a:ext cx="574" cy="54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87" name="Oval 17"/>
                <p:cNvSpPr>
                  <a:spLocks noChangeArrowheads="1"/>
                </p:cNvSpPr>
                <p:nvPr/>
              </p:nvSpPr>
              <p:spPr bwMode="auto">
                <a:xfrm>
                  <a:off x="2766" y="3858"/>
                  <a:ext cx="276" cy="27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7669" name="Group 18"/>
              <p:cNvGrpSpPr>
                <a:grpSpLocks/>
              </p:cNvGrpSpPr>
              <p:nvPr/>
            </p:nvGrpSpPr>
            <p:grpSpPr bwMode="auto">
              <a:xfrm>
                <a:off x="2616" y="4258"/>
                <a:ext cx="554" cy="1024"/>
                <a:chOff x="2616" y="4258"/>
                <a:chExt cx="554" cy="1024"/>
              </a:xfrm>
            </p:grpSpPr>
            <p:sp>
              <p:nvSpPr>
                <p:cNvPr id="27670" name="Line 19"/>
                <p:cNvSpPr>
                  <a:spLocks noChangeShapeType="1"/>
                </p:cNvSpPr>
                <p:nvPr/>
              </p:nvSpPr>
              <p:spPr bwMode="auto">
                <a:xfrm>
                  <a:off x="2970" y="4260"/>
                  <a:ext cx="0" cy="7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1" name="Line 20"/>
                <p:cNvSpPr>
                  <a:spLocks noChangeShapeType="1"/>
                </p:cNvSpPr>
                <p:nvPr/>
              </p:nvSpPr>
              <p:spPr bwMode="auto">
                <a:xfrm>
                  <a:off x="2978" y="4980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7672" name="Group 21"/>
                <p:cNvGrpSpPr>
                  <a:grpSpLocks/>
                </p:cNvGrpSpPr>
                <p:nvPr/>
              </p:nvGrpSpPr>
              <p:grpSpPr bwMode="auto">
                <a:xfrm>
                  <a:off x="2991" y="4983"/>
                  <a:ext cx="179" cy="110"/>
                  <a:chOff x="2987" y="4983"/>
                  <a:chExt cx="183" cy="110"/>
                </a:xfrm>
              </p:grpSpPr>
              <p:sp>
                <p:nvSpPr>
                  <p:cNvPr id="2768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4983"/>
                    <a:ext cx="2" cy="10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68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987" y="5093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7673" name="Line 24"/>
                <p:cNvSpPr>
                  <a:spLocks noChangeShapeType="1"/>
                </p:cNvSpPr>
                <p:nvPr/>
              </p:nvSpPr>
              <p:spPr bwMode="auto">
                <a:xfrm>
                  <a:off x="2982" y="508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4" name="Line 25"/>
                <p:cNvSpPr>
                  <a:spLocks noChangeShapeType="1"/>
                </p:cNvSpPr>
                <p:nvPr/>
              </p:nvSpPr>
              <p:spPr bwMode="auto">
                <a:xfrm>
                  <a:off x="2805" y="5279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5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805" y="5202"/>
                  <a:ext cx="0" cy="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6" name="Line 27"/>
                <p:cNvSpPr>
                  <a:spLocks noChangeShapeType="1"/>
                </p:cNvSpPr>
                <p:nvPr/>
              </p:nvSpPr>
              <p:spPr bwMode="auto">
                <a:xfrm>
                  <a:off x="2622" y="5203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7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2616" y="5121"/>
                  <a:ext cx="0" cy="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8" name="Line 29"/>
                <p:cNvSpPr>
                  <a:spLocks noChangeShapeType="1"/>
                </p:cNvSpPr>
                <p:nvPr/>
              </p:nvSpPr>
              <p:spPr bwMode="auto">
                <a:xfrm>
                  <a:off x="2616" y="5112"/>
                  <a:ext cx="72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9" name="Line 30"/>
                <p:cNvSpPr>
                  <a:spLocks noChangeShapeType="1"/>
                </p:cNvSpPr>
                <p:nvPr/>
              </p:nvSpPr>
              <p:spPr bwMode="auto">
                <a:xfrm>
                  <a:off x="2691" y="5065"/>
                  <a:ext cx="3" cy="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80" name="Line 31"/>
                <p:cNvSpPr>
                  <a:spLocks noChangeShapeType="1"/>
                </p:cNvSpPr>
                <p:nvPr/>
              </p:nvSpPr>
              <p:spPr bwMode="auto">
                <a:xfrm>
                  <a:off x="2646" y="5062"/>
                  <a:ext cx="4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81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2643" y="5003"/>
                  <a:ext cx="3" cy="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82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646" y="4991"/>
                  <a:ext cx="162" cy="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83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2808" y="4258"/>
                  <a:ext cx="6" cy="7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7653" name="Rectangle 36"/>
          <p:cNvSpPr>
            <a:spLocks noChangeArrowheads="1"/>
          </p:cNvSpPr>
          <p:nvPr/>
        </p:nvSpPr>
        <p:spPr bwMode="auto">
          <a:xfrm>
            <a:off x="4857750" y="5929313"/>
            <a:ext cx="3671888" cy="595312"/>
          </a:xfrm>
          <a:prstGeom prst="rect">
            <a:avLst/>
          </a:prstGeom>
          <a:solidFill>
            <a:srgbClr val="FF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7654" name="Rectangle 37"/>
          <p:cNvSpPr>
            <a:spLocks noChangeArrowheads="1"/>
          </p:cNvSpPr>
          <p:nvPr/>
        </p:nvSpPr>
        <p:spPr bwMode="auto">
          <a:xfrm>
            <a:off x="5857875" y="5429250"/>
            <a:ext cx="2678113" cy="517525"/>
          </a:xfrm>
          <a:prstGeom prst="rect">
            <a:avLst/>
          </a:prstGeom>
          <a:solidFill>
            <a:srgbClr val="FF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7655" name="Rectangle 38"/>
          <p:cNvSpPr>
            <a:spLocks noChangeArrowheads="1"/>
          </p:cNvSpPr>
          <p:nvPr/>
        </p:nvSpPr>
        <p:spPr bwMode="auto">
          <a:xfrm>
            <a:off x="7072313" y="4929188"/>
            <a:ext cx="1458912" cy="509587"/>
          </a:xfrm>
          <a:prstGeom prst="rect">
            <a:avLst/>
          </a:prstGeom>
          <a:solidFill>
            <a:srgbClr val="FF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27656" name="Picture 39" descr="C:\Users\к55\Pictures\Математика\дождь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2071688"/>
            <a:ext cx="2071687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41" descr="C:\Users\к55\Pictures\Математика\Солнце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5" y="2000250"/>
            <a:ext cx="15636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8" name="Группа 13"/>
          <p:cNvGrpSpPr>
            <a:grpSpLocks/>
          </p:cNvGrpSpPr>
          <p:nvPr/>
        </p:nvGrpSpPr>
        <p:grpSpPr bwMode="auto">
          <a:xfrm>
            <a:off x="2500313" y="2071688"/>
            <a:ext cx="2143125" cy="1428750"/>
            <a:chOff x="1285852" y="571480"/>
            <a:chExt cx="3429024" cy="2428892"/>
          </a:xfrm>
        </p:grpSpPr>
        <p:pic>
          <p:nvPicPr>
            <p:cNvPr id="27664" name="Рисунок 14" descr="Рисунок2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0298" y="571480"/>
              <a:ext cx="2214578" cy="1922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Облако 37"/>
            <p:cNvSpPr/>
            <p:nvPr/>
          </p:nvSpPr>
          <p:spPr>
            <a:xfrm>
              <a:off x="1285852" y="1785926"/>
              <a:ext cx="3429024" cy="1214446"/>
            </a:xfrm>
            <a:prstGeom prst="cloud">
              <a:avLst/>
            </a:prstGeom>
            <a:solidFill>
              <a:srgbClr val="00B0F0"/>
            </a:solidFill>
            <a:ln w="952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7659" name="Oval 42"/>
          <p:cNvSpPr>
            <a:spLocks noChangeArrowheads="1"/>
          </p:cNvSpPr>
          <p:nvPr/>
        </p:nvSpPr>
        <p:spPr bwMode="auto">
          <a:xfrm>
            <a:off x="1000125" y="5143500"/>
            <a:ext cx="838200" cy="835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Oval 43"/>
          <p:cNvSpPr>
            <a:spLocks noChangeArrowheads="1"/>
          </p:cNvSpPr>
          <p:nvPr/>
        </p:nvSpPr>
        <p:spPr bwMode="auto">
          <a:xfrm flipH="1">
            <a:off x="1928813" y="4500563"/>
            <a:ext cx="842962" cy="8588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Oval 44"/>
          <p:cNvSpPr>
            <a:spLocks noChangeArrowheads="1"/>
          </p:cNvSpPr>
          <p:nvPr/>
        </p:nvSpPr>
        <p:spPr bwMode="auto">
          <a:xfrm>
            <a:off x="714375" y="3857625"/>
            <a:ext cx="889000" cy="919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62" name="Picture 9" descr="blum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25" y="3500438"/>
            <a:ext cx="12001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0" descr="bw"/>
          <p:cNvPicPr>
            <a:picLocks noChangeAspect="1" noChangeArrowheads="1" noCrop="1"/>
          </p:cNvPicPr>
          <p:nvPr/>
        </p:nvPicPr>
        <p:blipFill>
          <a:blip r:embed="rId10" cstate="print">
            <a:lum bright="-6000" contrast="12000"/>
          </a:blip>
          <a:srcRect/>
          <a:stretch>
            <a:fillRect/>
          </a:stretch>
        </p:blipFill>
        <p:spPr bwMode="auto">
          <a:xfrm>
            <a:off x="5857875" y="4000500"/>
            <a:ext cx="15716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987675" y="6092825"/>
            <a:ext cx="5815013" cy="557213"/>
          </a:xfrm>
          <a:prstGeom prst="rect">
            <a:avLst/>
          </a:prstGeom>
          <a:solidFill>
            <a:srgbClr val="CCFFCC"/>
          </a:solidFill>
          <a:ln w="38100">
            <a:solidFill>
              <a:srgbClr val="66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ahoma" pitchFamily="34" charset="0"/>
              </a:rPr>
              <a:t>Места затруднения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9388" y="188913"/>
            <a:ext cx="4537075" cy="792162"/>
          </a:xfrm>
          <a:prstGeom prst="rect">
            <a:avLst/>
          </a:prstGeom>
          <a:solidFill>
            <a:srgbClr val="CCFFCC"/>
          </a:solidFill>
          <a:ln w="38100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Tahoma" pitchFamily="34" charset="0"/>
              </a:rPr>
              <a:t>Виды заданий для С/Р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524000" y="5105400"/>
            <a:ext cx="4681538" cy="647700"/>
          </a:xfrm>
          <a:prstGeom prst="rect">
            <a:avLst/>
          </a:prstGeom>
          <a:solidFill>
            <a:srgbClr val="CCFFCC"/>
          </a:solidFill>
          <a:ln w="38100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Tahoma" pitchFamily="34" charset="0"/>
              </a:rPr>
              <a:t>Фиксация затруднения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484438" y="4076700"/>
            <a:ext cx="6408737" cy="863600"/>
          </a:xfrm>
          <a:prstGeom prst="rect">
            <a:avLst/>
          </a:prstGeom>
          <a:solidFill>
            <a:srgbClr val="CCFFCC"/>
          </a:solidFill>
          <a:ln w="38100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Tahoma" pitchFamily="34" charset="0"/>
              </a:rPr>
              <a:t>Причины затруднения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547813" y="1052513"/>
            <a:ext cx="6696075" cy="863600"/>
          </a:xfrm>
          <a:prstGeom prst="rect">
            <a:avLst/>
          </a:prstGeom>
          <a:solidFill>
            <a:srgbClr val="CCFFCC"/>
          </a:solidFill>
          <a:ln w="38100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Tahoma" pitchFamily="34" charset="0"/>
              </a:rPr>
              <a:t>Формулировка цели деятельности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50825" y="1989138"/>
            <a:ext cx="6696075" cy="863600"/>
          </a:xfrm>
          <a:prstGeom prst="rect">
            <a:avLst/>
          </a:prstGeom>
          <a:solidFill>
            <a:srgbClr val="CCFFCC"/>
          </a:solidFill>
          <a:ln w="38100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Tahoma" pitchFamily="34" charset="0"/>
              </a:rPr>
              <a:t>Знания , умения для коррекции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95288" y="2924175"/>
            <a:ext cx="8424862" cy="1009650"/>
          </a:xfrm>
          <a:prstGeom prst="rect">
            <a:avLst/>
          </a:prstGeom>
          <a:solidFill>
            <a:srgbClr val="CCFFCC"/>
          </a:solidFill>
          <a:ln w="38100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Tahoma" pitchFamily="34" charset="0"/>
              </a:rPr>
              <a:t>Фиксация результата по каждому месту</a:t>
            </a:r>
          </a:p>
          <a:p>
            <a:pPr algn="ctr"/>
            <a:r>
              <a:rPr lang="ru-RU" sz="2800" b="1">
                <a:latin typeface="Tahoma" pitchFamily="34" charset="0"/>
              </a:rPr>
              <a:t>затруднения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50838" y="239713"/>
            <a:ext cx="8564562" cy="863600"/>
          </a:xfrm>
          <a:prstGeom prst="rect">
            <a:avLst/>
          </a:prstGeom>
          <a:solidFill>
            <a:srgbClr val="CCFFCC"/>
          </a:solidFill>
          <a:ln w="38100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/>
            <a:r>
              <a:rPr lang="ru-RU" sz="2800" b="1">
                <a:latin typeface="Tahoma" pitchFamily="34" charset="0"/>
              </a:rPr>
              <a:t>Знания , умения для коррекции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1000" y="1905000"/>
            <a:ext cx="8480425" cy="792163"/>
          </a:xfrm>
          <a:prstGeom prst="rect">
            <a:avLst/>
          </a:prstGeom>
          <a:solidFill>
            <a:srgbClr val="CCFFCC"/>
          </a:solidFill>
          <a:ln w="38100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/>
            <a:r>
              <a:rPr lang="ru-RU" sz="2800" b="1">
                <a:latin typeface="Tahoma" pitchFamily="34" charset="0"/>
              </a:rPr>
              <a:t>Виды заданий для С/Р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81000" y="1247775"/>
            <a:ext cx="8480425" cy="523875"/>
          </a:xfrm>
          <a:prstGeom prst="rect">
            <a:avLst/>
          </a:prstGeom>
          <a:solidFill>
            <a:srgbClr val="CCFFCC"/>
          </a:solidFill>
          <a:ln w="38100">
            <a:solidFill>
              <a:srgbClr val="66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2800" b="1">
                <a:latin typeface="Tahoma" pitchFamily="34" charset="0"/>
              </a:rPr>
              <a:t>Места затруднения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81000" y="2819400"/>
            <a:ext cx="8480425" cy="647700"/>
          </a:xfrm>
          <a:prstGeom prst="rect">
            <a:avLst/>
          </a:prstGeom>
          <a:solidFill>
            <a:srgbClr val="CCFFCC"/>
          </a:solidFill>
          <a:ln w="38100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/>
            <a:r>
              <a:rPr lang="ru-RU" sz="2800" b="1">
                <a:latin typeface="Tahoma" pitchFamily="34" charset="0"/>
              </a:rPr>
              <a:t>Фиксация затруднения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381000" y="3581400"/>
            <a:ext cx="8480425" cy="863600"/>
          </a:xfrm>
          <a:prstGeom prst="rect">
            <a:avLst/>
          </a:prstGeom>
          <a:solidFill>
            <a:srgbClr val="CCFFCC"/>
          </a:solidFill>
          <a:ln w="38100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/>
            <a:r>
              <a:rPr lang="ru-RU" sz="2800" b="1">
                <a:latin typeface="Tahoma" pitchFamily="34" charset="0"/>
              </a:rPr>
              <a:t>Причины затруднения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381000" y="4581525"/>
            <a:ext cx="8534400" cy="863600"/>
          </a:xfrm>
          <a:prstGeom prst="rect">
            <a:avLst/>
          </a:prstGeom>
          <a:solidFill>
            <a:srgbClr val="CCFFCC"/>
          </a:solidFill>
          <a:ln w="38100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/>
            <a:r>
              <a:rPr lang="ru-RU" sz="2800" b="1">
                <a:latin typeface="Tahoma" pitchFamily="34" charset="0"/>
              </a:rPr>
              <a:t>Формулировка цели деятельности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395288" y="5589588"/>
            <a:ext cx="8497887" cy="1079500"/>
          </a:xfrm>
          <a:prstGeom prst="rect">
            <a:avLst/>
          </a:prstGeom>
          <a:solidFill>
            <a:srgbClr val="CCFFCC"/>
          </a:solidFill>
          <a:ln w="38100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628650" lvl="1" indent="-171450"/>
            <a:r>
              <a:rPr lang="ru-RU" sz="2800" b="1">
                <a:latin typeface="Tahoma" pitchFamily="34" charset="0"/>
              </a:rPr>
              <a:t>Фиксация результата по каждому месту</a:t>
            </a:r>
          </a:p>
          <a:p>
            <a:r>
              <a:rPr lang="ru-RU" sz="2800" b="1">
                <a:latin typeface="Tahoma" pitchFamily="34" charset="0"/>
              </a:rPr>
              <a:t>	затруднения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  <p:bldP spid="61443" grpId="0" animBg="1"/>
      <p:bldP spid="61444" grpId="0" animBg="1"/>
      <p:bldP spid="61445" grpId="0" animBg="1"/>
      <p:bldP spid="61446" grpId="0" animBg="1"/>
      <p:bldP spid="61447" grpId="0" animBg="1"/>
      <p:bldP spid="614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14375" y="1571625"/>
            <a:ext cx="7277100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Знания , умения для коррекции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57188" y="214313"/>
            <a:ext cx="8145462" cy="10779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A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Тема урока</a:t>
            </a:r>
            <a:r>
              <a:rPr lang="ru-RU" sz="2800" b="1" i="1" dirty="0">
                <a:solidFill>
                  <a:srgbClr val="00A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: </a:t>
            </a:r>
            <a:r>
              <a:rPr lang="ru-RU" sz="3200" b="1" i="1" dirty="0">
                <a:solidFill>
                  <a:srgbClr val="00A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«Письменное умножение</a:t>
            </a:r>
          </a:p>
          <a:p>
            <a:pPr algn="ctr">
              <a:defRPr/>
            </a:pPr>
            <a:r>
              <a:rPr lang="ru-RU" sz="3200" b="1" i="1" dirty="0">
                <a:solidFill>
                  <a:srgbClr val="00A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charset="0"/>
              </a:rPr>
              <a:t>	 круглых чисел».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42910" y="2285992"/>
            <a:ext cx="7572428" cy="3744913"/>
          </a:xfrm>
          <a:prstGeom prst="round2DiagRect">
            <a:avLst>
              <a:gd name="adj1" fmla="val 23433"/>
              <a:gd name="adj2" fmla="val 0"/>
            </a:avLst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342900" indent="-342900">
              <a:buFontTx/>
              <a:buAutoNum type="arabicParenR"/>
              <a:defRPr/>
            </a:pPr>
            <a:r>
              <a:rPr lang="ru-RU" sz="3200" b="1" dirty="0">
                <a:solidFill>
                  <a:srgbClr val="663300"/>
                </a:solidFill>
                <a:latin typeface="Arial" charset="0"/>
                <a:cs typeface="Arial" charset="0"/>
              </a:rPr>
              <a:t> Знание алгоритма умножения</a:t>
            </a:r>
          </a:p>
          <a:p>
            <a:pPr marL="342900" indent="-342900">
              <a:defRPr/>
            </a:pPr>
            <a:r>
              <a:rPr lang="ru-RU" sz="3200" b="1" dirty="0">
                <a:solidFill>
                  <a:srgbClr val="663300"/>
                </a:solidFill>
                <a:latin typeface="Arial" charset="0"/>
                <a:cs typeface="Arial" charset="0"/>
              </a:rPr>
              <a:t>    круглых чисел.</a:t>
            </a:r>
          </a:p>
          <a:p>
            <a:pPr marL="342900" indent="-342900">
              <a:defRPr/>
            </a:pPr>
            <a:r>
              <a:rPr lang="ru-RU" sz="3200" b="1" dirty="0">
                <a:solidFill>
                  <a:srgbClr val="663300"/>
                </a:solidFill>
                <a:latin typeface="Arial" charset="0"/>
                <a:cs typeface="Arial" charset="0"/>
              </a:rPr>
              <a:t>2) Знание правила сложения </a:t>
            </a:r>
          </a:p>
          <a:p>
            <a:pPr marL="342900" indent="-342900">
              <a:defRPr/>
            </a:pPr>
            <a:r>
              <a:rPr lang="ru-RU" sz="3200" b="1" dirty="0">
                <a:solidFill>
                  <a:srgbClr val="663300"/>
                </a:solidFill>
                <a:latin typeface="Arial" charset="0"/>
                <a:cs typeface="Arial" charset="0"/>
              </a:rPr>
              <a:t>	 многозначных чисел</a:t>
            </a:r>
          </a:p>
          <a:p>
            <a:pPr marL="342900" indent="-342900">
              <a:defRPr/>
            </a:pPr>
            <a:r>
              <a:rPr lang="ru-RU" sz="3200" b="1" dirty="0">
                <a:solidFill>
                  <a:srgbClr val="663300"/>
                </a:solidFill>
                <a:latin typeface="Arial" charset="0"/>
                <a:cs typeface="Arial" charset="0"/>
              </a:rPr>
              <a:t>3) Умение умножать круглые числа </a:t>
            </a:r>
          </a:p>
          <a:p>
            <a:pPr marL="342900" indent="-342900">
              <a:defRPr/>
            </a:pPr>
            <a:r>
              <a:rPr lang="ru-RU" sz="3200" b="1" dirty="0">
                <a:solidFill>
                  <a:srgbClr val="663300"/>
                </a:solidFill>
                <a:latin typeface="Arial" charset="0"/>
                <a:cs typeface="Arial" charset="0"/>
              </a:rPr>
              <a:t>	 в столбик.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785938" y="357188"/>
            <a:ext cx="5715000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Места затруднения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85720" y="1357298"/>
            <a:ext cx="8690749" cy="5005626"/>
          </a:xfrm>
          <a:prstGeom prst="round2Diag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ru-RU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Запись в столбик круглых чисел</a:t>
            </a:r>
          </a:p>
          <a:p>
            <a:pPr marL="342900" indent="-342900">
              <a:defRPr/>
            </a:pPr>
            <a:r>
              <a:rPr lang="ru-RU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при умножении с разным количеством </a:t>
            </a:r>
          </a:p>
          <a:p>
            <a:pPr marL="342900" indent="-342900">
              <a:defRPr/>
            </a:pPr>
            <a:r>
              <a:rPr lang="ru-RU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 нулей.</a:t>
            </a:r>
          </a:p>
          <a:p>
            <a:pPr marL="342900" indent="-342900">
              <a:defRPr/>
            </a:pPr>
            <a:r>
              <a:rPr lang="ru-RU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2) Умножение многозначных чисел.</a:t>
            </a:r>
          </a:p>
          <a:p>
            <a:pPr marL="342900" indent="-342900">
              <a:defRPr/>
            </a:pPr>
            <a:r>
              <a:rPr lang="ru-RU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3) Таблица умножения.</a:t>
            </a:r>
          </a:p>
          <a:p>
            <a:pPr marL="342900" indent="-342900">
              <a:defRPr/>
            </a:pPr>
            <a:r>
              <a:rPr lang="ru-RU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4) Таблица сложения.</a:t>
            </a:r>
          </a:p>
          <a:p>
            <a:pPr marL="342900" indent="-342900">
              <a:defRPr/>
            </a:pPr>
            <a:r>
              <a:rPr lang="ru-RU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5) Сложение многозначных чисел.</a:t>
            </a:r>
          </a:p>
          <a:p>
            <a:pPr marL="342900" indent="-342900">
              <a:defRPr/>
            </a:pPr>
            <a:r>
              <a:rPr lang="ru-RU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6) Запись ответа, при определении</a:t>
            </a:r>
          </a:p>
          <a:p>
            <a:pPr marL="342900" indent="-342900">
              <a:defRPr/>
            </a:pPr>
            <a:r>
              <a:rPr lang="ru-RU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общего количества нулей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Этап мотивации (самоопределения) к коррекционной деятельности.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785938"/>
            <a:ext cx="8929687" cy="4011612"/>
          </a:xfrm>
          <a:solidFill>
            <a:srgbClr val="FFFFCC"/>
          </a:solidFill>
          <a:ln>
            <a:solidFill>
              <a:srgbClr val="FFCC66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800" smtClean="0"/>
              <a:t>1.</a:t>
            </a:r>
            <a:r>
              <a:rPr lang="ru-RU" sz="3600" smtClean="0"/>
              <a:t> </a:t>
            </a:r>
            <a:r>
              <a:rPr lang="ru-RU" sz="2800" smtClean="0"/>
              <a:t>Организовать актуализацию требований к ученику со стороны учебной деятельности (</a:t>
            </a:r>
            <a:r>
              <a:rPr lang="ru-RU" sz="2800" smtClean="0">
                <a:solidFill>
                  <a:srgbClr val="FF0000"/>
                </a:solidFill>
              </a:rPr>
              <a:t>«надо»</a:t>
            </a:r>
            <a:r>
              <a:rPr lang="ru-RU" sz="2800" smtClean="0"/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800" smtClean="0"/>
              <a:t>2. Организовать деятельность учащихся по установке тематических рамок урока (</a:t>
            </a:r>
            <a:r>
              <a:rPr lang="ru-RU" sz="2800" smtClean="0">
                <a:solidFill>
                  <a:srgbClr val="FF0000"/>
                </a:solidFill>
              </a:rPr>
              <a:t>«могу»</a:t>
            </a:r>
            <a:r>
              <a:rPr lang="ru-RU" sz="2800" smtClean="0"/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800" smtClean="0"/>
              <a:t>3. Создать условия для возникновения у ученика внутренней потребности включения в учебную деятельность (</a:t>
            </a:r>
            <a:r>
              <a:rPr lang="ru-RU" sz="2800" smtClean="0">
                <a:solidFill>
                  <a:srgbClr val="FF0000"/>
                </a:solidFill>
              </a:rPr>
              <a:t>«хочу»</a:t>
            </a:r>
            <a:r>
              <a:rPr lang="ru-RU" sz="2800" smtClean="0"/>
              <a:t>).</a:t>
            </a:r>
          </a:p>
        </p:txBody>
      </p:sp>
      <p:pic>
        <p:nvPicPr>
          <p:cNvPr id="6148" name="Picture 6" descr="bd0014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286375"/>
            <a:ext cx="12192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BS0055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5516563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ветка дуб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54000"/>
          </a:blip>
          <a:srcRect/>
          <a:stretch>
            <a:fillRect/>
          </a:stretch>
        </p:blipFill>
        <p:spPr bwMode="auto">
          <a:xfrm>
            <a:off x="8012113" y="785813"/>
            <a:ext cx="1131887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857250" y="500063"/>
            <a:ext cx="7072313" cy="7921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i="1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Виды заданий для С/Р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71472" y="1857364"/>
            <a:ext cx="7669076" cy="3915966"/>
          </a:xfrm>
          <a:prstGeom prst="round2Diag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ru-RU" sz="3200" dirty="0">
                <a:latin typeface="Arial" charset="0"/>
                <a:cs typeface="Arial" charset="0"/>
              </a:rPr>
              <a:t> Записать в столбик круглые числа </a:t>
            </a:r>
          </a:p>
          <a:p>
            <a:pPr marL="342900" indent="-342900">
              <a:defRPr/>
            </a:pPr>
            <a:r>
              <a:rPr lang="ru-RU" sz="3200" dirty="0">
                <a:latin typeface="Arial" charset="0"/>
                <a:cs typeface="Arial" charset="0"/>
              </a:rPr>
              <a:t>	с одинаковым количеством нулей и</a:t>
            </a:r>
          </a:p>
          <a:p>
            <a:pPr marL="342900" indent="-342900">
              <a:defRPr/>
            </a:pPr>
            <a:r>
              <a:rPr lang="ru-RU" sz="3200" dirty="0">
                <a:latin typeface="Arial" charset="0"/>
                <a:cs typeface="Arial" charset="0"/>
              </a:rPr>
              <a:t>    найти их произведение.</a:t>
            </a:r>
          </a:p>
          <a:p>
            <a:pPr marL="342900" indent="-342900">
              <a:defRPr/>
            </a:pPr>
            <a:endParaRPr lang="ru-RU" sz="3200" dirty="0">
              <a:latin typeface="Arial" charset="0"/>
              <a:cs typeface="Arial" charset="0"/>
            </a:endParaRPr>
          </a:p>
          <a:p>
            <a:pPr marL="342900" indent="-342900">
              <a:defRPr/>
            </a:pPr>
            <a:r>
              <a:rPr lang="ru-RU" sz="3200" dirty="0">
                <a:latin typeface="Arial" charset="0"/>
                <a:cs typeface="Arial" charset="0"/>
              </a:rPr>
              <a:t>2) Записать в столбик круглые числа </a:t>
            </a:r>
          </a:p>
          <a:p>
            <a:pPr marL="342900" indent="-342900">
              <a:defRPr/>
            </a:pPr>
            <a:r>
              <a:rPr lang="ru-RU" sz="3200" dirty="0">
                <a:latin typeface="Arial" charset="0"/>
                <a:cs typeface="Arial" charset="0"/>
              </a:rPr>
              <a:t>	с  разным количеством нулей и</a:t>
            </a:r>
          </a:p>
          <a:p>
            <a:pPr marL="342900" indent="-342900">
              <a:defRPr/>
            </a:pPr>
            <a:r>
              <a:rPr lang="ru-RU" sz="3200" dirty="0">
                <a:latin typeface="Arial" charset="0"/>
                <a:cs typeface="Arial" charset="0"/>
              </a:rPr>
              <a:t>    найти их произведение.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357313" y="428625"/>
            <a:ext cx="6500812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Фиксация затруднения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28596" y="1500174"/>
            <a:ext cx="8286808" cy="4869418"/>
          </a:xfrm>
          <a:prstGeom prst="round2Diag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ru-RU" sz="2800" dirty="0">
                <a:latin typeface="+mn-lt"/>
                <a:cs typeface="Arial" charset="0"/>
              </a:rPr>
              <a:t> Неправильно записал круглые числа </a:t>
            </a:r>
          </a:p>
          <a:p>
            <a:pPr marL="342900" indent="-342900">
              <a:defRPr/>
            </a:pPr>
            <a:r>
              <a:rPr lang="ru-RU" sz="2800" dirty="0">
                <a:latin typeface="+mn-lt"/>
                <a:cs typeface="Arial" charset="0"/>
              </a:rPr>
              <a:t>	 в столбик с разным количеством нулей.</a:t>
            </a:r>
          </a:p>
          <a:p>
            <a:pPr marL="342900" indent="-342900">
              <a:defRPr/>
            </a:pPr>
            <a:r>
              <a:rPr lang="ru-RU" sz="2800" dirty="0">
                <a:latin typeface="+mn-lt"/>
                <a:cs typeface="Arial" charset="0"/>
              </a:rPr>
              <a:t>2) Неправильно нашел произведение</a:t>
            </a:r>
          </a:p>
          <a:p>
            <a:pPr marL="342900" indent="-342900">
              <a:defRPr/>
            </a:pPr>
            <a:r>
              <a:rPr lang="ru-RU" sz="2800" dirty="0">
                <a:latin typeface="+mn-lt"/>
                <a:cs typeface="Arial" charset="0"/>
              </a:rPr>
              <a:t>    многозначных чисел.</a:t>
            </a:r>
          </a:p>
          <a:p>
            <a:pPr marL="342900" indent="-342900">
              <a:defRPr/>
            </a:pPr>
            <a:r>
              <a:rPr lang="ru-RU" sz="2800" dirty="0">
                <a:latin typeface="+mn-lt"/>
                <a:cs typeface="Arial" charset="0"/>
              </a:rPr>
              <a:t>3) Допустил ошибку на таблицу умножения</a:t>
            </a:r>
          </a:p>
          <a:p>
            <a:pPr marL="342900" indent="-342900">
              <a:defRPr/>
            </a:pPr>
            <a:r>
              <a:rPr lang="ru-RU" sz="2800" dirty="0">
                <a:latin typeface="+mn-lt"/>
                <a:cs typeface="Arial" charset="0"/>
              </a:rPr>
              <a:t>4) Допустил ошибку на таблицу сложения</a:t>
            </a:r>
          </a:p>
          <a:p>
            <a:pPr marL="342900" indent="-342900">
              <a:defRPr/>
            </a:pPr>
            <a:r>
              <a:rPr lang="ru-RU" sz="2800" dirty="0">
                <a:latin typeface="+mn-lt"/>
                <a:cs typeface="Arial" charset="0"/>
              </a:rPr>
              <a:t>5) Неправильно нашёл сумму</a:t>
            </a:r>
          </a:p>
          <a:p>
            <a:pPr marL="342900" indent="-342900">
              <a:defRPr/>
            </a:pPr>
            <a:r>
              <a:rPr lang="ru-RU" sz="2800" dirty="0">
                <a:latin typeface="+mn-lt"/>
                <a:cs typeface="Arial" charset="0"/>
              </a:rPr>
              <a:t>    многозначных чисел.</a:t>
            </a:r>
          </a:p>
          <a:p>
            <a:pPr marL="342900" indent="-342900">
              <a:defRPr/>
            </a:pPr>
            <a:r>
              <a:rPr lang="ru-RU" sz="2800" dirty="0">
                <a:latin typeface="+mn-lt"/>
                <a:cs typeface="Arial" charset="0"/>
              </a:rPr>
              <a:t>6) Неправильно </a:t>
            </a:r>
            <a:r>
              <a:rPr lang="ru-RU" sz="2800" dirty="0">
                <a:latin typeface="+mn-lt"/>
                <a:ea typeface="Arial Unicode MS" pitchFamily="34" charset="-128"/>
                <a:cs typeface="Arial Unicode MS" pitchFamily="34" charset="-128"/>
              </a:rPr>
              <a:t>определил</a:t>
            </a:r>
          </a:p>
          <a:p>
            <a:pPr marL="342900" indent="-342900">
              <a:defRPr/>
            </a:pPr>
            <a:r>
              <a:rPr lang="ru-RU" sz="2800" dirty="0">
                <a:latin typeface="+mn-lt"/>
                <a:ea typeface="Arial Unicode MS" pitchFamily="34" charset="-128"/>
                <a:cs typeface="Arial Unicode MS" pitchFamily="34" charset="-128"/>
              </a:rPr>
              <a:t>	 общее количество нулей в ответе.</a:t>
            </a:r>
            <a:endParaRPr lang="ru-RU" sz="28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428750" y="357188"/>
            <a:ext cx="6786563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Причины  затруднения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14282" y="1428736"/>
            <a:ext cx="8643998" cy="4869418"/>
          </a:xfrm>
          <a:prstGeom prst="round2Diag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ru-RU" sz="2800" dirty="0">
                <a:latin typeface="Arial" charset="0"/>
                <a:cs typeface="Arial" charset="0"/>
              </a:rPr>
              <a:t> Не знаю алгоритм умножения круглых чисел</a:t>
            </a:r>
          </a:p>
          <a:p>
            <a:pPr marL="342900" indent="-342900">
              <a:defRPr/>
            </a:pPr>
            <a:r>
              <a:rPr lang="ru-RU" sz="2800" dirty="0">
                <a:latin typeface="Arial" charset="0"/>
                <a:cs typeface="Arial" charset="0"/>
              </a:rPr>
              <a:t>    в столбик.</a:t>
            </a:r>
          </a:p>
          <a:p>
            <a:pPr marL="342900" indent="-342900">
              <a:defRPr/>
            </a:pPr>
            <a:r>
              <a:rPr lang="ru-RU" sz="2800" dirty="0">
                <a:latin typeface="Arial" charset="0"/>
                <a:cs typeface="Arial" charset="0"/>
              </a:rPr>
              <a:t>2) Не знаю алгоритм умножения многозначных чисел</a:t>
            </a:r>
          </a:p>
          <a:p>
            <a:pPr marL="342900" indent="-342900">
              <a:defRPr/>
            </a:pPr>
            <a:r>
              <a:rPr lang="ru-RU" sz="2800" dirty="0">
                <a:latin typeface="Arial" charset="0"/>
                <a:cs typeface="Arial" charset="0"/>
              </a:rPr>
              <a:t>3) Не знаю таблицу умножения</a:t>
            </a:r>
          </a:p>
          <a:p>
            <a:pPr marL="342900" indent="-342900">
              <a:defRPr/>
            </a:pPr>
            <a:r>
              <a:rPr lang="ru-RU" sz="2800" dirty="0">
                <a:latin typeface="Arial" charset="0"/>
                <a:cs typeface="Arial" charset="0"/>
              </a:rPr>
              <a:t>4) Не знаю таблицу сложения</a:t>
            </a:r>
          </a:p>
          <a:p>
            <a:pPr marL="342900" indent="-342900">
              <a:defRPr/>
            </a:pPr>
            <a:r>
              <a:rPr lang="ru-RU" sz="2800" dirty="0">
                <a:latin typeface="Arial" charset="0"/>
                <a:cs typeface="Arial" charset="0"/>
              </a:rPr>
              <a:t>5) Не знаю правило сложения многозначных</a:t>
            </a:r>
          </a:p>
          <a:p>
            <a:pPr marL="342900" indent="-342900">
              <a:defRPr/>
            </a:pPr>
            <a:r>
              <a:rPr lang="ru-RU" sz="2800" dirty="0">
                <a:latin typeface="Arial" charset="0"/>
                <a:cs typeface="Arial" charset="0"/>
              </a:rPr>
              <a:t>	 чисел.</a:t>
            </a:r>
          </a:p>
          <a:p>
            <a:pPr marL="342900" indent="-342900">
              <a:defRPr/>
            </a:pPr>
            <a:r>
              <a:rPr lang="ru-RU" sz="2800" dirty="0">
                <a:latin typeface="Arial" charset="0"/>
                <a:cs typeface="Arial" charset="0"/>
              </a:rPr>
              <a:t>6) Не умею 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определять</a:t>
            </a:r>
          </a:p>
          <a:p>
            <a:pPr marL="342900" indent="-342900">
              <a:defRPr/>
            </a:pP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общее количество нулей в ответе</a:t>
            </a:r>
            <a:endParaRPr lang="ru-RU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28625" y="152400"/>
            <a:ext cx="8358188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Формулировка  цели </a:t>
            </a:r>
          </a:p>
          <a:p>
            <a:pPr algn="ctr"/>
            <a:r>
              <a:rPr lang="ru-RU" sz="3600" b="1" i="1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деятельности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42844" y="1571612"/>
            <a:ext cx="8858280" cy="4869418"/>
          </a:xfrm>
          <a:prstGeom prst="round2Diag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ru-RU" sz="2800" dirty="0">
                <a:latin typeface="Arial" charset="0"/>
                <a:cs typeface="Arial" charset="0"/>
              </a:rPr>
              <a:t> Повторить алгоритм умножения </a:t>
            </a:r>
          </a:p>
          <a:p>
            <a:pPr marL="342900" indent="-342900">
              <a:defRPr/>
            </a:pPr>
            <a:r>
              <a:rPr lang="ru-RU" sz="2800" dirty="0">
                <a:latin typeface="Arial" charset="0"/>
                <a:cs typeface="Arial" charset="0"/>
              </a:rPr>
              <a:t>	 круглых чисел в столбик.</a:t>
            </a:r>
          </a:p>
          <a:p>
            <a:pPr marL="342900" indent="-342900">
              <a:defRPr/>
            </a:pPr>
            <a:r>
              <a:rPr lang="ru-RU" sz="2800" dirty="0">
                <a:latin typeface="Arial" charset="0"/>
                <a:cs typeface="Arial" charset="0"/>
              </a:rPr>
              <a:t>2) Повторить алгоритм умножения многозначных</a:t>
            </a:r>
          </a:p>
          <a:p>
            <a:pPr marL="342900" indent="-342900">
              <a:defRPr/>
            </a:pPr>
            <a:r>
              <a:rPr lang="ru-RU" sz="2800" dirty="0">
                <a:latin typeface="Arial" charset="0"/>
                <a:cs typeface="Arial" charset="0"/>
              </a:rPr>
              <a:t>	 чисел</a:t>
            </a:r>
          </a:p>
          <a:p>
            <a:pPr marL="342900" indent="-342900">
              <a:defRPr/>
            </a:pPr>
            <a:r>
              <a:rPr lang="ru-RU" sz="2800" dirty="0">
                <a:latin typeface="Arial" charset="0"/>
                <a:cs typeface="Arial" charset="0"/>
              </a:rPr>
              <a:t>3) Повторить таблицу умножения </a:t>
            </a:r>
          </a:p>
          <a:p>
            <a:pPr marL="342900" indent="-342900">
              <a:defRPr/>
            </a:pPr>
            <a:r>
              <a:rPr lang="ru-RU" sz="2800" dirty="0">
                <a:latin typeface="Arial" charset="0"/>
                <a:cs typeface="Arial" charset="0"/>
              </a:rPr>
              <a:t>4) Повторить таблицу сложения</a:t>
            </a:r>
          </a:p>
          <a:p>
            <a:pPr marL="342900" indent="-342900">
              <a:defRPr/>
            </a:pPr>
            <a:r>
              <a:rPr lang="ru-RU" sz="2800" dirty="0">
                <a:latin typeface="Arial" charset="0"/>
                <a:cs typeface="Arial" charset="0"/>
              </a:rPr>
              <a:t>5) Повторить правило сложения многозначных чисел.</a:t>
            </a:r>
          </a:p>
          <a:p>
            <a:pPr marL="342900" indent="-342900">
              <a:defRPr/>
            </a:pPr>
            <a:r>
              <a:rPr lang="ru-RU" sz="2800" dirty="0">
                <a:latin typeface="Arial" charset="0"/>
                <a:cs typeface="Arial" charset="0"/>
              </a:rPr>
              <a:t>6) Потренироваться в определении нулей  в ответе.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8929688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Фиксация результата по каждому </a:t>
            </a:r>
          </a:p>
          <a:p>
            <a:pPr algn="ctr"/>
            <a:r>
              <a:rPr lang="ru-RU" sz="3200" b="1" i="1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месту затруднения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14282" y="1214422"/>
            <a:ext cx="8786874" cy="5346144"/>
          </a:xfrm>
          <a:prstGeom prst="round2Diag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spAutoFit/>
          </a:bodyPr>
          <a:lstStyle/>
          <a:p>
            <a:pPr marL="342900" indent="-342900">
              <a:defRPr/>
            </a:pPr>
            <a:r>
              <a:rPr lang="ru-RU" sz="2800" dirty="0">
                <a:latin typeface="Arial" charset="0"/>
                <a:cs typeface="Arial" charset="0"/>
              </a:rPr>
              <a:t>1) Исправил ошибку в применении </a:t>
            </a:r>
          </a:p>
          <a:p>
            <a:pPr marL="342900" indent="-342900">
              <a:defRPr/>
            </a:pPr>
            <a:r>
              <a:rPr lang="ru-RU" sz="2800" dirty="0">
                <a:latin typeface="Arial" charset="0"/>
                <a:cs typeface="Arial" charset="0"/>
              </a:rPr>
              <a:t>	алгоритма умножения круглых чисел </a:t>
            </a:r>
          </a:p>
          <a:p>
            <a:pPr marL="342900" indent="-342900">
              <a:defRPr/>
            </a:pPr>
            <a:r>
              <a:rPr lang="ru-RU" sz="2800" dirty="0">
                <a:latin typeface="Arial" charset="0"/>
                <a:cs typeface="Arial" charset="0"/>
              </a:rPr>
              <a:t>	в столбик.</a:t>
            </a:r>
          </a:p>
          <a:p>
            <a:pPr marL="342900" indent="-342900">
              <a:defRPr/>
            </a:pPr>
            <a:r>
              <a:rPr lang="ru-RU" sz="2800" dirty="0">
                <a:latin typeface="Arial" charset="0"/>
                <a:cs typeface="Arial" charset="0"/>
              </a:rPr>
              <a:t>2) Исправил ошибку в применении </a:t>
            </a:r>
          </a:p>
          <a:p>
            <a:pPr marL="342900" indent="-342900">
              <a:defRPr/>
            </a:pPr>
            <a:r>
              <a:rPr lang="ru-RU" sz="2800" dirty="0">
                <a:latin typeface="Arial" charset="0"/>
                <a:cs typeface="Arial" charset="0"/>
              </a:rPr>
              <a:t>	алгоритма умножения многозначных чисел </a:t>
            </a:r>
          </a:p>
          <a:p>
            <a:pPr marL="342900" indent="-342900">
              <a:defRPr/>
            </a:pPr>
            <a:r>
              <a:rPr lang="ru-RU" sz="2800" dirty="0">
                <a:latin typeface="Arial" charset="0"/>
                <a:cs typeface="Arial" charset="0"/>
              </a:rPr>
              <a:t>3) Исправил ошибку на таблицу умножения</a:t>
            </a:r>
          </a:p>
          <a:p>
            <a:pPr marL="342900" indent="-342900">
              <a:defRPr/>
            </a:pPr>
            <a:r>
              <a:rPr lang="ru-RU" sz="2800" dirty="0">
                <a:latin typeface="Arial" charset="0"/>
                <a:cs typeface="Arial" charset="0"/>
              </a:rPr>
              <a:t>4) Исправил ошибку на таблицу сложения</a:t>
            </a:r>
          </a:p>
          <a:p>
            <a:pPr marL="342900" indent="-342900">
              <a:defRPr/>
            </a:pPr>
            <a:r>
              <a:rPr lang="ru-RU" sz="2800" dirty="0">
                <a:latin typeface="Arial" charset="0"/>
                <a:cs typeface="Arial" charset="0"/>
              </a:rPr>
              <a:t>5) Исправил ошибку в применении правила</a:t>
            </a:r>
          </a:p>
          <a:p>
            <a:pPr marL="342900" indent="-342900">
              <a:defRPr/>
            </a:pPr>
            <a:r>
              <a:rPr lang="ru-RU" sz="2800" dirty="0">
                <a:latin typeface="Arial" charset="0"/>
                <a:cs typeface="Arial" charset="0"/>
              </a:rPr>
              <a:t>    сложения многозначных чисел.  </a:t>
            </a:r>
          </a:p>
          <a:p>
            <a:pPr marL="342900" indent="-342900">
              <a:defRPr/>
            </a:pPr>
            <a:r>
              <a:rPr lang="ru-RU" sz="2800" dirty="0">
                <a:latin typeface="Arial" charset="0"/>
                <a:cs typeface="Arial" charset="0"/>
              </a:rPr>
              <a:t>6) Исправил ошибку в определении общего </a:t>
            </a:r>
          </a:p>
          <a:p>
            <a:pPr marL="176213" indent="-176213">
              <a:tabLst>
                <a:tab pos="452438" algn="l"/>
                <a:tab pos="715963" algn="l"/>
              </a:tabLst>
              <a:defRPr/>
            </a:pPr>
            <a:r>
              <a:rPr lang="ru-RU" sz="2800" dirty="0">
                <a:latin typeface="Arial" charset="0"/>
                <a:cs typeface="Arial" charset="0"/>
              </a:rPr>
              <a:t>		количестве нулей в ответе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4313" y="3929063"/>
            <a:ext cx="4462462" cy="1922462"/>
          </a:xfrm>
          <a:prstGeom prst="roundRect">
            <a:avLst>
              <a:gd name="adj" fmla="val 36284"/>
            </a:avLst>
          </a:prstGeom>
          <a:ln w="38100">
            <a:solidFill>
              <a:srgbClr val="002060"/>
            </a:solidFill>
          </a:ln>
        </p:spPr>
        <p:txBody>
          <a:bodyPr/>
          <a:lstStyle/>
          <a:p>
            <a:pPr algn="ctr" eaLnBrk="0" hangingPunct="0">
              <a:defRPr/>
            </a:pPr>
            <a:r>
              <a:rPr lang="ru-RU" sz="24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Любое препятствие   преодолевается   настойчивостью.</a:t>
            </a:r>
            <a:br>
              <a:rPr lang="ru-RU" sz="24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0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(Леонардо да Винчи)</a:t>
            </a:r>
            <a:br>
              <a:rPr lang="ru-RU" sz="20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2400" b="1" i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т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6600">
                <a:tint val="45000"/>
                <a:satMod val="400000"/>
              </a:srgbClr>
            </a:duotone>
          </a:blip>
          <a:srcRect l="3125" t="4192" r="5469" b="13364"/>
          <a:stretch>
            <a:fillRect/>
          </a:stretch>
        </p:blipFill>
        <p:spPr bwMode="auto">
          <a:xfrm>
            <a:off x="5143504" y="1357298"/>
            <a:ext cx="4000496" cy="219553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Рисунок 5" descr="ОнБ.pn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86313" y="3841750"/>
            <a:ext cx="4357687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4" descr="т.pn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r="2043" b="4591"/>
          <a:stretch>
            <a:fillRect/>
          </a:stretch>
        </p:blipFill>
        <p:spPr bwMode="auto">
          <a:xfrm>
            <a:off x="250825" y="188913"/>
            <a:ext cx="4932363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 descr="ветка дуба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54000"/>
          </a:blip>
          <a:srcRect/>
          <a:stretch>
            <a:fillRect/>
          </a:stretch>
        </p:blipFill>
        <p:spPr bwMode="auto">
          <a:xfrm>
            <a:off x="7929563" y="0"/>
            <a:ext cx="1214437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1454150"/>
          </a:xfrm>
        </p:spPr>
        <p:txBody>
          <a:bodyPr/>
          <a:lstStyle/>
          <a:p>
            <a:pPr algn="l" eaLnBrk="1" hangingPunct="1">
              <a:spcBef>
                <a:spcPts val="0"/>
              </a:spcBef>
              <a:defRPr/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Актуализация знаний и фиксация затруднения в индивидуальной деятельности.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814513"/>
            <a:ext cx="9144000" cy="5043487"/>
          </a:xfrm>
          <a:solidFill>
            <a:srgbClr val="FFFFCC"/>
          </a:solidFill>
          <a:ln>
            <a:solidFill>
              <a:srgbClr val="FFCC66"/>
            </a:solidFill>
          </a:ln>
        </p:spPr>
        <p:txBody>
          <a:bodyPr anchor="ctr"/>
          <a:lstStyle/>
          <a:p>
            <a:pPr marL="446088" indent="-446088" eaLnBrk="1" hangingPunct="1">
              <a:spcBef>
                <a:spcPct val="0"/>
              </a:spcBef>
              <a:buFontTx/>
              <a:buAutoNum type="arabicPeriod"/>
              <a:tabLst>
                <a:tab pos="534988" algn="l"/>
              </a:tabLst>
              <a:defRPr/>
            </a:pPr>
            <a:r>
              <a:rPr lang="ru-RU" sz="2800" dirty="0" smtClean="0"/>
              <a:t>Организовать </a:t>
            </a:r>
            <a:r>
              <a:rPr lang="ru-RU" sz="2800" dirty="0" smtClean="0">
                <a:solidFill>
                  <a:srgbClr val="FF0000"/>
                </a:solidFill>
              </a:rPr>
              <a:t>повторение </a:t>
            </a:r>
            <a:r>
              <a:rPr lang="ru-RU" sz="2800" dirty="0" smtClean="0"/>
              <a:t>и знаковую фиксацию способов действий, запланированных для проверки.</a:t>
            </a:r>
          </a:p>
          <a:p>
            <a:pPr marL="446088" indent="-446088" eaLnBrk="1" hangingPunct="1">
              <a:spcBef>
                <a:spcPct val="0"/>
              </a:spcBef>
              <a:buFontTx/>
              <a:buAutoNum type="arabicPeriod"/>
              <a:tabLst>
                <a:tab pos="534988" algn="l"/>
              </a:tabLst>
              <a:defRPr/>
            </a:pPr>
            <a:r>
              <a:rPr lang="ru-RU" sz="2800" dirty="0" smtClean="0"/>
              <a:t>Активизировать соответствующие мыслительные операции и познавательные процессы.</a:t>
            </a:r>
          </a:p>
          <a:p>
            <a:pPr marL="446088" indent="-446088" eaLnBrk="1" hangingPunct="1">
              <a:spcBef>
                <a:spcPct val="0"/>
              </a:spcBef>
              <a:buFontTx/>
              <a:buAutoNum type="arabicPeriod"/>
              <a:tabLst>
                <a:tab pos="534988" algn="l"/>
              </a:tabLst>
              <a:defRPr/>
            </a:pPr>
            <a:r>
              <a:rPr lang="ru-RU" sz="2800" dirty="0" smtClean="0"/>
              <a:t>Организовать </a:t>
            </a:r>
            <a:r>
              <a:rPr lang="ru-RU" sz="2800" dirty="0" smtClean="0">
                <a:solidFill>
                  <a:srgbClr val="FF0000"/>
                </a:solidFill>
              </a:rPr>
              <a:t>мотивирование</a:t>
            </a:r>
            <a:r>
              <a:rPr lang="ru-RU" sz="2800" dirty="0" smtClean="0">
                <a:solidFill>
                  <a:srgbClr val="FF6600"/>
                </a:solidFill>
              </a:rPr>
              <a:t> </a:t>
            </a:r>
            <a:r>
              <a:rPr lang="ru-RU" sz="2800" dirty="0" smtClean="0"/>
              <a:t>(«надо» - «могу» - «хочу») и выполнение учащимися </a:t>
            </a:r>
            <a:r>
              <a:rPr lang="ru-RU" sz="2800" dirty="0" smtClean="0">
                <a:solidFill>
                  <a:srgbClr val="FF0000"/>
                </a:solidFill>
              </a:rPr>
              <a:t>самостоятельной работы №1.</a:t>
            </a:r>
          </a:p>
          <a:p>
            <a:pPr marL="446088" indent="-446088" eaLnBrk="1" hangingPunct="1">
              <a:spcBef>
                <a:spcPct val="0"/>
              </a:spcBef>
              <a:buFontTx/>
              <a:buAutoNum type="arabicPeriod"/>
              <a:tabLst>
                <a:tab pos="534988" algn="l"/>
              </a:tabLst>
              <a:defRPr/>
            </a:pPr>
            <a:r>
              <a:rPr lang="ru-RU" sz="2800" dirty="0" smtClean="0"/>
              <a:t>Организовать </a:t>
            </a:r>
            <a:r>
              <a:rPr lang="ru-RU" sz="2800" dirty="0" smtClean="0">
                <a:solidFill>
                  <a:srgbClr val="FF0000"/>
                </a:solidFill>
              </a:rPr>
              <a:t>самопроверку</a:t>
            </a:r>
            <a:r>
              <a:rPr lang="ru-RU" sz="2800" dirty="0" smtClean="0"/>
              <a:t> учащимися своих работ по готовому </a:t>
            </a:r>
            <a:r>
              <a:rPr lang="ru-RU" sz="2800" dirty="0" smtClean="0">
                <a:solidFill>
                  <a:srgbClr val="FF0000"/>
                </a:solidFill>
              </a:rPr>
              <a:t>образцу</a:t>
            </a:r>
            <a:r>
              <a:rPr lang="ru-RU" sz="2800" dirty="0" smtClean="0"/>
              <a:t> с </a:t>
            </a:r>
            <a:r>
              <a:rPr lang="ru-RU" sz="2800" dirty="0" smtClean="0">
                <a:solidFill>
                  <a:srgbClr val="FF0000"/>
                </a:solidFill>
              </a:rPr>
              <a:t>фиксацией</a:t>
            </a:r>
          </a:p>
          <a:p>
            <a:pPr marL="446088" indent="0" eaLnBrk="1" hangingPunct="1">
              <a:spcBef>
                <a:spcPct val="0"/>
              </a:spcBef>
              <a:buFontTx/>
              <a:buNone/>
              <a:tabLst>
                <a:tab pos="534988" algn="l"/>
              </a:tabLst>
              <a:defRPr/>
            </a:pPr>
            <a:r>
              <a:rPr lang="ru-RU" sz="2800" dirty="0" smtClean="0">
                <a:solidFill>
                  <a:srgbClr val="FF6600"/>
                </a:solidFill>
              </a:rPr>
              <a:t> </a:t>
            </a:r>
            <a:r>
              <a:rPr lang="ru-RU" sz="2800" dirty="0" smtClean="0"/>
              <a:t>полученных результатов.</a:t>
            </a:r>
            <a:r>
              <a:rPr lang="ru-RU" dirty="0" smtClean="0"/>
              <a:t> </a:t>
            </a:r>
          </a:p>
        </p:txBody>
      </p:sp>
      <p:pic>
        <p:nvPicPr>
          <p:cNvPr id="8196" name="Picture 5" descr="j0301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5948363"/>
            <a:ext cx="1063625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ветка дуб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54000"/>
          </a:blip>
          <a:srcRect/>
          <a:stretch>
            <a:fillRect/>
          </a:stretch>
        </p:blipFill>
        <p:spPr bwMode="auto">
          <a:xfrm>
            <a:off x="8012113" y="0"/>
            <a:ext cx="1131887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411413" y="4868863"/>
            <a:ext cx="5903912" cy="1385887"/>
          </a:xfrm>
          <a:prstGeom prst="rect">
            <a:avLst/>
          </a:prstGeom>
          <a:solidFill>
            <a:srgbClr val="FFFFCC"/>
          </a:solidFill>
          <a:ln w="12700">
            <a:solidFill>
              <a:srgbClr val="FFCC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7A"/>
                </a:solidFill>
                <a:latin typeface="Times New Roman" pitchFamily="18" charset="0"/>
              </a:rPr>
              <a:t>   </a:t>
            </a:r>
            <a:r>
              <a:rPr lang="ru-RU" sz="2800" b="1" i="1" u="sng">
                <a:solidFill>
                  <a:srgbClr val="00007A"/>
                </a:solidFill>
                <a:latin typeface="Times New Roman" pitchFamily="18" charset="0"/>
              </a:rPr>
              <a:t>х</a:t>
            </a:r>
            <a:r>
              <a:rPr lang="ru-RU" sz="2800">
                <a:solidFill>
                  <a:srgbClr val="00007A"/>
                </a:solidFill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007A"/>
                </a:solidFill>
                <a:latin typeface="Times New Roman" pitchFamily="18" charset="0"/>
              </a:rPr>
              <a:t>+ </a:t>
            </a:r>
            <a:r>
              <a:rPr lang="ru-RU" sz="2800" b="1" u="sng">
                <a:solidFill>
                  <a:srgbClr val="00007A"/>
                </a:solidFill>
                <a:latin typeface="Times New Roman" pitchFamily="18" charset="0"/>
              </a:rPr>
              <a:t>15</a:t>
            </a:r>
            <a:r>
              <a:rPr lang="ru-RU" sz="2800" b="1">
                <a:solidFill>
                  <a:srgbClr val="00007A"/>
                </a:solidFill>
                <a:latin typeface="Times New Roman" pitchFamily="18" charset="0"/>
              </a:rPr>
              <a:t> = 27                   </a:t>
            </a:r>
            <a:r>
              <a:rPr lang="en-US" sz="2800" b="1" i="1" u="sng">
                <a:solidFill>
                  <a:srgbClr val="00007A"/>
                </a:solidFill>
                <a:latin typeface="Times New Roman" pitchFamily="18" charset="0"/>
              </a:rPr>
              <a:t>x</a:t>
            </a:r>
            <a:r>
              <a:rPr lang="ru-RU" sz="2800" b="1" i="1">
                <a:solidFill>
                  <a:srgbClr val="00007A"/>
                </a:solidFill>
                <a:latin typeface="Times New Roman" pitchFamily="18" charset="0"/>
              </a:rPr>
              <a:t> + </a:t>
            </a:r>
            <a:r>
              <a:rPr lang="ru-RU" sz="2800" b="1" i="1" u="sng">
                <a:solidFill>
                  <a:srgbClr val="00007A"/>
                </a:solidFill>
                <a:latin typeface="Times New Roman" pitchFamily="18" charset="0"/>
              </a:rPr>
              <a:t>а</a:t>
            </a:r>
            <a:r>
              <a:rPr lang="ru-RU" sz="2800" b="1" i="1">
                <a:solidFill>
                  <a:srgbClr val="00007A"/>
                </a:solidFill>
                <a:latin typeface="Times New Roman" pitchFamily="18" charset="0"/>
              </a:rPr>
              <a:t> =</a:t>
            </a:r>
            <a:r>
              <a:rPr lang="en-US" sz="2800" b="1" i="1">
                <a:solidFill>
                  <a:srgbClr val="00007A"/>
                </a:solidFill>
                <a:latin typeface="Times New Roman" pitchFamily="18" charset="0"/>
              </a:rPr>
              <a:t> </a:t>
            </a:r>
            <a:r>
              <a:rPr lang="ru-RU" sz="2800" b="1" i="1">
                <a:solidFill>
                  <a:srgbClr val="00007A"/>
                </a:solidFill>
                <a:latin typeface="Times New Roman" pitchFamily="18" charset="0"/>
              </a:rPr>
              <a:t> </a:t>
            </a:r>
            <a:r>
              <a:rPr lang="en-US" sz="2800" b="1" i="1">
                <a:solidFill>
                  <a:srgbClr val="00007A"/>
                </a:solidFill>
                <a:latin typeface="Times New Roman" pitchFamily="18" charset="0"/>
              </a:rPr>
              <a:t>b</a:t>
            </a:r>
            <a:endParaRPr lang="ru-RU" sz="2800" b="1">
              <a:solidFill>
                <a:srgbClr val="00007A"/>
              </a:solidFill>
              <a:latin typeface="Times New Roman" pitchFamily="18" charset="0"/>
            </a:endParaRPr>
          </a:p>
          <a:p>
            <a:r>
              <a:rPr lang="ru-RU" sz="2800" b="1" i="1">
                <a:solidFill>
                  <a:srgbClr val="00007A"/>
                </a:solidFill>
                <a:latin typeface="Times New Roman" pitchFamily="18" charset="0"/>
              </a:rPr>
              <a:t>   </a:t>
            </a:r>
            <a:r>
              <a:rPr lang="ru-RU" sz="2800" b="1" i="1" u="sng">
                <a:solidFill>
                  <a:srgbClr val="00007A"/>
                </a:solidFill>
                <a:latin typeface="Times New Roman" pitchFamily="18" charset="0"/>
              </a:rPr>
              <a:t>х</a:t>
            </a:r>
            <a:r>
              <a:rPr lang="ru-RU" sz="2800" b="1">
                <a:solidFill>
                  <a:srgbClr val="00007A"/>
                </a:solidFill>
                <a:latin typeface="Times New Roman" pitchFamily="18" charset="0"/>
              </a:rPr>
              <a:t> = 27 – </a:t>
            </a:r>
            <a:r>
              <a:rPr lang="ru-RU" sz="2800" b="1" u="sng">
                <a:solidFill>
                  <a:srgbClr val="00007A"/>
                </a:solidFill>
                <a:latin typeface="Times New Roman" pitchFamily="18" charset="0"/>
              </a:rPr>
              <a:t>15</a:t>
            </a:r>
            <a:r>
              <a:rPr lang="ru-RU" sz="2800" b="1">
                <a:solidFill>
                  <a:srgbClr val="00007A"/>
                </a:solidFill>
                <a:latin typeface="Times New Roman" pitchFamily="18" charset="0"/>
              </a:rPr>
              <a:t>                   </a:t>
            </a:r>
            <a:r>
              <a:rPr lang="en-US" sz="2800" b="1" i="1" u="sng">
                <a:solidFill>
                  <a:srgbClr val="00007A"/>
                </a:solidFill>
                <a:latin typeface="Times New Roman" pitchFamily="18" charset="0"/>
              </a:rPr>
              <a:t>x</a:t>
            </a:r>
            <a:r>
              <a:rPr lang="en-US" sz="2800" b="1" i="1">
                <a:solidFill>
                  <a:srgbClr val="00007A"/>
                </a:solidFill>
                <a:latin typeface="Times New Roman" pitchFamily="18" charset="0"/>
              </a:rPr>
              <a:t> = b – </a:t>
            </a:r>
            <a:r>
              <a:rPr lang="en-US" sz="2800" b="1" i="1" u="sng">
                <a:solidFill>
                  <a:srgbClr val="00007A"/>
                </a:solidFill>
                <a:latin typeface="Times New Roman" pitchFamily="18" charset="0"/>
              </a:rPr>
              <a:t>a</a:t>
            </a:r>
            <a:endParaRPr lang="ru-RU" sz="2800" b="1" u="sng">
              <a:solidFill>
                <a:srgbClr val="00007A"/>
              </a:solidFill>
              <a:latin typeface="Times New Roman" pitchFamily="18" charset="0"/>
            </a:endParaRPr>
          </a:p>
          <a:p>
            <a:r>
              <a:rPr lang="ru-RU" sz="2800" b="1" i="1">
                <a:solidFill>
                  <a:srgbClr val="00007A"/>
                </a:solidFill>
                <a:latin typeface="Times New Roman" pitchFamily="18" charset="0"/>
              </a:rPr>
              <a:t>   </a:t>
            </a:r>
            <a:r>
              <a:rPr lang="ru-RU" sz="2800" b="1" i="1" u="sng">
                <a:solidFill>
                  <a:srgbClr val="00007A"/>
                </a:solidFill>
                <a:latin typeface="Times New Roman" pitchFamily="18" charset="0"/>
              </a:rPr>
              <a:t>х</a:t>
            </a:r>
            <a:r>
              <a:rPr lang="ru-RU" sz="2800" b="1" u="sng">
                <a:solidFill>
                  <a:srgbClr val="00007A"/>
                </a:solidFill>
                <a:latin typeface="Times New Roman" pitchFamily="18" charset="0"/>
              </a:rPr>
              <a:t> = 12</a:t>
            </a:r>
            <a:r>
              <a:rPr lang="ru-RU" sz="2800" b="1">
                <a:solidFill>
                  <a:srgbClr val="00007A"/>
                </a:solidFill>
                <a:latin typeface="Times New Roman" pitchFamily="18" charset="0"/>
              </a:rPr>
              <a:t>   </a:t>
            </a: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96875" y="1484313"/>
            <a:ext cx="2230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u="sng">
                <a:solidFill>
                  <a:srgbClr val="CC3300"/>
                </a:solidFill>
              </a:rPr>
              <a:t>Образец: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411413" y="1484313"/>
            <a:ext cx="6400800" cy="8302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реализация способа действия на конкретном примере</a:t>
            </a:r>
            <a:r>
              <a:rPr lang="en-US" sz="2400"/>
              <a:t> (</a:t>
            </a:r>
            <a:r>
              <a:rPr lang="ru-RU" sz="2400"/>
              <a:t>конкретизация </a:t>
            </a:r>
            <a:r>
              <a:rPr lang="en-US" sz="2400" i="1"/>
              <a:t>N</a:t>
            </a:r>
            <a:r>
              <a:rPr lang="ru-RU" sz="2400"/>
              <a:t>)</a:t>
            </a:r>
            <a:endParaRPr lang="ru-RU" sz="4000">
              <a:latin typeface="Times New Roman" pitchFamily="18" charset="0"/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971550" y="333375"/>
            <a:ext cx="66960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30000"/>
              </a:spcBef>
              <a:spcAft>
                <a:spcPct val="30000"/>
              </a:spcAft>
            </a:pPr>
            <a:endParaRPr lang="ru-RU" b="1">
              <a:solidFill>
                <a:srgbClr val="0000CC"/>
              </a:solidFill>
            </a:endParaRPr>
          </a:p>
          <a:p>
            <a:pPr>
              <a:lnSpc>
                <a:spcPct val="3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ru-RU" sz="2800" b="1">
                <a:solidFill>
                  <a:srgbClr val="0000CC"/>
                </a:solidFill>
              </a:rPr>
              <a:t>Решите уравнение:  </a:t>
            </a:r>
            <a:r>
              <a:rPr lang="ru-RU" sz="2400" b="1">
                <a:solidFill>
                  <a:srgbClr val="0000CC"/>
                </a:solidFill>
              </a:rPr>
              <a:t> </a:t>
            </a:r>
            <a:r>
              <a:rPr lang="ru-RU" sz="4000" b="1" i="1">
                <a:solidFill>
                  <a:srgbClr val="0000CC"/>
                </a:solidFill>
                <a:latin typeface="Times New Roman" pitchFamily="18" charset="0"/>
              </a:rPr>
              <a:t>х</a:t>
            </a:r>
            <a:r>
              <a:rPr lang="ru-RU" sz="4800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0000CC"/>
                </a:solidFill>
              </a:rPr>
              <a:t>+ 15 = 27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900113" y="2420938"/>
            <a:ext cx="3124200" cy="469900"/>
          </a:xfrm>
          <a:prstGeom prst="rect">
            <a:avLst/>
          </a:prstGeom>
          <a:solidFill>
            <a:srgbClr val="FFFFCC"/>
          </a:solidFill>
          <a:ln w="12700">
            <a:solidFill>
              <a:srgbClr val="FFCC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Ответ:  12</a:t>
            </a:r>
          </a:p>
        </p:txBody>
      </p:sp>
      <p:pic>
        <p:nvPicPr>
          <p:cNvPr id="9223" name="Picture 8" descr="BD0666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214938"/>
            <a:ext cx="15906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179388" y="3070225"/>
            <a:ext cx="5473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u="sng">
                <a:solidFill>
                  <a:srgbClr val="CC3300"/>
                </a:solidFill>
              </a:rPr>
              <a:t>Эталон для самопроверки:</a:t>
            </a:r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5214938" y="3141663"/>
            <a:ext cx="3929062" cy="1200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реализация способа действия, соотнесенная с эталоном</a:t>
            </a:r>
          </a:p>
        </p:txBody>
      </p:sp>
      <p:sp>
        <p:nvSpPr>
          <p:cNvPr id="9226" name="Oval 5"/>
          <p:cNvSpPr>
            <a:spLocks noChangeArrowheads="1"/>
          </p:cNvSpPr>
          <p:nvPr/>
        </p:nvSpPr>
        <p:spPr bwMode="auto">
          <a:xfrm>
            <a:off x="7235825" y="4941888"/>
            <a:ext cx="381000" cy="3810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9227" name="Oval 5"/>
          <p:cNvSpPr>
            <a:spLocks noChangeArrowheads="1"/>
          </p:cNvSpPr>
          <p:nvPr/>
        </p:nvSpPr>
        <p:spPr bwMode="auto">
          <a:xfrm>
            <a:off x="6516688" y="5373688"/>
            <a:ext cx="381000" cy="3810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9228" name="Oval 5"/>
          <p:cNvSpPr>
            <a:spLocks noChangeArrowheads="1"/>
          </p:cNvSpPr>
          <p:nvPr/>
        </p:nvSpPr>
        <p:spPr bwMode="auto">
          <a:xfrm>
            <a:off x="3995738" y="4941888"/>
            <a:ext cx="452437" cy="3810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9229" name="Oval 5"/>
          <p:cNvSpPr>
            <a:spLocks noChangeArrowheads="1"/>
          </p:cNvSpPr>
          <p:nvPr/>
        </p:nvSpPr>
        <p:spPr bwMode="auto">
          <a:xfrm>
            <a:off x="3276600" y="5373688"/>
            <a:ext cx="503238" cy="3810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9230" name="Picture 2" descr="ветка дуб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54000"/>
          </a:blip>
          <a:srcRect/>
          <a:stretch>
            <a:fillRect/>
          </a:stretch>
        </p:blipFill>
        <p:spPr bwMode="auto">
          <a:xfrm>
            <a:off x="7713663" y="0"/>
            <a:ext cx="14303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39" name="Group 51"/>
          <p:cNvGraphicFramePr>
            <a:graphicFrameLocks noGrp="1"/>
          </p:cNvGraphicFramePr>
          <p:nvPr/>
        </p:nvGraphicFramePr>
        <p:xfrm>
          <a:off x="428625" y="1714500"/>
          <a:ext cx="8215312" cy="2928957"/>
        </p:xfrm>
        <a:graphic>
          <a:graphicData uri="http://schemas.openxmlformats.org/drawingml/2006/table">
            <a:tbl>
              <a:tblPr/>
              <a:tblGrid>
                <a:gridCol w="1762125"/>
                <a:gridCol w="1309687"/>
                <a:gridCol w="1214438"/>
                <a:gridCol w="2000250"/>
                <a:gridCol w="1928812"/>
              </a:tblGrid>
              <a:tr h="25016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задания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7132" marR="671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«+» или «?»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7132" marR="671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опорной схемы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7132" marR="671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Исправлено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7132" marR="671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75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выполнении заданий по выбору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7132" marR="671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самостоятельной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работе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7132" marR="671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</a:tr>
              <a:tr h="1000640">
                <a:tc>
                  <a:txBody>
                    <a:bodyPr/>
                    <a:lstStyle/>
                    <a:p>
                      <a:pPr marL="0" marR="0" lvl="0" indent="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пример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пример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1746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пример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7132" marR="671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132" marR="671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132" marR="671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132" marR="671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132" marR="671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</a:tr>
              <a:tr h="1000640">
                <a:tc>
                  <a:txBody>
                    <a:bodyPr/>
                    <a:lstStyle/>
                    <a:p>
                      <a:pPr marL="0" marR="0" lvl="0" indent="2714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действие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2714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действие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2714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действие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7132" marR="671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132" marR="671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132" marR="671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132" marR="671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132" marR="671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</a:tr>
            </a:tbl>
          </a:graphicData>
        </a:graphic>
      </p:graphicFrame>
      <p:pic>
        <p:nvPicPr>
          <p:cNvPr id="10270" name="Рисунок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2714625"/>
            <a:ext cx="2936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1" name="Рисунок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86" t="7079" b="6764"/>
          <a:stretch>
            <a:fillRect/>
          </a:stretch>
        </p:blipFill>
        <p:spPr bwMode="auto">
          <a:xfrm>
            <a:off x="500063" y="3714750"/>
            <a:ext cx="3063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4643438"/>
          <a:ext cx="8215312" cy="1414464"/>
        </p:xfrm>
        <a:graphic>
          <a:graphicData uri="http://schemas.openxmlformats.org/drawingml/2006/table">
            <a:tbl>
              <a:tblPr/>
              <a:tblGrid>
                <a:gridCol w="2571750"/>
                <a:gridCol w="5643562"/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задания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7132" marR="67132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 «+» или «?»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7132" marR="67132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7132" marR="67132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132" marR="67132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7132" marR="67132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132" marR="67132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7132" marR="67132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132" marR="67132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FF"/>
                    </a:solidFill>
                  </a:tcPr>
                </a:tc>
              </a:tr>
            </a:tbl>
          </a:graphicData>
        </a:graphic>
      </p:graphicFrame>
      <p:sp>
        <p:nvSpPr>
          <p:cNvPr id="12337" name="Прямоугольник 5"/>
          <p:cNvSpPr>
            <a:spLocks noChangeArrowheads="1"/>
          </p:cNvSpPr>
          <p:nvPr/>
        </p:nvSpPr>
        <p:spPr bwMode="auto">
          <a:xfrm>
            <a:off x="755650" y="404813"/>
            <a:ext cx="6959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возможных вариантов таблицы фиксации результатов</a:t>
            </a:r>
          </a:p>
        </p:txBody>
      </p:sp>
      <p:pic>
        <p:nvPicPr>
          <p:cNvPr id="10290" name="Picture 2" descr="ветка дуб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54000"/>
          </a:blip>
          <a:srcRect/>
          <a:stretch>
            <a:fillRect/>
          </a:stretch>
        </p:blipFill>
        <p:spPr bwMode="auto">
          <a:xfrm>
            <a:off x="7713663" y="0"/>
            <a:ext cx="14303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55\Pictures\круг.jpg"/>
          <p:cNvPicPr>
            <a:picLocks noChangeAspect="1" noChangeArrowheads="1"/>
          </p:cNvPicPr>
          <p:nvPr/>
        </p:nvPicPr>
        <p:blipFill>
          <a:blip r:embed="rId2" cstate="print"/>
          <a:srcRect l="928" t="1274" r="6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24" descr="т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214438"/>
            <a:ext cx="5286375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072063" y="2214563"/>
            <a:ext cx="10922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50" y="3643313"/>
            <a:ext cx="10922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14875" y="4643438"/>
            <a:ext cx="10922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86125" y="4857750"/>
            <a:ext cx="10922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8229600" cy="928688"/>
          </a:xfrm>
        </p:spPr>
        <p:txBody>
          <a:bodyPr/>
          <a:lstStyle/>
          <a:p>
            <a:pPr marL="446088" indent="-446088" algn="l" eaLnBrk="1" hangingPunct="1">
              <a:defRPr/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Локализация индивидуальных затруднений.</a:t>
            </a:r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2357438"/>
            <a:ext cx="8229600" cy="1785937"/>
          </a:xfrm>
          <a:solidFill>
            <a:srgbClr val="FFFFCC"/>
          </a:solidFill>
          <a:ln>
            <a:solidFill>
              <a:srgbClr val="FFCC66"/>
            </a:solidFill>
          </a:ln>
        </p:spPr>
        <p:txBody>
          <a:bodyPr/>
          <a:lstStyle/>
          <a:p>
            <a:pPr marL="268288" indent="-252413" eaLnBrk="1" hangingPunct="1">
              <a:buFontTx/>
              <a:buAutoNum type="arabicPeriod"/>
            </a:pPr>
            <a:r>
              <a:rPr lang="ru-RU" sz="2800" smtClean="0"/>
              <a:t>Уточнение </a:t>
            </a:r>
            <a:r>
              <a:rPr lang="ru-RU" sz="2800" smtClean="0">
                <a:solidFill>
                  <a:srgbClr val="FF0000"/>
                </a:solidFill>
              </a:rPr>
              <a:t>алгоритма исправления ошибок</a:t>
            </a:r>
            <a:r>
              <a:rPr lang="ru-RU" sz="2800" smtClean="0"/>
              <a:t>, который будет использоваться на данном уроке.</a:t>
            </a:r>
          </a:p>
        </p:txBody>
      </p:sp>
      <p:pic>
        <p:nvPicPr>
          <p:cNvPr id="12292" name="Picture 4" descr="PE0767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643438"/>
            <a:ext cx="1817687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j0299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3857625"/>
            <a:ext cx="9572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 descr="ветка дуб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54000"/>
          </a:blip>
          <a:srcRect/>
          <a:stretch>
            <a:fillRect/>
          </a:stretch>
        </p:blipFill>
        <p:spPr bwMode="auto">
          <a:xfrm>
            <a:off x="7572375" y="0"/>
            <a:ext cx="157162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 уроку 10, М-2, часть 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26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МИД-МИОО</Template>
  <TotalTime>1057</TotalTime>
  <Words>1469</Words>
  <Application>Microsoft Office PowerPoint</Application>
  <PresentationFormat>Экран (4:3)</PresentationFormat>
  <Paragraphs>295</Paragraphs>
  <Slides>34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7" baseType="lpstr">
      <vt:lpstr>Arial</vt:lpstr>
      <vt:lpstr>Times New Roman</vt:lpstr>
      <vt:lpstr>Comic Sans MS</vt:lpstr>
      <vt:lpstr>Calibri</vt:lpstr>
      <vt:lpstr>+mj-lt</vt:lpstr>
      <vt:lpstr>Symbol</vt:lpstr>
      <vt:lpstr>Tahoma</vt:lpstr>
      <vt:lpstr>Georgia</vt:lpstr>
      <vt:lpstr>Arial Unicode MS</vt:lpstr>
      <vt:lpstr>к уроку 10, М-2, часть 1</vt:lpstr>
      <vt:lpstr>Тема26</vt:lpstr>
      <vt:lpstr>Точечный рисунок</vt:lpstr>
      <vt:lpstr>PBrush</vt:lpstr>
      <vt:lpstr>Слайд 1</vt:lpstr>
      <vt:lpstr>Слайд 2</vt:lpstr>
      <vt:lpstr>1. Этап мотивации (самоопределения) к коррекционной деятельности.</vt:lpstr>
      <vt:lpstr>Слайд 4</vt:lpstr>
      <vt:lpstr>2. Актуализация знаний и фиксация затруднения в индивидуальной деятельности.</vt:lpstr>
      <vt:lpstr>Слайд 6</vt:lpstr>
      <vt:lpstr>Слайд 7</vt:lpstr>
      <vt:lpstr>Слайд 8</vt:lpstr>
      <vt:lpstr>3. Локализация индивидуальных затруднений. </vt:lpstr>
      <vt:lpstr>Слайд 10</vt:lpstr>
      <vt:lpstr>Слайд 11</vt:lpstr>
      <vt:lpstr>Слайд 12</vt:lpstr>
      <vt:lpstr>Слайд 13</vt:lpstr>
      <vt:lpstr>Слайд 14</vt:lpstr>
      <vt:lpstr>Слайд 15</vt:lpstr>
      <vt:lpstr>4. Коррекция выявленных затруднений</vt:lpstr>
      <vt:lpstr>Образец:</vt:lpstr>
      <vt:lpstr>5. Обобщение затруднений во внешней речи.</vt:lpstr>
      <vt:lpstr>6. Самостоятельная работа с самопроверкой по эталону.</vt:lpstr>
      <vt:lpstr>Слайд 20</vt:lpstr>
      <vt:lpstr>7. Включение в систему знаний и повторение.</vt:lpstr>
      <vt:lpstr>8. Рефлексия коррекционной  деятельности на уроке.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222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рефлексии.</dc:title>
  <dc:creator>Шушковская А.И.</dc:creator>
  <cp:lastModifiedBy>User</cp:lastModifiedBy>
  <cp:revision>83</cp:revision>
  <dcterms:created xsi:type="dcterms:W3CDTF">2007-03-23T17:43:22Z</dcterms:created>
  <dcterms:modified xsi:type="dcterms:W3CDTF">2014-05-12T17:50:36Z</dcterms:modified>
</cp:coreProperties>
</file>