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2" r:id="rId1"/>
  </p:sldMasterIdLst>
  <p:sldIdLst>
    <p:sldId id="270" r:id="rId2"/>
    <p:sldId id="268" r:id="rId3"/>
    <p:sldId id="271" r:id="rId4"/>
    <p:sldId id="274" r:id="rId5"/>
    <p:sldId id="275" r:id="rId6"/>
    <p:sldId id="276" r:id="rId7"/>
    <p:sldId id="277" r:id="rId8"/>
    <p:sldId id="278" r:id="rId9"/>
    <p:sldId id="279" r:id="rId10"/>
    <p:sldId id="281" r:id="rId11"/>
    <p:sldId id="282" r:id="rId12"/>
    <p:sldId id="280" r:id="rId13"/>
    <p:sldId id="272" r:id="rId14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468753-A631-42AF-BB45-D08F37E6029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8CDF07-76D6-42D6-AE01-DA8AEE46EB3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2300" dirty="0" smtClean="0">
              <a:solidFill>
                <a:srgbClr val="FF0000"/>
              </a:solidFill>
            </a:rPr>
            <a:t>Систематичность.</a:t>
          </a:r>
          <a:r>
            <a:rPr lang="ru-RU" sz="2300" dirty="0" smtClean="0">
              <a:solidFill>
                <a:schemeClr val="tx1"/>
              </a:solidFill>
            </a:rPr>
            <a:t> </a:t>
          </a:r>
          <a:r>
            <a:rPr lang="ru-RU" sz="2000" dirty="0" smtClean="0">
              <a:solidFill>
                <a:schemeClr val="tx1"/>
              </a:solidFill>
            </a:rPr>
            <a:t>Если задание дается от случая к случаю, если оно не записывается в дневник, то нет уверенности в том, что дети не забудут его выполнить.</a:t>
          </a:r>
          <a:endParaRPr lang="ru-RU" sz="2000" dirty="0">
            <a:solidFill>
              <a:schemeClr val="tx1"/>
            </a:solidFill>
          </a:endParaRPr>
        </a:p>
      </dgm:t>
    </dgm:pt>
    <dgm:pt modelId="{500B2C32-EEDE-49CD-BB9C-55BA689FA3D9}" type="parTrans" cxnId="{9525713E-D151-4E77-8306-AB52A31D6F3D}">
      <dgm:prSet/>
      <dgm:spPr/>
      <dgm:t>
        <a:bodyPr/>
        <a:lstStyle/>
        <a:p>
          <a:endParaRPr lang="ru-RU"/>
        </a:p>
      </dgm:t>
    </dgm:pt>
    <dgm:pt modelId="{6060AC04-BDAC-43AF-996D-76DB8BF140E2}" type="sibTrans" cxnId="{9525713E-D151-4E77-8306-AB52A31D6F3D}">
      <dgm:prSet/>
      <dgm:spPr/>
      <dgm:t>
        <a:bodyPr/>
        <a:lstStyle/>
        <a:p>
          <a:endParaRPr lang="ru-RU"/>
        </a:p>
      </dgm:t>
    </dgm:pt>
    <dgm:pt modelId="{957CD83C-490B-4B1A-949E-18521572FA2D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2300" dirty="0" smtClean="0">
              <a:solidFill>
                <a:srgbClr val="FF0000"/>
              </a:solidFill>
            </a:rPr>
            <a:t>Обязательность</a:t>
          </a:r>
          <a:r>
            <a:rPr lang="ru-RU" sz="2300" dirty="0" smtClean="0">
              <a:solidFill>
                <a:schemeClr val="tx1"/>
              </a:solidFill>
            </a:rPr>
            <a:t> выполнения и проверки домашнего задания.</a:t>
          </a:r>
          <a:endParaRPr lang="ru-RU" sz="2300" dirty="0">
            <a:solidFill>
              <a:schemeClr val="tx1"/>
            </a:solidFill>
          </a:endParaRPr>
        </a:p>
      </dgm:t>
    </dgm:pt>
    <dgm:pt modelId="{A63A8AA3-1E6C-40CA-A093-3A091C91B00B}" type="parTrans" cxnId="{1D4D58B4-6385-45A1-B253-30CA63080077}">
      <dgm:prSet/>
      <dgm:spPr/>
      <dgm:t>
        <a:bodyPr/>
        <a:lstStyle/>
        <a:p>
          <a:endParaRPr lang="ru-RU"/>
        </a:p>
      </dgm:t>
    </dgm:pt>
    <dgm:pt modelId="{819D8041-D4F2-4F2E-982D-2CC7DCA70281}" type="sibTrans" cxnId="{1D4D58B4-6385-45A1-B253-30CA63080077}">
      <dgm:prSet/>
      <dgm:spPr/>
      <dgm:t>
        <a:bodyPr/>
        <a:lstStyle/>
        <a:p>
          <a:endParaRPr lang="ru-RU"/>
        </a:p>
      </dgm:t>
    </dgm:pt>
    <dgm:pt modelId="{71ADC65B-4DF3-4A4D-ABFD-43A775CF1DB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2300" dirty="0" smtClean="0">
              <a:solidFill>
                <a:srgbClr val="FF0000"/>
              </a:solidFill>
            </a:rPr>
            <a:t>Посильность</a:t>
          </a:r>
          <a:r>
            <a:rPr lang="ru-RU" sz="2300" dirty="0" smtClean="0">
              <a:solidFill>
                <a:schemeClr val="tx1"/>
              </a:solidFill>
            </a:rPr>
            <a:t> домашнего задания-по степени трудности оно должно быть равно или несколько легче тех, что выполнялись на уроке. </a:t>
          </a:r>
          <a:endParaRPr lang="ru-RU" sz="2300" dirty="0">
            <a:solidFill>
              <a:schemeClr val="tx1"/>
            </a:solidFill>
          </a:endParaRPr>
        </a:p>
      </dgm:t>
    </dgm:pt>
    <dgm:pt modelId="{1D1611E8-6551-4BF4-85AF-BEC66BA34599}" type="parTrans" cxnId="{B1DFD017-2C41-4E96-9119-B49C5B778960}">
      <dgm:prSet/>
      <dgm:spPr/>
      <dgm:t>
        <a:bodyPr/>
        <a:lstStyle/>
        <a:p>
          <a:endParaRPr lang="ru-RU"/>
        </a:p>
      </dgm:t>
    </dgm:pt>
    <dgm:pt modelId="{F9EE927A-C7C3-4502-B882-1B91BB616BEC}" type="sibTrans" cxnId="{B1DFD017-2C41-4E96-9119-B49C5B778960}">
      <dgm:prSet/>
      <dgm:spPr/>
      <dgm:t>
        <a:bodyPr/>
        <a:lstStyle/>
        <a:p>
          <a:endParaRPr lang="ru-RU"/>
        </a:p>
      </dgm:t>
    </dgm:pt>
    <dgm:pt modelId="{67AB3266-F9DE-43A8-854E-940E5FDA45AF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2300" dirty="0" smtClean="0">
              <a:solidFill>
                <a:srgbClr val="FF0000"/>
              </a:solidFill>
            </a:rPr>
            <a:t>Разнообразие</a:t>
          </a:r>
          <a:r>
            <a:rPr lang="ru-RU" sz="2300" dirty="0" smtClean="0">
              <a:solidFill>
                <a:schemeClr val="tx1"/>
              </a:solidFill>
            </a:rPr>
            <a:t> заданий , предусматривающее творческого характера. </a:t>
          </a:r>
          <a:endParaRPr lang="ru-RU" sz="2300" dirty="0">
            <a:solidFill>
              <a:schemeClr val="tx1"/>
            </a:solidFill>
          </a:endParaRPr>
        </a:p>
      </dgm:t>
    </dgm:pt>
    <dgm:pt modelId="{30C747E9-EA35-446B-96D4-1CFB990ADBF0}" type="parTrans" cxnId="{15535A57-9546-4D3F-A221-9A358EBFC515}">
      <dgm:prSet/>
      <dgm:spPr/>
      <dgm:t>
        <a:bodyPr/>
        <a:lstStyle/>
        <a:p>
          <a:endParaRPr lang="ru-RU"/>
        </a:p>
      </dgm:t>
    </dgm:pt>
    <dgm:pt modelId="{5BC4DEA7-AD95-44DB-8A9B-E39A7466C851}" type="sibTrans" cxnId="{15535A57-9546-4D3F-A221-9A358EBFC515}">
      <dgm:prSet/>
      <dgm:spPr/>
      <dgm:t>
        <a:bodyPr/>
        <a:lstStyle/>
        <a:p>
          <a:endParaRPr lang="ru-RU"/>
        </a:p>
      </dgm:t>
    </dgm:pt>
    <dgm:pt modelId="{E7B521EA-5FCA-48BD-B70E-C27E1B6DF1F6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2300" dirty="0" smtClean="0">
              <a:solidFill>
                <a:srgbClr val="FF0000"/>
              </a:solidFill>
            </a:rPr>
            <a:t>Дифференциация</a:t>
          </a:r>
          <a:r>
            <a:rPr lang="ru-RU" sz="2300" dirty="0" smtClean="0">
              <a:solidFill>
                <a:schemeClr val="tx1"/>
              </a:solidFill>
            </a:rPr>
            <a:t> домашнего задания.</a:t>
          </a:r>
          <a:endParaRPr lang="ru-RU" sz="2300" dirty="0">
            <a:solidFill>
              <a:schemeClr val="tx1"/>
            </a:solidFill>
          </a:endParaRPr>
        </a:p>
      </dgm:t>
    </dgm:pt>
    <dgm:pt modelId="{EDDE0326-1677-4256-8445-52EBA93BCA9C}" type="parTrans" cxnId="{05A5F338-8CC6-4FC7-B05E-45EDA610B8C8}">
      <dgm:prSet/>
      <dgm:spPr/>
      <dgm:t>
        <a:bodyPr/>
        <a:lstStyle/>
        <a:p>
          <a:endParaRPr lang="ru-RU"/>
        </a:p>
      </dgm:t>
    </dgm:pt>
    <dgm:pt modelId="{D6AE8A35-85BE-42C7-B9AD-CE8E447838BA}" type="sibTrans" cxnId="{05A5F338-8CC6-4FC7-B05E-45EDA610B8C8}">
      <dgm:prSet/>
      <dgm:spPr/>
      <dgm:t>
        <a:bodyPr/>
        <a:lstStyle/>
        <a:p>
          <a:endParaRPr lang="ru-RU"/>
        </a:p>
      </dgm:t>
    </dgm:pt>
    <dgm:pt modelId="{39D8C80D-AC0A-48B1-AFAC-1756ED26E285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2300" dirty="0" smtClean="0">
              <a:solidFill>
                <a:srgbClr val="FF0000"/>
              </a:solidFill>
            </a:rPr>
            <a:t>Постепенное</a:t>
          </a:r>
          <a:r>
            <a:rPr lang="ru-RU" sz="2300" dirty="0" smtClean="0">
              <a:solidFill>
                <a:schemeClr val="tx1"/>
              </a:solidFill>
            </a:rPr>
            <a:t> и последовательное </a:t>
          </a:r>
          <a:r>
            <a:rPr lang="ru-RU" sz="2300" dirty="0" smtClean="0">
              <a:solidFill>
                <a:srgbClr val="FF0000"/>
              </a:solidFill>
            </a:rPr>
            <a:t>усложнение</a:t>
          </a:r>
          <a:r>
            <a:rPr lang="ru-RU" sz="2300" dirty="0" smtClean="0">
              <a:solidFill>
                <a:schemeClr val="tx1"/>
              </a:solidFill>
            </a:rPr>
            <a:t> заданий</a:t>
          </a:r>
          <a:r>
            <a:rPr lang="ru-RU" sz="2200" dirty="0" smtClean="0">
              <a:solidFill>
                <a:schemeClr val="tx1"/>
              </a:solidFill>
            </a:rPr>
            <a:t>.</a:t>
          </a:r>
          <a:endParaRPr lang="ru-RU" sz="2200" dirty="0">
            <a:solidFill>
              <a:schemeClr val="tx1"/>
            </a:solidFill>
          </a:endParaRPr>
        </a:p>
      </dgm:t>
    </dgm:pt>
    <dgm:pt modelId="{A763D99F-0A2A-4361-88F5-D96FD6370E6A}" type="parTrans" cxnId="{C506D1D0-161C-49B8-AB43-59F63D387EB1}">
      <dgm:prSet/>
      <dgm:spPr/>
      <dgm:t>
        <a:bodyPr/>
        <a:lstStyle/>
        <a:p>
          <a:endParaRPr lang="ru-RU"/>
        </a:p>
      </dgm:t>
    </dgm:pt>
    <dgm:pt modelId="{2D5E9550-F119-499E-BBD5-C75CF854E345}" type="sibTrans" cxnId="{C506D1D0-161C-49B8-AB43-59F63D387EB1}">
      <dgm:prSet/>
      <dgm:spPr/>
      <dgm:t>
        <a:bodyPr/>
        <a:lstStyle/>
        <a:p>
          <a:endParaRPr lang="ru-RU"/>
        </a:p>
      </dgm:t>
    </dgm:pt>
    <dgm:pt modelId="{E6E58BD0-BEEE-47C4-9309-FCBFED5CB36D}" type="pres">
      <dgm:prSet presAssocID="{7D468753-A631-42AF-BB45-D08F37E6029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E71BF929-4124-4586-BAE4-F17B11A75B18}" type="pres">
      <dgm:prSet presAssocID="{7D468753-A631-42AF-BB45-D08F37E60291}" presName="Name1" presStyleCnt="0"/>
      <dgm:spPr/>
    </dgm:pt>
    <dgm:pt modelId="{16321A1B-D6FE-47BF-9624-5A93FA88EF0A}" type="pres">
      <dgm:prSet presAssocID="{7D468753-A631-42AF-BB45-D08F37E60291}" presName="cycle" presStyleCnt="0"/>
      <dgm:spPr/>
    </dgm:pt>
    <dgm:pt modelId="{0E00E898-F4F7-4DB0-AAD7-FA8B12B8F92D}" type="pres">
      <dgm:prSet presAssocID="{7D468753-A631-42AF-BB45-D08F37E60291}" presName="srcNode" presStyleLbl="node1" presStyleIdx="0" presStyleCnt="6"/>
      <dgm:spPr/>
    </dgm:pt>
    <dgm:pt modelId="{8C74C01D-FF5E-40F7-B72A-EC5A73474CAF}" type="pres">
      <dgm:prSet presAssocID="{7D468753-A631-42AF-BB45-D08F37E60291}" presName="conn" presStyleLbl="parChTrans1D2" presStyleIdx="0" presStyleCnt="1"/>
      <dgm:spPr/>
      <dgm:t>
        <a:bodyPr/>
        <a:lstStyle/>
        <a:p>
          <a:endParaRPr lang="ru-RU"/>
        </a:p>
      </dgm:t>
    </dgm:pt>
    <dgm:pt modelId="{11DADF3F-E358-4F63-85DE-5C75E6877173}" type="pres">
      <dgm:prSet presAssocID="{7D468753-A631-42AF-BB45-D08F37E60291}" presName="extraNode" presStyleLbl="node1" presStyleIdx="0" presStyleCnt="6"/>
      <dgm:spPr/>
    </dgm:pt>
    <dgm:pt modelId="{9FB0A1A0-D4D4-4C32-A050-B1DE4DFBE89A}" type="pres">
      <dgm:prSet presAssocID="{7D468753-A631-42AF-BB45-D08F37E60291}" presName="dstNode" presStyleLbl="node1" presStyleIdx="0" presStyleCnt="6"/>
      <dgm:spPr/>
    </dgm:pt>
    <dgm:pt modelId="{ACA0061F-302F-4424-B727-9F8B94417A59}" type="pres">
      <dgm:prSet presAssocID="{2F8CDF07-76D6-42D6-AE01-DA8AEE46EB3B}" presName="text_1" presStyleLbl="node1" presStyleIdx="0" presStyleCnt="6" custScaleY="1705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41E68A-16C2-455E-A568-F8FF5D1C0493}" type="pres">
      <dgm:prSet presAssocID="{2F8CDF07-76D6-42D6-AE01-DA8AEE46EB3B}" presName="accent_1" presStyleCnt="0"/>
      <dgm:spPr/>
    </dgm:pt>
    <dgm:pt modelId="{66B6A022-3E10-4527-8AEC-5C908ECFEA6B}" type="pres">
      <dgm:prSet presAssocID="{2F8CDF07-76D6-42D6-AE01-DA8AEE46EB3B}" presName="accentRepeatNode" presStyleLbl="solidFgAcc1" presStyleIdx="0" presStyleCnt="6"/>
      <dgm:spPr>
        <a:solidFill>
          <a:srgbClr val="00B050"/>
        </a:solidFill>
      </dgm:spPr>
    </dgm:pt>
    <dgm:pt modelId="{746B1B93-4DCF-447A-BE66-DA6B5879994B}" type="pres">
      <dgm:prSet presAssocID="{957CD83C-490B-4B1A-949E-18521572FA2D}" presName="text_2" presStyleLbl="node1" presStyleIdx="1" presStyleCnt="6" custLinFactNeighborX="948" custLinFactNeighborY="88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D8ABF7-0AB9-49A1-9D6D-F6A30334922A}" type="pres">
      <dgm:prSet presAssocID="{957CD83C-490B-4B1A-949E-18521572FA2D}" presName="accent_2" presStyleCnt="0"/>
      <dgm:spPr/>
    </dgm:pt>
    <dgm:pt modelId="{0DC44020-C3FA-4689-9DB7-44C44B38E469}" type="pres">
      <dgm:prSet presAssocID="{957CD83C-490B-4B1A-949E-18521572FA2D}" presName="accentRepeatNode" presStyleLbl="solidFgAcc1" presStyleIdx="1" presStyleCnt="6" custLinFactNeighborX="5602" custLinFactNeighborY="4433"/>
      <dgm:spPr>
        <a:solidFill>
          <a:srgbClr val="00B0F0"/>
        </a:solidFill>
      </dgm:spPr>
    </dgm:pt>
    <dgm:pt modelId="{51C038C2-FA99-4F82-AB8A-72975C74786B}" type="pres">
      <dgm:prSet presAssocID="{71ADC65B-4DF3-4A4D-ABFD-43A775CF1DBB}" presName="text_3" presStyleLbl="node1" presStyleIdx="2" presStyleCnt="6" custScaleY="200919" custLinFactNeighborX="1166" custLinFactNeighborY="305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4D14FA-4346-4435-80A5-99D9F6D5CA16}" type="pres">
      <dgm:prSet presAssocID="{71ADC65B-4DF3-4A4D-ABFD-43A775CF1DBB}" presName="accent_3" presStyleCnt="0"/>
      <dgm:spPr/>
    </dgm:pt>
    <dgm:pt modelId="{1E0288E3-4F5F-4ED3-9076-717742E16E9E}" type="pres">
      <dgm:prSet presAssocID="{71ADC65B-4DF3-4A4D-ABFD-43A775CF1DBB}" presName="accentRepeatNode" presStyleLbl="solidFgAcc1" presStyleIdx="2" presStyleCnt="6" custLinFactNeighborX="2922" custLinFactNeighborY="30644"/>
      <dgm:spPr>
        <a:solidFill>
          <a:schemeClr val="accent6">
            <a:lumMod val="60000"/>
            <a:lumOff val="40000"/>
          </a:schemeClr>
        </a:solidFill>
      </dgm:spPr>
    </dgm:pt>
    <dgm:pt modelId="{6EFF0149-E7FB-4A21-9F8B-24659C4053A4}" type="pres">
      <dgm:prSet presAssocID="{67AB3266-F9DE-43A8-854E-940E5FDA45AF}" presName="text_4" presStyleLbl="node1" presStyleIdx="3" presStyleCnt="6" custScaleY="134958" custLinFactNeighborX="1064" custLinFactNeighborY="761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1D1E03-2059-4FB9-B921-AA755AE93AB4}" type="pres">
      <dgm:prSet presAssocID="{67AB3266-F9DE-43A8-854E-940E5FDA45AF}" presName="accent_4" presStyleCnt="0"/>
      <dgm:spPr/>
    </dgm:pt>
    <dgm:pt modelId="{5D5DD8F8-0796-4CA0-960F-F49457B163FB}" type="pres">
      <dgm:prSet presAssocID="{67AB3266-F9DE-43A8-854E-940E5FDA45AF}" presName="accentRepeatNode" presStyleLbl="solidFgAcc1" presStyleIdx="3" presStyleCnt="6" custLinFactNeighborX="2922" custLinFactNeighborY="38657"/>
      <dgm:spPr>
        <a:solidFill>
          <a:srgbClr val="FFFF00"/>
        </a:solidFill>
      </dgm:spPr>
    </dgm:pt>
    <dgm:pt modelId="{B8457437-E5E7-4B26-8587-2F2BC12F700D}" type="pres">
      <dgm:prSet presAssocID="{E7B521EA-5FCA-48BD-B70E-C27E1B6DF1F6}" presName="text_5" presStyleLbl="node1" presStyleIdx="4" presStyleCnt="6" custLinFactNeighborX="895" custLinFactNeighborY="685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E313EE-1074-4E38-B9D6-97FB4B0E2376}" type="pres">
      <dgm:prSet presAssocID="{E7B521EA-5FCA-48BD-B70E-C27E1B6DF1F6}" presName="accent_5" presStyleCnt="0"/>
      <dgm:spPr/>
    </dgm:pt>
    <dgm:pt modelId="{D15C9BD4-775B-4D35-A9B9-038466EEBEDD}" type="pres">
      <dgm:prSet presAssocID="{E7B521EA-5FCA-48BD-B70E-C27E1B6DF1F6}" presName="accentRepeatNode" presStyleLbl="solidFgAcc1" presStyleIdx="4" presStyleCnt="6" custLinFactNeighborX="-3535" custLinFactNeighborY="28319"/>
      <dgm:spPr>
        <a:solidFill>
          <a:srgbClr val="0070C0"/>
        </a:solidFill>
      </dgm:spPr>
    </dgm:pt>
    <dgm:pt modelId="{21F22CF5-2FF9-437B-AB6D-7F31F214D057}" type="pres">
      <dgm:prSet presAssocID="{39D8C80D-AC0A-48B1-AFAC-1756ED26E285}" presName="text_6" presStyleLbl="node1" presStyleIdx="5" presStyleCnt="6" custLinFactNeighborX="1057" custLinFactNeighborY="556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8EF249-9A89-4BC3-98E0-95E59A589FFE}" type="pres">
      <dgm:prSet presAssocID="{39D8C80D-AC0A-48B1-AFAC-1756ED26E285}" presName="accent_6" presStyleCnt="0"/>
      <dgm:spPr/>
    </dgm:pt>
    <dgm:pt modelId="{7DECAC06-516E-4F2F-8B63-02241B9A301A}" type="pres">
      <dgm:prSet presAssocID="{39D8C80D-AC0A-48B1-AFAC-1756ED26E285}" presName="accentRepeatNode" presStyleLbl="solidFgAcc1" presStyleIdx="5" presStyleCnt="6" custLinFactNeighborX="-9299" custLinFactNeighborY="17982"/>
      <dgm:spPr>
        <a:solidFill>
          <a:srgbClr val="92D050"/>
        </a:solidFill>
      </dgm:spPr>
    </dgm:pt>
  </dgm:ptLst>
  <dgm:cxnLst>
    <dgm:cxn modelId="{C506D1D0-161C-49B8-AB43-59F63D387EB1}" srcId="{7D468753-A631-42AF-BB45-D08F37E60291}" destId="{39D8C80D-AC0A-48B1-AFAC-1756ED26E285}" srcOrd="5" destOrd="0" parTransId="{A763D99F-0A2A-4361-88F5-D96FD6370E6A}" sibTransId="{2D5E9550-F119-499E-BBD5-C75CF854E345}"/>
    <dgm:cxn modelId="{5D795AC5-94FA-41B6-BF9E-EC1D0E7A1514}" type="presOf" srcId="{6060AC04-BDAC-43AF-996D-76DB8BF140E2}" destId="{8C74C01D-FF5E-40F7-B72A-EC5A73474CAF}" srcOrd="0" destOrd="0" presId="urn:microsoft.com/office/officeart/2008/layout/VerticalCurvedList"/>
    <dgm:cxn modelId="{89C5398B-DFAD-41B2-8779-E4BCD59CED59}" type="presOf" srcId="{39D8C80D-AC0A-48B1-AFAC-1756ED26E285}" destId="{21F22CF5-2FF9-437B-AB6D-7F31F214D057}" srcOrd="0" destOrd="0" presId="urn:microsoft.com/office/officeart/2008/layout/VerticalCurvedList"/>
    <dgm:cxn modelId="{05A5F338-8CC6-4FC7-B05E-45EDA610B8C8}" srcId="{7D468753-A631-42AF-BB45-D08F37E60291}" destId="{E7B521EA-5FCA-48BD-B70E-C27E1B6DF1F6}" srcOrd="4" destOrd="0" parTransId="{EDDE0326-1677-4256-8445-52EBA93BCA9C}" sibTransId="{D6AE8A35-85BE-42C7-B9AD-CE8E447838BA}"/>
    <dgm:cxn modelId="{5C3D7CF4-F57E-4680-A264-0DF2162C2FDF}" type="presOf" srcId="{2F8CDF07-76D6-42D6-AE01-DA8AEE46EB3B}" destId="{ACA0061F-302F-4424-B727-9F8B94417A59}" srcOrd="0" destOrd="0" presId="urn:microsoft.com/office/officeart/2008/layout/VerticalCurvedList"/>
    <dgm:cxn modelId="{C849EAF8-BA29-410D-9A42-C18033B744D3}" type="presOf" srcId="{E7B521EA-5FCA-48BD-B70E-C27E1B6DF1F6}" destId="{B8457437-E5E7-4B26-8587-2F2BC12F700D}" srcOrd="0" destOrd="0" presId="urn:microsoft.com/office/officeart/2008/layout/VerticalCurvedList"/>
    <dgm:cxn modelId="{15535A57-9546-4D3F-A221-9A358EBFC515}" srcId="{7D468753-A631-42AF-BB45-D08F37E60291}" destId="{67AB3266-F9DE-43A8-854E-940E5FDA45AF}" srcOrd="3" destOrd="0" parTransId="{30C747E9-EA35-446B-96D4-1CFB990ADBF0}" sibTransId="{5BC4DEA7-AD95-44DB-8A9B-E39A7466C851}"/>
    <dgm:cxn modelId="{B1DFD017-2C41-4E96-9119-B49C5B778960}" srcId="{7D468753-A631-42AF-BB45-D08F37E60291}" destId="{71ADC65B-4DF3-4A4D-ABFD-43A775CF1DBB}" srcOrd="2" destOrd="0" parTransId="{1D1611E8-6551-4BF4-85AF-BEC66BA34599}" sibTransId="{F9EE927A-C7C3-4502-B882-1B91BB616BEC}"/>
    <dgm:cxn modelId="{23C22B08-71A3-473B-BA93-4B3ACFE99052}" type="presOf" srcId="{67AB3266-F9DE-43A8-854E-940E5FDA45AF}" destId="{6EFF0149-E7FB-4A21-9F8B-24659C4053A4}" srcOrd="0" destOrd="0" presId="urn:microsoft.com/office/officeart/2008/layout/VerticalCurvedList"/>
    <dgm:cxn modelId="{35F3048A-162F-4322-AE04-AB41F2997A0A}" type="presOf" srcId="{71ADC65B-4DF3-4A4D-ABFD-43A775CF1DBB}" destId="{51C038C2-FA99-4F82-AB8A-72975C74786B}" srcOrd="0" destOrd="0" presId="urn:microsoft.com/office/officeart/2008/layout/VerticalCurvedList"/>
    <dgm:cxn modelId="{F115F938-68B7-4758-ADDE-970A99A8C584}" type="presOf" srcId="{7D468753-A631-42AF-BB45-D08F37E60291}" destId="{E6E58BD0-BEEE-47C4-9309-FCBFED5CB36D}" srcOrd="0" destOrd="0" presId="urn:microsoft.com/office/officeart/2008/layout/VerticalCurvedList"/>
    <dgm:cxn modelId="{3E9BA216-EEDF-45C6-99D8-7265E45545F2}" type="presOf" srcId="{957CD83C-490B-4B1A-949E-18521572FA2D}" destId="{746B1B93-4DCF-447A-BE66-DA6B5879994B}" srcOrd="0" destOrd="0" presId="urn:microsoft.com/office/officeart/2008/layout/VerticalCurvedList"/>
    <dgm:cxn modelId="{1D4D58B4-6385-45A1-B253-30CA63080077}" srcId="{7D468753-A631-42AF-BB45-D08F37E60291}" destId="{957CD83C-490B-4B1A-949E-18521572FA2D}" srcOrd="1" destOrd="0" parTransId="{A63A8AA3-1E6C-40CA-A093-3A091C91B00B}" sibTransId="{819D8041-D4F2-4F2E-982D-2CC7DCA70281}"/>
    <dgm:cxn modelId="{9525713E-D151-4E77-8306-AB52A31D6F3D}" srcId="{7D468753-A631-42AF-BB45-D08F37E60291}" destId="{2F8CDF07-76D6-42D6-AE01-DA8AEE46EB3B}" srcOrd="0" destOrd="0" parTransId="{500B2C32-EEDE-49CD-BB9C-55BA689FA3D9}" sibTransId="{6060AC04-BDAC-43AF-996D-76DB8BF140E2}"/>
    <dgm:cxn modelId="{6A629500-132A-49AF-8CBF-C02186372ADF}" type="presParOf" srcId="{E6E58BD0-BEEE-47C4-9309-FCBFED5CB36D}" destId="{E71BF929-4124-4586-BAE4-F17B11A75B18}" srcOrd="0" destOrd="0" presId="urn:microsoft.com/office/officeart/2008/layout/VerticalCurvedList"/>
    <dgm:cxn modelId="{7200B936-8678-4215-B3E4-3137C3999996}" type="presParOf" srcId="{E71BF929-4124-4586-BAE4-F17B11A75B18}" destId="{16321A1B-D6FE-47BF-9624-5A93FA88EF0A}" srcOrd="0" destOrd="0" presId="urn:microsoft.com/office/officeart/2008/layout/VerticalCurvedList"/>
    <dgm:cxn modelId="{D5C79E99-EB52-43D9-B8A9-592B7F28672E}" type="presParOf" srcId="{16321A1B-D6FE-47BF-9624-5A93FA88EF0A}" destId="{0E00E898-F4F7-4DB0-AAD7-FA8B12B8F92D}" srcOrd="0" destOrd="0" presId="urn:microsoft.com/office/officeart/2008/layout/VerticalCurvedList"/>
    <dgm:cxn modelId="{45E98903-351B-4CD0-89C8-55F5FD3BE116}" type="presParOf" srcId="{16321A1B-D6FE-47BF-9624-5A93FA88EF0A}" destId="{8C74C01D-FF5E-40F7-B72A-EC5A73474CAF}" srcOrd="1" destOrd="0" presId="urn:microsoft.com/office/officeart/2008/layout/VerticalCurvedList"/>
    <dgm:cxn modelId="{014F9047-171D-46D6-B2A7-BEA3785CCAFD}" type="presParOf" srcId="{16321A1B-D6FE-47BF-9624-5A93FA88EF0A}" destId="{11DADF3F-E358-4F63-85DE-5C75E6877173}" srcOrd="2" destOrd="0" presId="urn:microsoft.com/office/officeart/2008/layout/VerticalCurvedList"/>
    <dgm:cxn modelId="{AC156E9D-6D13-41EA-A5F1-3A58B3F72593}" type="presParOf" srcId="{16321A1B-D6FE-47BF-9624-5A93FA88EF0A}" destId="{9FB0A1A0-D4D4-4C32-A050-B1DE4DFBE89A}" srcOrd="3" destOrd="0" presId="urn:microsoft.com/office/officeart/2008/layout/VerticalCurvedList"/>
    <dgm:cxn modelId="{864CD71D-6666-4594-B00C-B5BE0A8C660A}" type="presParOf" srcId="{E71BF929-4124-4586-BAE4-F17B11A75B18}" destId="{ACA0061F-302F-4424-B727-9F8B94417A59}" srcOrd="1" destOrd="0" presId="urn:microsoft.com/office/officeart/2008/layout/VerticalCurvedList"/>
    <dgm:cxn modelId="{E8C9FCF7-97C9-4CAB-971D-E10D119CBD4C}" type="presParOf" srcId="{E71BF929-4124-4586-BAE4-F17B11A75B18}" destId="{E541E68A-16C2-455E-A568-F8FF5D1C0493}" srcOrd="2" destOrd="0" presId="urn:microsoft.com/office/officeart/2008/layout/VerticalCurvedList"/>
    <dgm:cxn modelId="{AFD877FC-02BA-423E-B6DE-66ECB453C631}" type="presParOf" srcId="{E541E68A-16C2-455E-A568-F8FF5D1C0493}" destId="{66B6A022-3E10-4527-8AEC-5C908ECFEA6B}" srcOrd="0" destOrd="0" presId="urn:microsoft.com/office/officeart/2008/layout/VerticalCurvedList"/>
    <dgm:cxn modelId="{F0F9983A-EADF-4931-993F-33C377F5CBF1}" type="presParOf" srcId="{E71BF929-4124-4586-BAE4-F17B11A75B18}" destId="{746B1B93-4DCF-447A-BE66-DA6B5879994B}" srcOrd="3" destOrd="0" presId="urn:microsoft.com/office/officeart/2008/layout/VerticalCurvedList"/>
    <dgm:cxn modelId="{1C36DDE4-E4F6-42CD-9DA4-710C6AE4F75D}" type="presParOf" srcId="{E71BF929-4124-4586-BAE4-F17B11A75B18}" destId="{F8D8ABF7-0AB9-49A1-9D6D-F6A30334922A}" srcOrd="4" destOrd="0" presId="urn:microsoft.com/office/officeart/2008/layout/VerticalCurvedList"/>
    <dgm:cxn modelId="{59C546FB-1D02-4DFF-8E35-8DBB74E7B725}" type="presParOf" srcId="{F8D8ABF7-0AB9-49A1-9D6D-F6A30334922A}" destId="{0DC44020-C3FA-4689-9DB7-44C44B38E469}" srcOrd="0" destOrd="0" presId="urn:microsoft.com/office/officeart/2008/layout/VerticalCurvedList"/>
    <dgm:cxn modelId="{968408C9-2E9D-49D2-8560-742763B165A5}" type="presParOf" srcId="{E71BF929-4124-4586-BAE4-F17B11A75B18}" destId="{51C038C2-FA99-4F82-AB8A-72975C74786B}" srcOrd="5" destOrd="0" presId="urn:microsoft.com/office/officeart/2008/layout/VerticalCurvedList"/>
    <dgm:cxn modelId="{4FE0A216-16D7-46D9-B541-02D52E46C11D}" type="presParOf" srcId="{E71BF929-4124-4586-BAE4-F17B11A75B18}" destId="{824D14FA-4346-4435-80A5-99D9F6D5CA16}" srcOrd="6" destOrd="0" presId="urn:microsoft.com/office/officeart/2008/layout/VerticalCurvedList"/>
    <dgm:cxn modelId="{DA075000-002D-4770-92E1-22317B741EAC}" type="presParOf" srcId="{824D14FA-4346-4435-80A5-99D9F6D5CA16}" destId="{1E0288E3-4F5F-4ED3-9076-717742E16E9E}" srcOrd="0" destOrd="0" presId="urn:microsoft.com/office/officeart/2008/layout/VerticalCurvedList"/>
    <dgm:cxn modelId="{88BE3DBB-5D2B-49CB-AFA1-01BB6B59D073}" type="presParOf" srcId="{E71BF929-4124-4586-BAE4-F17B11A75B18}" destId="{6EFF0149-E7FB-4A21-9F8B-24659C4053A4}" srcOrd="7" destOrd="0" presId="urn:microsoft.com/office/officeart/2008/layout/VerticalCurvedList"/>
    <dgm:cxn modelId="{F6B072CC-1A1A-4A61-A85D-E31C7BE9E65E}" type="presParOf" srcId="{E71BF929-4124-4586-BAE4-F17B11A75B18}" destId="{B11D1E03-2059-4FB9-B921-AA755AE93AB4}" srcOrd="8" destOrd="0" presId="urn:microsoft.com/office/officeart/2008/layout/VerticalCurvedList"/>
    <dgm:cxn modelId="{6788B38E-7297-4629-965D-6F1AD3A360D5}" type="presParOf" srcId="{B11D1E03-2059-4FB9-B921-AA755AE93AB4}" destId="{5D5DD8F8-0796-4CA0-960F-F49457B163FB}" srcOrd="0" destOrd="0" presId="urn:microsoft.com/office/officeart/2008/layout/VerticalCurvedList"/>
    <dgm:cxn modelId="{37E83607-2423-4ACB-A8A8-1C13E1C55D27}" type="presParOf" srcId="{E71BF929-4124-4586-BAE4-F17B11A75B18}" destId="{B8457437-E5E7-4B26-8587-2F2BC12F700D}" srcOrd="9" destOrd="0" presId="urn:microsoft.com/office/officeart/2008/layout/VerticalCurvedList"/>
    <dgm:cxn modelId="{AC3ACAE0-DD07-405F-84AE-658880DB9AFB}" type="presParOf" srcId="{E71BF929-4124-4586-BAE4-F17B11A75B18}" destId="{81E313EE-1074-4E38-B9D6-97FB4B0E2376}" srcOrd="10" destOrd="0" presId="urn:microsoft.com/office/officeart/2008/layout/VerticalCurvedList"/>
    <dgm:cxn modelId="{28B68346-691A-4773-B07D-30190B6B9827}" type="presParOf" srcId="{81E313EE-1074-4E38-B9D6-97FB4B0E2376}" destId="{D15C9BD4-775B-4D35-A9B9-038466EEBEDD}" srcOrd="0" destOrd="0" presId="urn:microsoft.com/office/officeart/2008/layout/VerticalCurvedList"/>
    <dgm:cxn modelId="{8735A2C2-DFE3-4CE5-B242-DC78370237EF}" type="presParOf" srcId="{E71BF929-4124-4586-BAE4-F17B11A75B18}" destId="{21F22CF5-2FF9-437B-AB6D-7F31F214D057}" srcOrd="11" destOrd="0" presId="urn:microsoft.com/office/officeart/2008/layout/VerticalCurvedList"/>
    <dgm:cxn modelId="{EF6DA163-6AD2-4B17-8270-B67468F68E7B}" type="presParOf" srcId="{E71BF929-4124-4586-BAE4-F17B11A75B18}" destId="{0D8EF249-9A89-4BC3-98E0-95E59A589FFE}" srcOrd="12" destOrd="0" presId="urn:microsoft.com/office/officeart/2008/layout/VerticalCurvedList"/>
    <dgm:cxn modelId="{8FD29383-0C0C-4A24-A4B9-A41D21736D6A}" type="presParOf" srcId="{0D8EF249-9A89-4BC3-98E0-95E59A589FFE}" destId="{7DECAC06-516E-4F2F-8B63-02241B9A301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74C01D-FF5E-40F7-B72A-EC5A73474CAF}">
      <dsp:nvSpPr>
        <dsp:cNvPr id="0" name=""/>
        <dsp:cNvSpPr/>
      </dsp:nvSpPr>
      <dsp:spPr>
        <a:xfrm>
          <a:off x="-6771284" y="-1016593"/>
          <a:ext cx="8059166" cy="8059166"/>
        </a:xfrm>
        <a:prstGeom prst="blockArc">
          <a:avLst>
            <a:gd name="adj1" fmla="val 18900000"/>
            <a:gd name="adj2" fmla="val 2700000"/>
            <a:gd name="adj3" fmla="val 268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A0061F-302F-4424-B727-9F8B94417A59}">
      <dsp:nvSpPr>
        <dsp:cNvPr id="0" name=""/>
        <dsp:cNvSpPr/>
      </dsp:nvSpPr>
      <dsp:spPr>
        <a:xfrm>
          <a:off x="479368" y="111851"/>
          <a:ext cx="8076256" cy="1075058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00424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rgbClr val="FF0000"/>
              </a:solidFill>
            </a:rPr>
            <a:t>Систематичность.</a:t>
          </a:r>
          <a:r>
            <a:rPr lang="ru-RU" sz="2300" kern="1200" dirty="0" smtClean="0">
              <a:solidFill>
                <a:schemeClr val="tx1"/>
              </a:solidFill>
            </a:rPr>
            <a:t> </a:t>
          </a:r>
          <a:r>
            <a:rPr lang="ru-RU" sz="2000" kern="1200" dirty="0" smtClean="0">
              <a:solidFill>
                <a:schemeClr val="tx1"/>
              </a:solidFill>
            </a:rPr>
            <a:t>Если задание дается от случая к случаю, если оно не записывается в дневник, то нет уверенности в том, что дети не забудут его выполнить.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79368" y="111851"/>
        <a:ext cx="8076256" cy="1075058"/>
      </dsp:txXfrm>
    </dsp:sp>
    <dsp:sp modelId="{66B6A022-3E10-4527-8AEC-5C908ECFEA6B}">
      <dsp:nvSpPr>
        <dsp:cNvPr id="0" name=""/>
        <dsp:cNvSpPr/>
      </dsp:nvSpPr>
      <dsp:spPr>
        <a:xfrm>
          <a:off x="85334" y="255346"/>
          <a:ext cx="788069" cy="788069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6B1B93-4DCF-447A-BE66-DA6B5879994B}">
      <dsp:nvSpPr>
        <dsp:cNvPr id="0" name=""/>
        <dsp:cNvSpPr/>
      </dsp:nvSpPr>
      <dsp:spPr>
        <a:xfrm>
          <a:off x="1069608" y="1335631"/>
          <a:ext cx="7557664" cy="630455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00424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rgbClr val="FF0000"/>
              </a:solidFill>
            </a:rPr>
            <a:t>Обязательность</a:t>
          </a:r>
          <a:r>
            <a:rPr lang="ru-RU" sz="2300" kern="1200" dirty="0" smtClean="0">
              <a:solidFill>
                <a:schemeClr val="tx1"/>
              </a:solidFill>
            </a:rPr>
            <a:t> выполнения и проверки домашнего задания.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1069608" y="1335631"/>
        <a:ext cx="7557664" cy="630455"/>
      </dsp:txXfrm>
    </dsp:sp>
    <dsp:sp modelId="{0DC44020-C3FA-4689-9DB7-44C44B38E469}">
      <dsp:nvSpPr>
        <dsp:cNvPr id="0" name=""/>
        <dsp:cNvSpPr/>
      </dsp:nvSpPr>
      <dsp:spPr>
        <a:xfrm>
          <a:off x="648074" y="1235844"/>
          <a:ext cx="788069" cy="788069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C038C2-FA99-4F82-AB8A-72975C74786B}">
      <dsp:nvSpPr>
        <dsp:cNvPr id="0" name=""/>
        <dsp:cNvSpPr/>
      </dsp:nvSpPr>
      <dsp:spPr>
        <a:xfrm>
          <a:off x="1320435" y="2099935"/>
          <a:ext cx="7320524" cy="1266704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00424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rgbClr val="FF0000"/>
              </a:solidFill>
            </a:rPr>
            <a:t>Посильность</a:t>
          </a:r>
          <a:r>
            <a:rPr lang="ru-RU" sz="2300" kern="1200" dirty="0" smtClean="0">
              <a:solidFill>
                <a:schemeClr val="tx1"/>
              </a:solidFill>
            </a:rPr>
            <a:t> домашнего задания-по степени трудности оно должно быть равно или несколько легче тех, что выполнялись на уроке. 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1320435" y="2099935"/>
        <a:ext cx="7320524" cy="1266704"/>
      </dsp:txXfrm>
    </dsp:sp>
    <dsp:sp modelId="{1E0288E3-4F5F-4ED3-9076-717742E16E9E}">
      <dsp:nvSpPr>
        <dsp:cNvPr id="0" name=""/>
        <dsp:cNvSpPr/>
      </dsp:nvSpPr>
      <dsp:spPr>
        <a:xfrm>
          <a:off x="864093" y="2387968"/>
          <a:ext cx="788069" cy="788069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FF0149-E7FB-4A21-9F8B-24659C4053A4}">
      <dsp:nvSpPr>
        <dsp:cNvPr id="0" name=""/>
        <dsp:cNvSpPr/>
      </dsp:nvSpPr>
      <dsp:spPr>
        <a:xfrm>
          <a:off x="1312991" y="3540094"/>
          <a:ext cx="7320524" cy="850849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00424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rgbClr val="FF0000"/>
              </a:solidFill>
            </a:rPr>
            <a:t>Разнообразие</a:t>
          </a:r>
          <a:r>
            <a:rPr lang="ru-RU" sz="2300" kern="1200" dirty="0" smtClean="0">
              <a:solidFill>
                <a:schemeClr val="tx1"/>
              </a:solidFill>
            </a:rPr>
            <a:t> заданий , предусматривающее творческого характера. 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1312991" y="3540094"/>
        <a:ext cx="7320524" cy="850849"/>
      </dsp:txXfrm>
    </dsp:sp>
    <dsp:sp modelId="{5D5DD8F8-0796-4CA0-960F-F49457B163FB}">
      <dsp:nvSpPr>
        <dsp:cNvPr id="0" name=""/>
        <dsp:cNvSpPr/>
      </dsp:nvSpPr>
      <dsp:spPr>
        <a:xfrm>
          <a:off x="864093" y="3396081"/>
          <a:ext cx="788069" cy="788069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457437-E5E7-4B26-8587-2F2BC12F700D}">
      <dsp:nvSpPr>
        <dsp:cNvPr id="0" name=""/>
        <dsp:cNvSpPr/>
      </dsp:nvSpPr>
      <dsp:spPr>
        <a:xfrm>
          <a:off x="1065602" y="4548211"/>
          <a:ext cx="7557664" cy="630455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00424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rgbClr val="FF0000"/>
              </a:solidFill>
            </a:rPr>
            <a:t>Дифференциация</a:t>
          </a:r>
          <a:r>
            <a:rPr lang="ru-RU" sz="2300" kern="1200" dirty="0" smtClean="0">
              <a:solidFill>
                <a:schemeClr val="tx1"/>
              </a:solidFill>
            </a:rPr>
            <a:t> домашнего задания.</a:t>
          </a:r>
          <a:endParaRPr lang="ru-RU" sz="2300" kern="1200" dirty="0">
            <a:solidFill>
              <a:schemeClr val="tx1"/>
            </a:solidFill>
          </a:endParaRPr>
        </a:p>
      </dsp:txBody>
      <dsp:txXfrm>
        <a:off x="1065602" y="4548211"/>
        <a:ext cx="7557664" cy="630455"/>
      </dsp:txXfrm>
    </dsp:sp>
    <dsp:sp modelId="{D15C9BD4-775B-4D35-A9B9-038466EEBEDD}">
      <dsp:nvSpPr>
        <dsp:cNvPr id="0" name=""/>
        <dsp:cNvSpPr/>
      </dsp:nvSpPr>
      <dsp:spPr>
        <a:xfrm>
          <a:off x="576068" y="4260173"/>
          <a:ext cx="788069" cy="788069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F22CF5-2FF9-437B-AB6D-7F31F214D057}">
      <dsp:nvSpPr>
        <dsp:cNvPr id="0" name=""/>
        <dsp:cNvSpPr/>
      </dsp:nvSpPr>
      <dsp:spPr>
        <a:xfrm>
          <a:off x="564703" y="5357912"/>
          <a:ext cx="8076256" cy="630455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500424" tIns="58420" rIns="58420" bIns="5842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solidFill>
                <a:srgbClr val="FF0000"/>
              </a:solidFill>
            </a:rPr>
            <a:t>Постепенное</a:t>
          </a:r>
          <a:r>
            <a:rPr lang="ru-RU" sz="2300" kern="1200" dirty="0" smtClean="0">
              <a:solidFill>
                <a:schemeClr val="tx1"/>
              </a:solidFill>
            </a:rPr>
            <a:t> и последовательное </a:t>
          </a:r>
          <a:r>
            <a:rPr lang="ru-RU" sz="2300" kern="1200" dirty="0" smtClean="0">
              <a:solidFill>
                <a:srgbClr val="FF0000"/>
              </a:solidFill>
            </a:rPr>
            <a:t>усложнение</a:t>
          </a:r>
          <a:r>
            <a:rPr lang="ru-RU" sz="2300" kern="1200" dirty="0" smtClean="0">
              <a:solidFill>
                <a:schemeClr val="tx1"/>
              </a:solidFill>
            </a:rPr>
            <a:t> заданий</a:t>
          </a:r>
          <a:r>
            <a:rPr lang="ru-RU" sz="2200" kern="1200" dirty="0" smtClean="0">
              <a:solidFill>
                <a:schemeClr val="tx1"/>
              </a:solidFill>
            </a:rPr>
            <a:t>.</a:t>
          </a:r>
          <a:endParaRPr lang="ru-RU" sz="2200" kern="1200" dirty="0">
            <a:solidFill>
              <a:schemeClr val="tx1"/>
            </a:solidFill>
          </a:endParaRPr>
        </a:p>
      </dsp:txBody>
      <dsp:txXfrm>
        <a:off x="564703" y="5357912"/>
        <a:ext cx="8076256" cy="630455"/>
      </dsp:txXfrm>
    </dsp:sp>
    <dsp:sp modelId="{7DECAC06-516E-4F2F-8B63-02241B9A301A}">
      <dsp:nvSpPr>
        <dsp:cNvPr id="0" name=""/>
        <dsp:cNvSpPr/>
      </dsp:nvSpPr>
      <dsp:spPr>
        <a:xfrm>
          <a:off x="12051" y="5124274"/>
          <a:ext cx="788069" cy="788069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gi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gif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8"/>
          <p:cNvSpPr>
            <a:spLocks/>
          </p:cNvSpPr>
          <p:nvPr/>
        </p:nvSpPr>
        <p:spPr bwMode="ltGray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488" y="0"/>
              </a:cxn>
              <a:cxn ang="0">
                <a:pos x="564" y="617"/>
              </a:cxn>
              <a:cxn ang="0">
                <a:pos x="0" y="1734"/>
              </a:cxn>
              <a:cxn ang="0">
                <a:pos x="0" y="4320"/>
              </a:cxn>
              <a:cxn ang="0">
                <a:pos x="5760" y="4320"/>
              </a:cxn>
              <a:cxn ang="0">
                <a:pos x="5760" y="0"/>
              </a:cxn>
              <a:cxn ang="0">
                <a:pos x="1488" y="0"/>
              </a:cxn>
            </a:cxnLst>
            <a:rect l="0" t="0" r="r" b="b"/>
            <a:pathLst>
              <a:path w="5760" h="4320">
                <a:moveTo>
                  <a:pt x="1488" y="0"/>
                </a:moveTo>
                <a:cubicBezTo>
                  <a:pt x="1093" y="94"/>
                  <a:pt x="670" y="476"/>
                  <a:pt x="564" y="617"/>
                </a:cubicBezTo>
                <a:cubicBezTo>
                  <a:pt x="458" y="758"/>
                  <a:pt x="94" y="1117"/>
                  <a:pt x="0" y="1734"/>
                </a:cubicBez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1488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000"/>
                </a:schemeClr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grpSp>
        <p:nvGrpSpPr>
          <p:cNvPr id="5" name="Group 46"/>
          <p:cNvGrpSpPr>
            <a:grpSpLocks/>
          </p:cNvGrpSpPr>
          <p:nvPr/>
        </p:nvGrpSpPr>
        <p:grpSpPr bwMode="auto">
          <a:xfrm rot="10800000">
            <a:off x="0" y="3657600"/>
            <a:ext cx="9144000" cy="3200400"/>
            <a:chOff x="0" y="0"/>
            <a:chExt cx="5760" cy="2016"/>
          </a:xfrm>
        </p:grpSpPr>
        <p:pic>
          <p:nvPicPr>
            <p:cNvPr id="6" name="Picture 47" descr="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20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48" descr="0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" y="0"/>
              <a:ext cx="858" cy="7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8" name="Picture 10" descr="1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52400" y="228600"/>
            <a:ext cx="1676400" cy="1163638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4" descr="water_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14400"/>
            <a:ext cx="38100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0" descr="fire14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762000"/>
            <a:ext cx="533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1" descr="B_Fly26"/>
          <p:cNvPicPr>
            <a:picLocks noChangeAspect="1" noChangeArrowheads="1" noCrop="1"/>
          </p:cNvPicPr>
          <p:nvPr/>
        </p:nvPicPr>
        <p:blipFill>
          <a:blip r:embed="rId7">
            <a:lum bright="-12000" contrast="-10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49263"/>
            <a:ext cx="9906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2" descr="B_Fly26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"/>
            <a:ext cx="9906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3" descr="bupestrid beetl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6259513"/>
            <a:ext cx="838200" cy="322262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55" descr="WB01292_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105400"/>
            <a:ext cx="400050" cy="400050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61" name="Rectangle 4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62" name="Rectangle 4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5" name="Rectangle 4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Rectangle 4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Rectangle 4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970BF-6203-4281-862B-0CBF308FAB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04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F1E53-3579-4DD2-891C-11BEFC317B2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69414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EB96E-EC71-4D72-BF87-64880C4AF3EA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8302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56A92-35B8-43CD-9B1B-C7760F48FB90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1691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2C25F-C624-47AB-998E-6684F0466AC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36766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7B15A-8A55-4885-A155-83A9469A081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65244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FBBC1-3095-4A99-8677-F4CBD008B54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45030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13C63-B840-474F-8DAF-5D90B322C40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7766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29A74-3AE3-4547-8FCD-1C283D415BD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17816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90D03-02BC-4CF7-A718-BE1A6A8D2FA4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40421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67AEB-746A-4AEC-8E11-516B4CB731C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90589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8A00"/>
            </a:gs>
            <a:gs pos="100000">
              <a:srgbClr val="99FF66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Freeform 7"/>
          <p:cNvSpPr>
            <a:spLocks/>
          </p:cNvSpPr>
          <p:nvPr/>
        </p:nvSpPr>
        <p:spPr bwMode="ltGray">
          <a:xfrm>
            <a:off x="0" y="0"/>
            <a:ext cx="9144000" cy="6858000"/>
          </a:xfrm>
          <a:custGeom>
            <a:avLst/>
            <a:gdLst/>
            <a:ahLst/>
            <a:cxnLst>
              <a:cxn ang="0">
                <a:pos x="1488" y="0"/>
              </a:cxn>
              <a:cxn ang="0">
                <a:pos x="564" y="617"/>
              </a:cxn>
              <a:cxn ang="0">
                <a:pos x="0" y="1734"/>
              </a:cxn>
              <a:cxn ang="0">
                <a:pos x="0" y="4320"/>
              </a:cxn>
              <a:cxn ang="0">
                <a:pos x="5760" y="4320"/>
              </a:cxn>
              <a:cxn ang="0">
                <a:pos x="5760" y="0"/>
              </a:cxn>
              <a:cxn ang="0">
                <a:pos x="1488" y="0"/>
              </a:cxn>
            </a:cxnLst>
            <a:rect l="0" t="0" r="r" b="b"/>
            <a:pathLst>
              <a:path w="5760" h="4320">
                <a:moveTo>
                  <a:pt x="1488" y="0"/>
                </a:moveTo>
                <a:cubicBezTo>
                  <a:pt x="1093" y="94"/>
                  <a:pt x="670" y="476"/>
                  <a:pt x="564" y="617"/>
                </a:cubicBezTo>
                <a:cubicBezTo>
                  <a:pt x="458" y="758"/>
                  <a:pt x="94" y="1117"/>
                  <a:pt x="0" y="1734"/>
                </a:cubicBez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1488" y="0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alpha val="39000"/>
                </a:schemeClr>
              </a:gs>
              <a:gs pos="100000">
                <a:schemeClr val="accent1">
                  <a:gamma/>
                  <a:tint val="0"/>
                  <a:invGamma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pic>
        <p:nvPicPr>
          <p:cNvPr id="1027" name="Picture 10" descr="12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152400" y="228600"/>
            <a:ext cx="1676400" cy="1163638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1" descr="water_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914400"/>
            <a:ext cx="38100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D55C8FF-5529-4B53-B1ED-38C04B246CC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gray">
          <a:xfrm rot="10800000">
            <a:off x="0" y="6629400"/>
            <a:ext cx="9144000" cy="228600"/>
          </a:xfrm>
          <a:custGeom>
            <a:avLst/>
            <a:gdLst>
              <a:gd name="T0" fmla="*/ 2147483647 w 5767"/>
              <a:gd name="T1" fmla="*/ 1602888771 h 2730"/>
              <a:gd name="T2" fmla="*/ 2147483647 w 5767"/>
              <a:gd name="T3" fmla="*/ 1600539802 h 2730"/>
              <a:gd name="T4" fmla="*/ 2147483647 w 5767"/>
              <a:gd name="T5" fmla="*/ 1544172233 h 2730"/>
              <a:gd name="T6" fmla="*/ 2147483647 w 5767"/>
              <a:gd name="T7" fmla="*/ 1274093224 h 2730"/>
              <a:gd name="T8" fmla="*/ 2147483647 w 5767"/>
              <a:gd name="T9" fmla="*/ 1221245593 h 2730"/>
              <a:gd name="T10" fmla="*/ 2147483647 w 5767"/>
              <a:gd name="T11" fmla="*/ 1228881419 h 2730"/>
              <a:gd name="T12" fmla="*/ 2147483647 w 5767"/>
              <a:gd name="T13" fmla="*/ 0 h 2730"/>
              <a:gd name="T14" fmla="*/ 0 w 5767"/>
              <a:gd name="T15" fmla="*/ 589001 h 2730"/>
              <a:gd name="T16" fmla="*/ 2147483647 w 5767"/>
              <a:gd name="T17" fmla="*/ 1602888771 h 273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5767" h="2730">
                <a:moveTo>
                  <a:pt x="8" y="2730"/>
                </a:moveTo>
                <a:lnTo>
                  <a:pt x="3040" y="2726"/>
                </a:lnTo>
                <a:cubicBezTo>
                  <a:pt x="3181" y="2726"/>
                  <a:pt x="3224" y="2728"/>
                  <a:pt x="3347" y="2630"/>
                </a:cubicBezTo>
                <a:lnTo>
                  <a:pt x="3795" y="2170"/>
                </a:lnTo>
                <a:cubicBezTo>
                  <a:pt x="3923" y="2078"/>
                  <a:pt x="3942" y="2074"/>
                  <a:pt x="4115" y="2080"/>
                </a:cubicBezTo>
                <a:lnTo>
                  <a:pt x="5760" y="2093"/>
                </a:lnTo>
                <a:lnTo>
                  <a:pt x="5767" y="0"/>
                </a:lnTo>
                <a:lnTo>
                  <a:pt x="0" y="1"/>
                </a:lnTo>
                <a:lnTo>
                  <a:pt x="8" y="2730"/>
                </a:lnTo>
                <a:close/>
              </a:path>
            </a:pathLst>
          </a:custGeom>
          <a:solidFill>
            <a:srgbClr val="008A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034" name="Picture 12" descr="butterfly 19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29051">
            <a:off x="457200" y="304800"/>
            <a:ext cx="914400" cy="904875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93" r:id="rId1"/>
    <p:sldLayoutId id="2147484183" r:id="rId2"/>
    <p:sldLayoutId id="2147484184" r:id="rId3"/>
    <p:sldLayoutId id="2147484185" r:id="rId4"/>
    <p:sldLayoutId id="2147484186" r:id="rId5"/>
    <p:sldLayoutId id="2147484187" r:id="rId6"/>
    <p:sldLayoutId id="2147484188" r:id="rId7"/>
    <p:sldLayoutId id="2147484189" r:id="rId8"/>
    <p:sldLayoutId id="2147484190" r:id="rId9"/>
    <p:sldLayoutId id="2147484191" r:id="rId10"/>
    <p:sldLayoutId id="21474841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4149725"/>
            <a:ext cx="3849687" cy="248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443755"/>
            <a:ext cx="7992888" cy="41549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6600" b="1" dirty="0">
                <a:ln w="22225">
                  <a:solidFill>
                    <a:sysClr val="windowText" lastClr="000000"/>
                  </a:solidFill>
                  <a:prstDash val="solid"/>
                </a:ln>
                <a:solidFill>
                  <a:schemeClr val="accent2"/>
                </a:solidFill>
              </a:rPr>
              <a:t>Основные требования к домашнему заданию</a:t>
            </a:r>
          </a:p>
        </p:txBody>
      </p:sp>
      <p:sp>
        <p:nvSpPr>
          <p:cNvPr id="3076" name="TextBox 2"/>
          <p:cNvSpPr txBox="1">
            <a:spLocks noChangeArrowheads="1"/>
          </p:cNvSpPr>
          <p:nvPr/>
        </p:nvSpPr>
        <p:spPr bwMode="auto">
          <a:xfrm>
            <a:off x="7675563" y="6154738"/>
            <a:ext cx="14843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b="1"/>
              <a:t> </a:t>
            </a:r>
            <a:r>
              <a:rPr lang="ru-RU" sz="2400" b="1">
                <a:solidFill>
                  <a:schemeClr val="accent2"/>
                </a:solidFill>
              </a:rPr>
              <a:t>МО ЕНЦ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1"/>
          <p:cNvSpPr>
            <a:spLocks noChangeArrowheads="1"/>
          </p:cNvSpPr>
          <p:nvPr/>
        </p:nvSpPr>
        <p:spPr bwMode="auto">
          <a:xfrm>
            <a:off x="323850" y="-42863"/>
            <a:ext cx="8640763" cy="1016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eaLnBrk="1" hangingPunct="1"/>
            <a:r>
              <a:rPr lang="ru-RU" sz="2800" b="1">
                <a:solidFill>
                  <a:schemeClr val="accent2"/>
                </a:solidFill>
                <a:latin typeface="inherit"/>
                <a:cs typeface="Times New Roman" pitchFamily="18" charset="0"/>
              </a:rPr>
              <a:t>Требования к организации домашней работы:</a:t>
            </a:r>
          </a:p>
          <a:p>
            <a:pPr algn="r" eaLnBrk="1" hangingPunct="1"/>
            <a:endParaRPr lang="ru-RU" sz="3200" b="1">
              <a:solidFill>
                <a:schemeClr val="accent2"/>
              </a:solidFill>
              <a:latin typeface="inherit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23528" y="464968"/>
          <a:ext cx="8640960" cy="5988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611188" y="97313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000" b="1"/>
              <a:t>1</a:t>
            </a:r>
          </a:p>
        </p:txBody>
      </p:sp>
      <p:sp>
        <p:nvSpPr>
          <p:cNvPr id="12293" name="TextBox 5"/>
          <p:cNvSpPr txBox="1">
            <a:spLocks noChangeArrowheads="1"/>
          </p:cNvSpPr>
          <p:nvPr/>
        </p:nvSpPr>
        <p:spPr bwMode="auto">
          <a:xfrm>
            <a:off x="1187450" y="1916113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000" b="1"/>
              <a:t>2</a:t>
            </a:r>
          </a:p>
        </p:txBody>
      </p:sp>
      <p:sp>
        <p:nvSpPr>
          <p:cNvPr id="12294" name="TextBox 6"/>
          <p:cNvSpPr txBox="1">
            <a:spLocks noChangeArrowheads="1"/>
          </p:cNvSpPr>
          <p:nvPr/>
        </p:nvSpPr>
        <p:spPr bwMode="auto">
          <a:xfrm>
            <a:off x="1430338" y="30607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000" b="1"/>
              <a:t>3</a:t>
            </a:r>
          </a:p>
        </p:txBody>
      </p:sp>
      <p:sp>
        <p:nvSpPr>
          <p:cNvPr id="12295" name="TextBox 7"/>
          <p:cNvSpPr txBox="1">
            <a:spLocks noChangeArrowheads="1"/>
          </p:cNvSpPr>
          <p:nvPr/>
        </p:nvSpPr>
        <p:spPr bwMode="auto">
          <a:xfrm>
            <a:off x="1465263" y="4054475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000" b="1"/>
              <a:t>4</a:t>
            </a:r>
          </a:p>
        </p:txBody>
      </p:sp>
      <p:sp>
        <p:nvSpPr>
          <p:cNvPr id="12296" name="TextBox 8"/>
          <p:cNvSpPr txBox="1">
            <a:spLocks noChangeArrowheads="1"/>
          </p:cNvSpPr>
          <p:nvPr/>
        </p:nvSpPr>
        <p:spPr bwMode="auto">
          <a:xfrm>
            <a:off x="1182688" y="495300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000" b="1"/>
              <a:t>5</a:t>
            </a:r>
          </a:p>
        </p:txBody>
      </p:sp>
      <p:sp>
        <p:nvSpPr>
          <p:cNvPr id="12297" name="TextBox 9"/>
          <p:cNvSpPr txBox="1">
            <a:spLocks noChangeArrowheads="1"/>
          </p:cNvSpPr>
          <p:nvPr/>
        </p:nvSpPr>
        <p:spPr bwMode="auto">
          <a:xfrm>
            <a:off x="587375" y="5805488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000" b="1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323850" y="260350"/>
            <a:ext cx="8712200" cy="615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eaLnBrk="1" hangingPunct="1"/>
            <a:r>
              <a:rPr lang="ru-RU" sz="3200" b="1">
                <a:solidFill>
                  <a:schemeClr val="accent2"/>
                </a:solidFill>
                <a:latin typeface="inherit"/>
                <a:cs typeface="Times New Roman" pitchFamily="18" charset="0"/>
              </a:rPr>
              <a:t>Взаимосвязь классной и домашней работы по следующим направлениям:</a:t>
            </a:r>
            <a:endParaRPr lang="ru-RU" sz="3200" b="1">
              <a:solidFill>
                <a:schemeClr val="accent2"/>
              </a:solidFill>
            </a:endParaRPr>
          </a:p>
          <a:p>
            <a:pPr eaLnBrk="1" hangingPunct="1"/>
            <a:endParaRPr lang="ru-RU">
              <a:latin typeface="inherit"/>
              <a:cs typeface="Times New Roman" pitchFamily="18" charset="0"/>
            </a:endParaRPr>
          </a:p>
          <a:p>
            <a:pPr eaLnBrk="1" hangingPunct="1"/>
            <a:r>
              <a:rPr lang="ru-RU" sz="2400">
                <a:latin typeface="inherit"/>
                <a:cs typeface="Times New Roman" pitchFamily="18" charset="0"/>
              </a:rPr>
              <a:t>а) содержание и приемы выполнения домашнего задания являются продолжением и закреплением классных заданий и упражнений; </a:t>
            </a:r>
          </a:p>
          <a:p>
            <a:pPr eaLnBrk="1" hangingPunct="1"/>
            <a:r>
              <a:rPr lang="ru-RU" sz="2400">
                <a:latin typeface="inherit"/>
                <a:cs typeface="Times New Roman" pitchFamily="18" charset="0"/>
              </a:rPr>
              <a:t>б) подготовка к домашней работе проводится в классе – разъясняются цель, учебная задача, способы выполнения и контроля задания. Установлено, что успешность выполнения домашнего задания зависит от того, как подробно дан инструктаж характера и последовательности операций, какими памятками рекомендовал пользоваться учитель; </a:t>
            </a:r>
          </a:p>
          <a:p>
            <a:pPr eaLnBrk="1" hangingPunct="1"/>
            <a:r>
              <a:rPr lang="ru-RU" sz="2400">
                <a:latin typeface="inherit"/>
                <a:cs typeface="Times New Roman" pitchFamily="18" charset="0"/>
              </a:rPr>
              <a:t>в) обеспечивается систематический контроль и самоконтроль учащегося за ходом и результатами домашней учебной работы.</a:t>
            </a: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1"/>
          <p:cNvSpPr>
            <a:spLocks noChangeArrowheads="1"/>
          </p:cNvSpPr>
          <p:nvPr/>
        </p:nvSpPr>
        <p:spPr bwMode="auto">
          <a:xfrm>
            <a:off x="1116013" y="333375"/>
            <a:ext cx="7523162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eaLnBrk="1" hangingPunct="1"/>
            <a:r>
              <a:rPr lang="ru-RU" sz="3200" b="1" i="1">
                <a:solidFill>
                  <a:schemeClr val="accent2"/>
                </a:solidFill>
                <a:latin typeface="inherit"/>
                <a:cs typeface="Times New Roman" pitchFamily="18" charset="0"/>
              </a:rPr>
              <a:t>«Фактически постепенно должна стираться грань между классными и домашними заданиями с переходом к непрерывной, индивидуальной самостоятельной учебной деятельности школьника». </a:t>
            </a:r>
          </a:p>
          <a:p>
            <a:pPr algn="r" eaLnBrk="1" hangingPunct="1"/>
            <a:endParaRPr lang="ru-RU" sz="3200" b="1" i="1">
              <a:solidFill>
                <a:schemeClr val="accent2"/>
              </a:solidFill>
              <a:latin typeface="inherit"/>
              <a:cs typeface="Times New Roman" pitchFamily="18" charset="0"/>
            </a:endParaRPr>
          </a:p>
          <a:p>
            <a:pPr algn="r" eaLnBrk="1" hangingPunct="1"/>
            <a:r>
              <a:rPr lang="ru-RU" sz="3200" b="1" i="1">
                <a:solidFill>
                  <a:schemeClr val="accent2"/>
                </a:solidFill>
                <a:latin typeface="inherit"/>
                <a:cs typeface="Times New Roman" pitchFamily="18" charset="0"/>
              </a:rPr>
              <a:t>Эльконин - Давыдов</a:t>
            </a:r>
            <a:endParaRPr lang="ru-RU" sz="3200" b="1" i="1">
              <a:solidFill>
                <a:schemeClr val="accent2"/>
              </a:solidFill>
            </a:endParaRPr>
          </a:p>
        </p:txBody>
      </p:sp>
      <p:pic>
        <p:nvPicPr>
          <p:cNvPr id="70658" name="Picture 2" descr="http://im3-tub-kz.yandex.net/i?id=201aa2199f8588bd93ccbb22fee9b75b-128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4005064"/>
            <a:ext cx="3240360" cy="21602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2" descr="http://im2-tub-kz.yandex.net/i?id=23b6833a737280e097bacfab00228c54-19-144&amp;n=2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644008" y="3723927"/>
            <a:ext cx="4147661" cy="2592288"/>
          </a:xfrm>
          <a:prstGeom prst="roundRect">
            <a:avLst>
              <a:gd name="adj" fmla="val 16667"/>
            </a:avLst>
          </a:prstGeom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755576" y="1412776"/>
            <a:ext cx="7374135" cy="230832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ru-RU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СПАСИБО </a:t>
            </a:r>
          </a:p>
          <a:p>
            <a:pPr algn="ctr" eaLnBrk="1" hangingPunct="1">
              <a:defRPr/>
            </a:pPr>
            <a:r>
              <a:rPr lang="ru-RU" sz="7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2286000" y="214313"/>
            <a:ext cx="6143625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eaLnBrk="1" hangingPunct="1">
              <a:buFont typeface="Wingdings" pitchFamily="2" charset="2"/>
              <a:buNone/>
            </a:pPr>
            <a:r>
              <a:rPr lang="ru-RU" sz="3200" b="1" i="1">
                <a:solidFill>
                  <a:srgbClr val="002060"/>
                </a:solidFill>
              </a:rPr>
              <a:t>Занятия в школе могут только вдолбить в ребенка все правила, добытые чужим пониманием, но способность правильно пользоваться ими разовьет только домашний самостоятельный труд.</a:t>
            </a:r>
          </a:p>
          <a:p>
            <a:pPr algn="r" eaLnBrk="1" hangingPunct="1">
              <a:buFont typeface="Wingdings" pitchFamily="2" charset="2"/>
              <a:buNone/>
            </a:pPr>
            <a:r>
              <a:rPr lang="ru-RU" sz="3200">
                <a:solidFill>
                  <a:srgbClr val="002060"/>
                </a:solidFill>
              </a:rPr>
              <a:t>                                      </a:t>
            </a:r>
            <a:r>
              <a:rPr lang="ru-RU" sz="2800" b="1" i="1">
                <a:solidFill>
                  <a:srgbClr val="002060"/>
                </a:solidFill>
              </a:rPr>
              <a:t>Иммануил Кант </a:t>
            </a:r>
            <a:endParaRPr lang="ru-RU" sz="3200" b="1" i="1">
              <a:solidFill>
                <a:srgbClr val="002060"/>
              </a:solidFill>
            </a:endParaRPr>
          </a:p>
        </p:txBody>
      </p:sp>
      <p:pic>
        <p:nvPicPr>
          <p:cNvPr id="9221" name="Picture 5" descr="http://im1-tub-kz.yandex.net/i?id=a38d96e6e4b00f53aa15501ef2f6310f-36-144&amp;n=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4365104"/>
            <a:ext cx="3373298" cy="20882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449388" y="206375"/>
            <a:ext cx="3260725" cy="14398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chemeClr val="accent2"/>
                </a:solidFill>
              </a:rPr>
              <a:t>Домашнее задание</a:t>
            </a:r>
            <a:br>
              <a:rPr lang="ru-RU" dirty="0">
                <a:solidFill>
                  <a:schemeClr val="accent2"/>
                </a:solidFill>
              </a:rPr>
            </a:br>
            <a:r>
              <a:rPr lang="ru-RU" dirty="0">
                <a:solidFill>
                  <a:schemeClr val="accent2"/>
                </a:solidFill>
              </a:rPr>
              <a:t>По общему признанию,</a:t>
            </a:r>
            <a:br>
              <a:rPr lang="ru-RU" dirty="0">
                <a:solidFill>
                  <a:schemeClr val="accent2"/>
                </a:solidFill>
              </a:rPr>
            </a:br>
            <a:r>
              <a:rPr lang="ru-RU" dirty="0">
                <a:solidFill>
                  <a:schemeClr val="accent2"/>
                </a:solidFill>
              </a:rPr>
              <a:t>Бывает сложным слишком,</a:t>
            </a:r>
            <a:br>
              <a:rPr lang="ru-RU" dirty="0">
                <a:solidFill>
                  <a:schemeClr val="accent2"/>
                </a:solidFill>
              </a:rPr>
            </a:br>
            <a:r>
              <a:rPr lang="ru-RU" dirty="0">
                <a:solidFill>
                  <a:schemeClr val="accent2"/>
                </a:solidFill>
              </a:rPr>
              <a:t>А часто, вовсе лишним!</a:t>
            </a:r>
            <a:br>
              <a:rPr lang="ru-RU" dirty="0">
                <a:solidFill>
                  <a:schemeClr val="accent2"/>
                </a:solidFill>
              </a:rPr>
            </a:b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773613" y="692150"/>
            <a:ext cx="3543300" cy="17700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chemeClr val="accent2"/>
                </a:solidFill>
              </a:rPr>
              <a:t>Но, вот у папы мнение,</a:t>
            </a:r>
            <a:br>
              <a:rPr lang="ru-RU" dirty="0">
                <a:solidFill>
                  <a:schemeClr val="accent2"/>
                </a:solidFill>
              </a:rPr>
            </a:br>
            <a:r>
              <a:rPr lang="ru-RU" dirty="0">
                <a:solidFill>
                  <a:schemeClr val="accent2"/>
                </a:solidFill>
              </a:rPr>
              <a:t>Что дело здесь в терпении</a:t>
            </a:r>
            <a:br>
              <a:rPr lang="ru-RU" dirty="0">
                <a:solidFill>
                  <a:schemeClr val="accent2"/>
                </a:solidFill>
              </a:rPr>
            </a:br>
            <a:r>
              <a:rPr lang="ru-RU" dirty="0">
                <a:solidFill>
                  <a:schemeClr val="accent2"/>
                </a:solidFill>
              </a:rPr>
              <a:t>У мамы, что в желании,</a:t>
            </a:r>
            <a:br>
              <a:rPr lang="ru-RU" dirty="0">
                <a:solidFill>
                  <a:schemeClr val="accent2"/>
                </a:solidFill>
              </a:rPr>
            </a:br>
            <a:r>
              <a:rPr lang="ru-RU" dirty="0">
                <a:solidFill>
                  <a:schemeClr val="accent2"/>
                </a:solidFill>
              </a:rPr>
              <a:t>Усердии, старании.</a:t>
            </a:r>
            <a:br>
              <a:rPr lang="ru-RU" dirty="0">
                <a:solidFill>
                  <a:schemeClr val="accent2"/>
                </a:solidFill>
              </a:rPr>
            </a:b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60500" y="2133600"/>
            <a:ext cx="3313113" cy="14398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chemeClr val="accent2"/>
                </a:solidFill>
              </a:rPr>
              <a:t>А если есть сомнения,</a:t>
            </a:r>
            <a:br>
              <a:rPr lang="ru-RU" dirty="0">
                <a:solidFill>
                  <a:schemeClr val="accent2"/>
                </a:solidFill>
              </a:rPr>
            </a:br>
            <a:r>
              <a:rPr lang="ru-RU" dirty="0">
                <a:solidFill>
                  <a:schemeClr val="accent2"/>
                </a:solidFill>
              </a:rPr>
              <a:t>Решите уравнение,</a:t>
            </a:r>
            <a:br>
              <a:rPr lang="ru-RU" dirty="0">
                <a:solidFill>
                  <a:schemeClr val="accent2"/>
                </a:solidFill>
              </a:rPr>
            </a:br>
            <a:r>
              <a:rPr lang="ru-RU" dirty="0">
                <a:solidFill>
                  <a:schemeClr val="accent2"/>
                </a:solidFill>
              </a:rPr>
              <a:t>Чертёж, вот начертите,</a:t>
            </a:r>
            <a:br>
              <a:rPr lang="ru-RU" dirty="0">
                <a:solidFill>
                  <a:schemeClr val="accent2"/>
                </a:solidFill>
              </a:rPr>
            </a:br>
            <a:r>
              <a:rPr lang="ru-RU" dirty="0">
                <a:solidFill>
                  <a:schemeClr val="accent2"/>
                </a:solidFill>
              </a:rPr>
              <a:t>Гербарий соберите</a:t>
            </a:r>
            <a:br>
              <a:rPr lang="ru-RU" dirty="0">
                <a:solidFill>
                  <a:schemeClr val="accent2"/>
                </a:solidFill>
              </a:rPr>
            </a:b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802188" y="3021013"/>
            <a:ext cx="3543300" cy="1666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chemeClr val="accent2"/>
                </a:solidFill>
              </a:rPr>
              <a:t>А также точку зрения,</a:t>
            </a:r>
            <a:br>
              <a:rPr lang="ru-RU" dirty="0">
                <a:solidFill>
                  <a:schemeClr val="accent2"/>
                </a:solidFill>
              </a:rPr>
            </a:br>
            <a:r>
              <a:rPr lang="ru-RU" dirty="0">
                <a:solidFill>
                  <a:schemeClr val="accent2"/>
                </a:solidFill>
              </a:rPr>
              <a:t>Представьте в сочинении!</a:t>
            </a:r>
            <a:br>
              <a:rPr lang="ru-RU" dirty="0">
                <a:solidFill>
                  <a:schemeClr val="accent2"/>
                </a:solidFill>
              </a:rPr>
            </a:br>
            <a:r>
              <a:rPr lang="ru-RU" dirty="0">
                <a:solidFill>
                  <a:schemeClr val="accent2"/>
                </a:solidFill>
              </a:rPr>
              <a:t>Ведь это непосильный труд,</a:t>
            </a:r>
            <a:br>
              <a:rPr lang="ru-RU" dirty="0">
                <a:solidFill>
                  <a:schemeClr val="accent2"/>
                </a:solidFill>
              </a:rPr>
            </a:br>
            <a:r>
              <a:rPr lang="ru-RU" dirty="0">
                <a:solidFill>
                  <a:schemeClr val="accent2"/>
                </a:solidFill>
              </a:rPr>
              <a:t>Когда друзья уже зовут...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771775" y="4868863"/>
            <a:ext cx="4679950" cy="1687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chemeClr val="accent2"/>
                </a:solidFill>
              </a:rPr>
              <a:t>Но папа прервал прения,</a:t>
            </a:r>
            <a:br>
              <a:rPr lang="ru-RU" dirty="0">
                <a:solidFill>
                  <a:schemeClr val="accent2"/>
                </a:solidFill>
              </a:rPr>
            </a:br>
            <a:r>
              <a:rPr lang="ru-RU" dirty="0">
                <a:solidFill>
                  <a:schemeClr val="accent2"/>
                </a:solidFill>
              </a:rPr>
              <a:t>Он был не в настроении</a:t>
            </a:r>
            <a:br>
              <a:rPr lang="ru-RU" dirty="0">
                <a:solidFill>
                  <a:schemeClr val="accent2"/>
                </a:solidFill>
              </a:rPr>
            </a:br>
            <a:r>
              <a:rPr lang="ru-RU" dirty="0">
                <a:solidFill>
                  <a:schemeClr val="accent2"/>
                </a:solidFill>
              </a:rPr>
              <a:t>Пришлось пополнить знания</a:t>
            </a:r>
            <a:br>
              <a:rPr lang="ru-RU" dirty="0">
                <a:solidFill>
                  <a:schemeClr val="accent2"/>
                </a:solidFill>
              </a:rPr>
            </a:br>
            <a:r>
              <a:rPr lang="ru-RU" dirty="0">
                <a:solidFill>
                  <a:schemeClr val="accent2"/>
                </a:solidFill>
              </a:rPr>
              <a:t>И выполнить задания,</a:t>
            </a:r>
            <a:br>
              <a:rPr lang="ru-RU" dirty="0">
                <a:solidFill>
                  <a:schemeClr val="accent2"/>
                </a:solidFill>
              </a:rPr>
            </a:br>
            <a:r>
              <a:rPr lang="ru-RU" dirty="0">
                <a:solidFill>
                  <a:schemeClr val="accent2"/>
                </a:solidFill>
              </a:rPr>
              <a:t>Хотя морально было сложно...</a:t>
            </a:r>
            <a:br>
              <a:rPr lang="ru-RU" dirty="0">
                <a:solidFill>
                  <a:schemeClr val="accent2"/>
                </a:solidFill>
              </a:rPr>
            </a:br>
            <a:r>
              <a:rPr lang="ru-RU" dirty="0">
                <a:solidFill>
                  <a:schemeClr val="accent2"/>
                </a:solidFill>
              </a:rPr>
              <a:t>Но... в виде исключенья можно</a:t>
            </a:r>
          </a:p>
        </p:txBody>
      </p:sp>
      <p:pic>
        <p:nvPicPr>
          <p:cNvPr id="69634" name="Picture 2" descr="http://im0-tub-kz.yandex.net/i?id=16bf48b2081db96163db9832924150a0-86-144&amp;n=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0367" y="3757249"/>
            <a:ext cx="2376600" cy="25118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6"/>
          <p:cNvSpPr txBox="1">
            <a:spLocks noChangeArrowheads="1"/>
          </p:cNvSpPr>
          <p:nvPr/>
        </p:nvSpPr>
        <p:spPr bwMode="auto">
          <a:xfrm>
            <a:off x="2392363" y="10001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6147" name="Text Box 11"/>
          <p:cNvSpPr txBox="1">
            <a:spLocks noChangeArrowheads="1"/>
          </p:cNvSpPr>
          <p:nvPr/>
        </p:nvSpPr>
        <p:spPr bwMode="auto">
          <a:xfrm>
            <a:off x="2189163" y="333375"/>
            <a:ext cx="5016500" cy="387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3600" b="1">
                <a:solidFill>
                  <a:schemeClr val="tx2"/>
                </a:solidFill>
              </a:rPr>
              <a:t>Главный принцип</a:t>
            </a:r>
            <a:r>
              <a:rPr lang="ru-RU" sz="3600">
                <a:solidFill>
                  <a:schemeClr val="tx2"/>
                </a:solidFill>
              </a:rPr>
              <a:t>:</a:t>
            </a:r>
          </a:p>
          <a:p>
            <a:pPr eaLnBrk="1" hangingPunct="1"/>
            <a:endParaRPr lang="ru-RU" sz="3600">
              <a:solidFill>
                <a:schemeClr val="tx2"/>
              </a:solidFill>
            </a:endParaRPr>
          </a:p>
          <a:p>
            <a:pPr eaLnBrk="1" hangingPunct="1"/>
            <a:r>
              <a:rPr lang="ru-RU" sz="4400">
                <a:solidFill>
                  <a:srgbClr val="24008A"/>
                </a:solidFill>
              </a:rPr>
              <a:t>обучение на уроке</a:t>
            </a:r>
          </a:p>
          <a:p>
            <a:pPr eaLnBrk="1" hangingPunct="1"/>
            <a:endParaRPr lang="ru-RU" sz="4400">
              <a:solidFill>
                <a:srgbClr val="24008A"/>
              </a:solidFill>
            </a:endParaRPr>
          </a:p>
          <a:p>
            <a:pPr eaLnBrk="1" hangingPunct="1"/>
            <a:endParaRPr lang="ru-RU" sz="4400">
              <a:solidFill>
                <a:srgbClr val="24008A"/>
              </a:solidFill>
            </a:endParaRPr>
          </a:p>
          <a:p>
            <a:pPr eaLnBrk="1" hangingPunct="1"/>
            <a:r>
              <a:rPr lang="ru-RU" sz="4400">
                <a:solidFill>
                  <a:srgbClr val="24008A"/>
                </a:solidFill>
              </a:rPr>
              <a:t>домашняя работа</a:t>
            </a:r>
          </a:p>
        </p:txBody>
      </p:sp>
      <p:sp>
        <p:nvSpPr>
          <p:cNvPr id="6148" name="AutoShape 15"/>
          <p:cNvSpPr>
            <a:spLocks noChangeArrowheads="1"/>
          </p:cNvSpPr>
          <p:nvPr/>
        </p:nvSpPr>
        <p:spPr bwMode="auto">
          <a:xfrm>
            <a:off x="4211638" y="2268538"/>
            <a:ext cx="485775" cy="1214437"/>
          </a:xfrm>
          <a:prstGeom prst="up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/>
            <a:endParaRPr lang="ru-RU"/>
          </a:p>
        </p:txBody>
      </p:sp>
      <p:pic>
        <p:nvPicPr>
          <p:cNvPr id="56322" name="Picture 2" descr="http://im0-tub-kz.yandex.net/i?id=9e9164d1f531ad7f7c10b1c6bc594754-117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152" y="4204667"/>
            <a:ext cx="3036713" cy="227753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49250" y="2212975"/>
            <a:ext cx="8794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400">
                <a:solidFill>
                  <a:srgbClr val="24008A"/>
                </a:solidFill>
              </a:rPr>
              <a:t> - </a:t>
            </a:r>
            <a:r>
              <a:rPr lang="ru-RU" sz="2400" b="1">
                <a:solidFill>
                  <a:srgbClr val="24008A"/>
                </a:solidFill>
              </a:rPr>
              <a:t>Задание, направленное на усвоение материала урока</a:t>
            </a:r>
            <a:r>
              <a:rPr lang="ru-RU" sz="2400" b="1">
                <a:solidFill>
                  <a:srgbClr val="0000CC"/>
                </a:solidFill>
              </a:rPr>
              <a:t>,</a:t>
            </a:r>
          </a:p>
          <a:p>
            <a:pPr eaLnBrk="1" hangingPunct="1"/>
            <a:r>
              <a:rPr lang="ru-RU" sz="2400" b="1">
                <a:solidFill>
                  <a:srgbClr val="24008A"/>
                </a:solidFill>
              </a:rPr>
              <a:t>   лучше давать</a:t>
            </a:r>
            <a:r>
              <a:rPr lang="ru-RU" sz="2400" b="1">
                <a:solidFill>
                  <a:srgbClr val="0000CC"/>
                </a:solidFill>
              </a:rPr>
              <a:t> </a:t>
            </a:r>
            <a:r>
              <a:rPr lang="ru-RU" sz="2400" b="1">
                <a:solidFill>
                  <a:schemeClr val="tx2"/>
                </a:solidFill>
              </a:rPr>
              <a:t>в конце урока.</a:t>
            </a:r>
          </a:p>
          <a:p>
            <a:pPr eaLnBrk="1" hangingPunct="1"/>
            <a:endParaRPr lang="ru-RU" sz="2400" b="1">
              <a:solidFill>
                <a:srgbClr val="0000CC"/>
              </a:solidFill>
            </a:endParaRP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358775" y="3092450"/>
            <a:ext cx="84248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000">
                <a:solidFill>
                  <a:srgbClr val="24008A"/>
                </a:solidFill>
              </a:rPr>
              <a:t> </a:t>
            </a:r>
            <a:r>
              <a:rPr lang="ru-RU" sz="2400">
                <a:solidFill>
                  <a:srgbClr val="24008A"/>
                </a:solidFill>
              </a:rPr>
              <a:t>- </a:t>
            </a:r>
            <a:r>
              <a:rPr lang="ru-RU" sz="2400" b="1">
                <a:solidFill>
                  <a:srgbClr val="24008A"/>
                </a:solidFill>
              </a:rPr>
              <a:t>Задание, нацеленное на закрепление какого – либо навыка, лучше</a:t>
            </a:r>
            <a:r>
              <a:rPr lang="ru-RU" sz="2400" b="1">
                <a:solidFill>
                  <a:srgbClr val="0000CC"/>
                </a:solidFill>
              </a:rPr>
              <a:t>  </a:t>
            </a:r>
            <a:r>
              <a:rPr lang="ru-RU" sz="2400">
                <a:solidFill>
                  <a:srgbClr val="0000CC"/>
                </a:solidFill>
              </a:rPr>
              <a:t>  </a:t>
            </a:r>
            <a:r>
              <a:rPr lang="ru-RU" sz="2400" b="1">
                <a:solidFill>
                  <a:srgbClr val="24008A"/>
                </a:solidFill>
              </a:rPr>
              <a:t>давать сразу</a:t>
            </a:r>
            <a:r>
              <a:rPr lang="ru-RU" sz="2400" b="1">
                <a:solidFill>
                  <a:srgbClr val="0000CC"/>
                </a:solidFill>
              </a:rPr>
              <a:t> </a:t>
            </a:r>
            <a:r>
              <a:rPr lang="ru-RU" sz="2400" b="1">
                <a:solidFill>
                  <a:schemeClr val="tx2"/>
                </a:solidFill>
              </a:rPr>
              <a:t>после упражнений</a:t>
            </a:r>
            <a:r>
              <a:rPr lang="ru-RU" sz="2400" b="1"/>
              <a:t>, </a:t>
            </a:r>
            <a:r>
              <a:rPr lang="ru-RU" sz="2400" b="1">
                <a:solidFill>
                  <a:schemeClr val="tx2"/>
                </a:solidFill>
              </a:rPr>
              <a:t>вырабатывающих этот навык</a:t>
            </a: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349250" y="4356100"/>
            <a:ext cx="691356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400"/>
              <a:t>   </a:t>
            </a:r>
            <a:r>
              <a:rPr lang="ru-RU" sz="2400" b="1">
                <a:solidFill>
                  <a:srgbClr val="000066"/>
                </a:solidFill>
              </a:rPr>
              <a:t>-</a:t>
            </a:r>
            <a:r>
              <a:rPr lang="en-US" sz="2400" b="1">
                <a:solidFill>
                  <a:srgbClr val="000066"/>
                </a:solidFill>
              </a:rPr>
              <a:t> </a:t>
            </a:r>
            <a:r>
              <a:rPr lang="ru-RU" sz="2400" b="1">
                <a:solidFill>
                  <a:srgbClr val="24008A"/>
                </a:solidFill>
              </a:rPr>
              <a:t>Задание, контролирующее знания учащихся, полезнее давать</a:t>
            </a:r>
            <a:r>
              <a:rPr lang="ru-RU" sz="2400" b="1"/>
              <a:t> </a:t>
            </a:r>
            <a:r>
              <a:rPr lang="ru-RU" sz="2400" b="1">
                <a:solidFill>
                  <a:schemeClr val="tx2"/>
                </a:solidFill>
              </a:rPr>
              <a:t>в начале</a:t>
            </a:r>
          </a:p>
          <a:p>
            <a:pPr eaLnBrk="1" hangingPunct="1"/>
            <a:r>
              <a:rPr lang="ru-RU" sz="2400" b="1">
                <a:solidFill>
                  <a:schemeClr val="tx2"/>
                </a:solidFill>
              </a:rPr>
              <a:t>урока</a:t>
            </a:r>
          </a:p>
          <a:p>
            <a:pPr eaLnBrk="1" hangingPunct="1"/>
            <a:endParaRPr lang="ru-RU" sz="2400" b="1"/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-212725" y="1211263"/>
            <a:ext cx="86407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ru-RU" sz="2400" b="1"/>
              <a:t>  </a:t>
            </a:r>
            <a:r>
              <a:rPr lang="ru-RU" sz="2800" b="1">
                <a:solidFill>
                  <a:srgbClr val="006600"/>
                </a:solidFill>
              </a:rPr>
              <a:t>Домашнее задание разъясняется</a:t>
            </a:r>
          </a:p>
          <a:p>
            <a:pPr algn="r" eaLnBrk="1" hangingPunct="1"/>
            <a:r>
              <a:rPr lang="ru-RU" sz="2800" b="1">
                <a:solidFill>
                  <a:srgbClr val="006600"/>
                </a:solidFill>
              </a:rPr>
              <a:t>  и задается до звонка с урока</a:t>
            </a:r>
          </a:p>
        </p:txBody>
      </p:sp>
      <p:sp>
        <p:nvSpPr>
          <p:cNvPr id="7174" name="Text Box 9"/>
          <p:cNvSpPr txBox="1">
            <a:spLocks noChangeArrowheads="1"/>
          </p:cNvSpPr>
          <p:nvPr/>
        </p:nvSpPr>
        <p:spPr bwMode="auto">
          <a:xfrm>
            <a:off x="2555875" y="182563"/>
            <a:ext cx="5872163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ru-RU" sz="2800" b="1">
                <a:solidFill>
                  <a:schemeClr val="tx2"/>
                </a:solidFill>
              </a:rPr>
              <a:t>Требования к предъявлению </a:t>
            </a:r>
          </a:p>
          <a:p>
            <a:pPr algn="ctr" eaLnBrk="1" hangingPunct="1"/>
            <a:r>
              <a:rPr lang="ru-RU" sz="2800" b="1">
                <a:solidFill>
                  <a:schemeClr val="tx2"/>
                </a:solidFill>
              </a:rPr>
              <a:t>домашнего задания</a:t>
            </a:r>
          </a:p>
        </p:txBody>
      </p:sp>
      <p:pic>
        <p:nvPicPr>
          <p:cNvPr id="55298" name="Picture 2" descr="http://im3-tub-kz.yandex.net/i?id=6b619ee4d636454748a09a36a92722eb-107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8560" y="4356765"/>
            <a:ext cx="3055440" cy="20369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1763713" y="836613"/>
            <a:ext cx="82089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000066"/>
                </a:solidFill>
              </a:rPr>
              <a:t> </a:t>
            </a:r>
            <a:r>
              <a:rPr lang="ru-RU" sz="2800" b="1">
                <a:solidFill>
                  <a:srgbClr val="000066"/>
                </a:solidFill>
              </a:rPr>
              <a:t>Ясность задания</a:t>
            </a:r>
          </a:p>
        </p:txBody>
      </p:sp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1258888" y="1989138"/>
            <a:ext cx="8135937" cy="216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400"/>
              <a:t>        </a:t>
            </a:r>
            <a:r>
              <a:rPr lang="ru-RU" sz="2800" b="1">
                <a:solidFill>
                  <a:srgbClr val="000066"/>
                </a:solidFill>
              </a:rPr>
              <a:t>Инструктаж</a:t>
            </a:r>
          </a:p>
          <a:p>
            <a:pPr eaLnBrk="1" hangingPunct="1"/>
            <a:r>
              <a:rPr lang="ru-RU" sz="2800"/>
              <a:t> </a:t>
            </a:r>
            <a:r>
              <a:rPr lang="ru-RU" sz="2000">
                <a:solidFill>
                  <a:srgbClr val="24008A"/>
                </a:solidFill>
              </a:rPr>
              <a:t>- раскрыть цель работы</a:t>
            </a:r>
          </a:p>
          <a:p>
            <a:pPr eaLnBrk="1" hangingPunct="1"/>
            <a:r>
              <a:rPr lang="ru-RU" sz="2000">
                <a:solidFill>
                  <a:srgbClr val="24008A"/>
                </a:solidFill>
              </a:rPr>
              <a:t> - дать соответствующие рекомендации по ее выполнению </a:t>
            </a:r>
          </a:p>
          <a:p>
            <a:pPr eaLnBrk="1" hangingPunct="1"/>
            <a:r>
              <a:rPr lang="ru-RU" sz="2000">
                <a:solidFill>
                  <a:srgbClr val="24008A"/>
                </a:solidFill>
              </a:rPr>
              <a:t> - предупредить о возможных затруднениях и недочетах</a:t>
            </a:r>
          </a:p>
          <a:p>
            <a:pPr eaLnBrk="1" hangingPunct="1"/>
            <a:r>
              <a:rPr lang="ru-RU" sz="2000">
                <a:solidFill>
                  <a:srgbClr val="24008A"/>
                </a:solidFill>
              </a:rPr>
              <a:t> - рекомендовать наиболее целесообразные</a:t>
            </a:r>
          </a:p>
          <a:p>
            <a:pPr eaLnBrk="1" hangingPunct="1"/>
            <a:r>
              <a:rPr lang="ru-RU" sz="2000">
                <a:solidFill>
                  <a:srgbClr val="24008A"/>
                </a:solidFill>
              </a:rPr>
              <a:t>   способы самоконтроля</a:t>
            </a:r>
          </a:p>
        </p:txBody>
      </p:sp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1258888" y="-603250"/>
            <a:ext cx="677862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14000">
                <a:solidFill>
                  <a:srgbClr val="24008A"/>
                </a:solidFill>
              </a:rPr>
              <a:t>.</a:t>
            </a:r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1258888" y="404813"/>
            <a:ext cx="71278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15000">
                <a:solidFill>
                  <a:srgbClr val="24008A"/>
                </a:solidFill>
              </a:rPr>
              <a:t>.</a:t>
            </a:r>
          </a:p>
        </p:txBody>
      </p:sp>
      <p:sp>
        <p:nvSpPr>
          <p:cNvPr id="8198" name="Text Box 11"/>
          <p:cNvSpPr txBox="1">
            <a:spLocks noChangeArrowheads="1"/>
          </p:cNvSpPr>
          <p:nvPr/>
        </p:nvSpPr>
        <p:spPr bwMode="auto">
          <a:xfrm>
            <a:off x="1116013" y="2420938"/>
            <a:ext cx="81915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8000">
                <a:solidFill>
                  <a:srgbClr val="24008A"/>
                </a:solidFill>
              </a:rPr>
              <a:t>.</a:t>
            </a:r>
            <a:endParaRPr lang="ru-RU" sz="18000">
              <a:solidFill>
                <a:srgbClr val="24008A"/>
              </a:solidFill>
            </a:endParaRPr>
          </a:p>
        </p:txBody>
      </p:sp>
      <p:sp>
        <p:nvSpPr>
          <p:cNvPr id="8199" name="Text Box 13"/>
          <p:cNvSpPr txBox="1">
            <a:spLocks noChangeArrowheads="1"/>
          </p:cNvSpPr>
          <p:nvPr/>
        </p:nvSpPr>
        <p:spPr bwMode="auto">
          <a:xfrm>
            <a:off x="1619250" y="4365625"/>
            <a:ext cx="864711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/>
              <a:t> </a:t>
            </a:r>
            <a:r>
              <a:rPr lang="ru-RU" sz="2800" b="1">
                <a:solidFill>
                  <a:srgbClr val="000066"/>
                </a:solidFill>
              </a:rPr>
              <a:t>Необходима организация и проверка </a:t>
            </a:r>
          </a:p>
          <a:p>
            <a:pPr eaLnBrk="1" hangingPunct="1"/>
            <a:r>
              <a:rPr lang="ru-RU" sz="2800" b="1">
                <a:solidFill>
                  <a:srgbClr val="000066"/>
                </a:solidFill>
              </a:rPr>
              <a:t> записи домашнего задания в дневники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1182688" y="352425"/>
            <a:ext cx="74168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r>
              <a:rPr lang="ru-RU" sz="2800" b="1">
                <a:solidFill>
                  <a:schemeClr val="tx2"/>
                </a:solidFill>
              </a:rPr>
              <a:t>Требования к содержанию </a:t>
            </a:r>
          </a:p>
          <a:p>
            <a:pPr algn="r" eaLnBrk="1" hangingPunct="1"/>
            <a:r>
              <a:rPr lang="ru-RU" sz="2800" b="1">
                <a:solidFill>
                  <a:schemeClr val="tx2"/>
                </a:solidFill>
              </a:rPr>
              <a:t>домашнего задания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1095375" y="17922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1187450" y="1557338"/>
            <a:ext cx="4710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400">
                <a:solidFill>
                  <a:srgbClr val="24008A"/>
                </a:solidFill>
              </a:rPr>
              <a:t>   </a:t>
            </a:r>
            <a:r>
              <a:rPr lang="ru-RU" sz="2400" b="1">
                <a:solidFill>
                  <a:srgbClr val="24008A"/>
                </a:solidFill>
              </a:rPr>
              <a:t>Индивидуализация заданий</a:t>
            </a:r>
          </a:p>
        </p:txBody>
      </p:sp>
      <p:sp>
        <p:nvSpPr>
          <p:cNvPr id="9221" name="Text Box 8"/>
          <p:cNvSpPr txBox="1">
            <a:spLocks noChangeArrowheads="1"/>
          </p:cNvSpPr>
          <p:nvPr/>
        </p:nvSpPr>
        <p:spPr bwMode="auto">
          <a:xfrm>
            <a:off x="1187450" y="2276475"/>
            <a:ext cx="3895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400">
                <a:solidFill>
                  <a:srgbClr val="24008A"/>
                </a:solidFill>
              </a:rPr>
              <a:t>   </a:t>
            </a:r>
            <a:r>
              <a:rPr lang="ru-RU" sz="2400" b="1">
                <a:solidFill>
                  <a:srgbClr val="24008A"/>
                </a:solidFill>
              </a:rPr>
              <a:t>Разнообразие заданий</a:t>
            </a:r>
          </a:p>
        </p:txBody>
      </p:sp>
      <p:sp>
        <p:nvSpPr>
          <p:cNvPr id="9222" name="Text Box 10"/>
          <p:cNvSpPr txBox="1">
            <a:spLocks noChangeArrowheads="1"/>
          </p:cNvSpPr>
          <p:nvPr/>
        </p:nvSpPr>
        <p:spPr bwMode="auto">
          <a:xfrm>
            <a:off x="1187450" y="2781300"/>
            <a:ext cx="698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400">
                <a:solidFill>
                  <a:srgbClr val="24008A"/>
                </a:solidFill>
              </a:rPr>
              <a:t>   </a:t>
            </a:r>
            <a:r>
              <a:rPr lang="ru-RU" sz="2400" b="1">
                <a:solidFill>
                  <a:srgbClr val="24008A"/>
                </a:solidFill>
              </a:rPr>
              <a:t>Установка на преодоление трудностей</a:t>
            </a:r>
          </a:p>
        </p:txBody>
      </p:sp>
      <p:sp>
        <p:nvSpPr>
          <p:cNvPr id="9223" name="Text Box 11"/>
          <p:cNvSpPr txBox="1">
            <a:spLocks noChangeArrowheads="1"/>
          </p:cNvSpPr>
          <p:nvPr/>
        </p:nvSpPr>
        <p:spPr bwMode="auto">
          <a:xfrm>
            <a:off x="1887538" y="4240213"/>
            <a:ext cx="247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/>
              <a:t> </a:t>
            </a:r>
          </a:p>
        </p:txBody>
      </p:sp>
      <p:sp>
        <p:nvSpPr>
          <p:cNvPr id="9224" name="Text Box 12"/>
          <p:cNvSpPr txBox="1">
            <a:spLocks noChangeArrowheads="1"/>
          </p:cNvSpPr>
          <p:nvPr/>
        </p:nvSpPr>
        <p:spPr bwMode="auto">
          <a:xfrm>
            <a:off x="1187450" y="3429000"/>
            <a:ext cx="56403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400">
                <a:solidFill>
                  <a:srgbClr val="24008A"/>
                </a:solidFill>
              </a:rPr>
              <a:t>   </a:t>
            </a:r>
            <a:r>
              <a:rPr lang="ru-RU" sz="2400" b="1">
                <a:solidFill>
                  <a:srgbClr val="24008A"/>
                </a:solidFill>
              </a:rPr>
              <a:t>Установка на развитие мышления</a:t>
            </a:r>
          </a:p>
        </p:txBody>
      </p:sp>
      <p:sp>
        <p:nvSpPr>
          <p:cNvPr id="9225" name="Text Box 13"/>
          <p:cNvSpPr txBox="1">
            <a:spLocks noChangeArrowheads="1"/>
          </p:cNvSpPr>
          <p:nvPr/>
        </p:nvSpPr>
        <p:spPr bwMode="auto">
          <a:xfrm>
            <a:off x="1074738" y="4076700"/>
            <a:ext cx="38163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b="1"/>
              <a:t>(</a:t>
            </a:r>
            <a:r>
              <a:rPr lang="ru-RU" sz="2000" b="1"/>
              <a:t>задания должны включать вопросы,</a:t>
            </a:r>
          </a:p>
          <a:p>
            <a:pPr eaLnBrk="1" hangingPunct="1"/>
            <a:r>
              <a:rPr lang="ru-RU" sz="2000" b="1"/>
              <a:t> требующие умений</a:t>
            </a:r>
          </a:p>
          <a:p>
            <a:pPr eaLnBrk="1" hangingPunct="1"/>
            <a:r>
              <a:rPr lang="ru-RU" sz="2000" b="1"/>
              <a:t>сравнивать, анализировать, </a:t>
            </a:r>
          </a:p>
          <a:p>
            <a:pPr eaLnBrk="1" hangingPunct="1"/>
            <a:r>
              <a:rPr lang="ru-RU" sz="2000" b="1"/>
              <a:t>обобщать)</a:t>
            </a:r>
          </a:p>
        </p:txBody>
      </p:sp>
      <p:sp>
        <p:nvSpPr>
          <p:cNvPr id="9226" name="Text Box 14"/>
          <p:cNvSpPr txBox="1">
            <a:spLocks noChangeArrowheads="1"/>
          </p:cNvSpPr>
          <p:nvPr/>
        </p:nvSpPr>
        <p:spPr bwMode="auto">
          <a:xfrm>
            <a:off x="827088" y="0"/>
            <a:ext cx="712787" cy="265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15000">
                <a:solidFill>
                  <a:srgbClr val="24008A"/>
                </a:solidFill>
              </a:rPr>
              <a:t>.</a:t>
            </a:r>
          </a:p>
          <a:p>
            <a:pPr eaLnBrk="1" hangingPunct="1"/>
            <a:endParaRPr lang="ru-RU"/>
          </a:p>
        </p:txBody>
      </p:sp>
      <p:sp>
        <p:nvSpPr>
          <p:cNvPr id="9227" name="Text Box 15"/>
          <p:cNvSpPr txBox="1">
            <a:spLocks noChangeArrowheads="1"/>
          </p:cNvSpPr>
          <p:nvPr/>
        </p:nvSpPr>
        <p:spPr bwMode="auto">
          <a:xfrm>
            <a:off x="827088" y="620713"/>
            <a:ext cx="71278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15000">
                <a:solidFill>
                  <a:srgbClr val="24008A"/>
                </a:solidFill>
              </a:rPr>
              <a:t>.</a:t>
            </a:r>
          </a:p>
        </p:txBody>
      </p:sp>
      <p:sp>
        <p:nvSpPr>
          <p:cNvPr id="9228" name="Text Box 16"/>
          <p:cNvSpPr txBox="1">
            <a:spLocks noChangeArrowheads="1"/>
          </p:cNvSpPr>
          <p:nvPr/>
        </p:nvSpPr>
        <p:spPr bwMode="auto">
          <a:xfrm>
            <a:off x="827088" y="1268413"/>
            <a:ext cx="71278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15000">
                <a:solidFill>
                  <a:srgbClr val="24008A"/>
                </a:solidFill>
              </a:rPr>
              <a:t>.</a:t>
            </a:r>
          </a:p>
        </p:txBody>
      </p:sp>
      <p:sp>
        <p:nvSpPr>
          <p:cNvPr id="9229" name="Text Box 17"/>
          <p:cNvSpPr txBox="1">
            <a:spLocks noChangeArrowheads="1"/>
          </p:cNvSpPr>
          <p:nvPr/>
        </p:nvSpPr>
        <p:spPr bwMode="auto">
          <a:xfrm>
            <a:off x="827088" y="1773238"/>
            <a:ext cx="792162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15000">
                <a:solidFill>
                  <a:srgbClr val="24008A"/>
                </a:solidFill>
              </a:rPr>
              <a:t>.</a:t>
            </a:r>
          </a:p>
        </p:txBody>
      </p:sp>
      <p:pic>
        <p:nvPicPr>
          <p:cNvPr id="53250" name="Picture 2" descr="http://im1-tub-kz.yandex.net/i?id=d41b55cfe0fad52bf20f7331a0432cda-84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79811" y="4423569"/>
            <a:ext cx="3126150" cy="20841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1116013" y="1196975"/>
            <a:ext cx="7224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400"/>
              <a:t>  </a:t>
            </a:r>
            <a:r>
              <a:rPr lang="ru-RU" sz="2400" b="1">
                <a:solidFill>
                  <a:srgbClr val="24008A"/>
                </a:solidFill>
              </a:rPr>
              <a:t>Творческий и проблемный характер заданий</a:t>
            </a:r>
          </a:p>
        </p:txBody>
      </p: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1403350" y="3573463"/>
            <a:ext cx="3441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24008A"/>
                </a:solidFill>
              </a:rPr>
              <a:t>Учет объема заданий</a:t>
            </a: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1258888" y="1844675"/>
            <a:ext cx="742315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400"/>
              <a:t>   </a:t>
            </a:r>
            <a:r>
              <a:rPr lang="ru-RU" sz="2400" b="1">
                <a:solidFill>
                  <a:srgbClr val="24008A"/>
                </a:solidFill>
              </a:rPr>
              <a:t>Домашние задания могут быть связаны</a:t>
            </a:r>
          </a:p>
          <a:p>
            <a:pPr eaLnBrk="1" hangingPunct="1"/>
            <a:r>
              <a:rPr lang="ru-RU" sz="2400" b="1">
                <a:solidFill>
                  <a:srgbClr val="24008A"/>
                </a:solidFill>
              </a:rPr>
              <a:t>   с материалом одного или нескольких уроков.</a:t>
            </a:r>
          </a:p>
          <a:p>
            <a:pPr eaLnBrk="1" hangingPunct="1"/>
            <a:r>
              <a:rPr lang="ru-RU" sz="2400" b="1">
                <a:solidFill>
                  <a:srgbClr val="24008A"/>
                </a:solidFill>
              </a:rPr>
              <a:t>   Они могу включать в себя повторение </a:t>
            </a:r>
          </a:p>
          <a:p>
            <a:pPr eaLnBrk="1" hangingPunct="1"/>
            <a:r>
              <a:rPr lang="ru-RU" sz="2400" b="1">
                <a:solidFill>
                  <a:srgbClr val="24008A"/>
                </a:solidFill>
              </a:rPr>
              <a:t>   изученного</a:t>
            </a:r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900113" y="-387350"/>
            <a:ext cx="71278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15000">
                <a:solidFill>
                  <a:srgbClr val="24008A"/>
                </a:solidFill>
              </a:rPr>
              <a:t>.</a:t>
            </a:r>
          </a:p>
        </p:txBody>
      </p:sp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900113" y="188913"/>
            <a:ext cx="71278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15000">
                <a:solidFill>
                  <a:srgbClr val="24008A"/>
                </a:solidFill>
              </a:rPr>
              <a:t>.</a:t>
            </a:r>
          </a:p>
        </p:txBody>
      </p:sp>
      <p:sp>
        <p:nvSpPr>
          <p:cNvPr id="10247" name="Text Box 9"/>
          <p:cNvSpPr txBox="1">
            <a:spLocks noChangeArrowheads="1"/>
          </p:cNvSpPr>
          <p:nvPr/>
        </p:nvSpPr>
        <p:spPr bwMode="auto">
          <a:xfrm>
            <a:off x="827088" y="1989138"/>
            <a:ext cx="71278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15000">
                <a:solidFill>
                  <a:srgbClr val="24008A"/>
                </a:solidFill>
              </a:rPr>
              <a:t>.</a:t>
            </a:r>
          </a:p>
        </p:txBody>
      </p:sp>
      <p:pic>
        <p:nvPicPr>
          <p:cNvPr id="52226" name="Picture 2" descr="http://im0-tub-kz.yandex.net/i?id=83152e55262d8a755bf7f4124a2c873d-102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21312" y="3394075"/>
            <a:ext cx="3010892" cy="22469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1311275" y="1144588"/>
            <a:ext cx="18415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ru-RU"/>
          </a:p>
          <a:p>
            <a:pPr eaLnBrk="1" hangingPunct="1"/>
            <a:endParaRPr lang="ru-RU"/>
          </a:p>
          <a:p>
            <a:pPr eaLnBrk="1" hangingPunct="1"/>
            <a:endParaRPr lang="ru-RU"/>
          </a:p>
          <a:p>
            <a:pPr eaLnBrk="1" hangingPunct="1"/>
            <a:endParaRPr lang="ru-RU"/>
          </a:p>
          <a:p>
            <a:pPr eaLnBrk="1" hangingPunct="1"/>
            <a:endParaRPr lang="ru-RU"/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1023938" y="-927100"/>
            <a:ext cx="81915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18000">
                <a:solidFill>
                  <a:srgbClr val="000066"/>
                </a:solidFill>
              </a:rPr>
              <a:t>.</a:t>
            </a: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1763713" y="1073150"/>
            <a:ext cx="6853237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000066"/>
                </a:solidFill>
              </a:rPr>
              <a:t>Домашнее задание не должно быть наказанием за плохо проведенный или неподготовленный  урок</a:t>
            </a:r>
          </a:p>
          <a:p>
            <a:pPr eaLnBrk="1" hangingPunct="1"/>
            <a:r>
              <a:rPr lang="ru-RU" sz="2400">
                <a:solidFill>
                  <a:srgbClr val="000066"/>
                </a:solidFill>
              </a:rPr>
              <a:t>      </a:t>
            </a:r>
          </a:p>
          <a:p>
            <a:pPr eaLnBrk="1" hangingPunct="1"/>
            <a:r>
              <a:rPr lang="ru-RU" sz="2000"/>
              <a:t>(</a:t>
            </a:r>
            <a:r>
              <a:rPr lang="ru-RU" sz="2000" b="1"/>
              <a:t>нельзя заканчивать урок домашним заданием, включающим проработку незаконченного на уроке нового</a:t>
            </a:r>
            <a:r>
              <a:rPr lang="ru-RU" sz="2000"/>
              <a:t> </a:t>
            </a:r>
            <a:r>
              <a:rPr lang="ru-RU" sz="2000" b="1"/>
              <a:t>материала и упражнений к нему</a:t>
            </a:r>
            <a:r>
              <a:rPr lang="en-US" sz="2000" b="1"/>
              <a:t>)</a:t>
            </a:r>
            <a:endParaRPr lang="ru-RU" sz="2000" b="1"/>
          </a:p>
          <a:p>
            <a:pPr eaLnBrk="1" hangingPunct="1"/>
            <a:endParaRPr lang="ru-RU" sz="2000" b="1"/>
          </a:p>
          <a:p>
            <a:pPr eaLnBrk="1" hangingPunct="1"/>
            <a:endParaRPr lang="ru-RU" sz="2000" b="1"/>
          </a:p>
          <a:p>
            <a:pPr eaLnBrk="1" hangingPunct="1"/>
            <a:endParaRPr lang="ru-RU" sz="2000" b="1"/>
          </a:p>
          <a:p>
            <a:pPr eaLnBrk="1" hangingPunct="1"/>
            <a:endParaRPr lang="ru-RU" sz="2000" b="1"/>
          </a:p>
        </p:txBody>
      </p:sp>
      <p:pic>
        <p:nvPicPr>
          <p:cNvPr id="51204" name="Picture 4" descr="http://im3-tub-kz.yandex.net/i?id=91caa207fccf573129277f040d580ff9-60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10065" y="3573016"/>
            <a:ext cx="2575173" cy="17167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06" name="Picture 6" descr="http://im2-tub-kz.yandex.net/i?id=1ed191cd9433ab7c26fa116e5ebbd5c4-52-144&amp;n=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9276" y="3573016"/>
            <a:ext cx="2586618" cy="17167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08" name="Picture 8" descr="http://im3-tub-kz.yandex.net/i?id=60837e0067572ea0dc26d4d829079bf6-136-144&amp;n=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64108" y="3789040"/>
            <a:ext cx="2702250" cy="23843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497</Words>
  <Application>Microsoft Office PowerPoint</Application>
  <PresentationFormat>Экран (4:3)</PresentationFormat>
  <Paragraphs>92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Мой 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 на тему  «Эти трудные домашние задания»</dc:title>
  <dc:creator>Ульяна</dc:creator>
  <cp:lastModifiedBy>Пользователь</cp:lastModifiedBy>
  <cp:revision>94</cp:revision>
  <dcterms:created xsi:type="dcterms:W3CDTF">2008-11-28T22:11:34Z</dcterms:created>
  <dcterms:modified xsi:type="dcterms:W3CDTF">2014-12-07T14:54:38Z</dcterms:modified>
</cp:coreProperties>
</file>