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9" r:id="rId3"/>
    <p:sldId id="270" r:id="rId4"/>
    <p:sldId id="257" r:id="rId5"/>
    <p:sldId id="258" r:id="rId6"/>
    <p:sldId id="272" r:id="rId7"/>
    <p:sldId id="259" r:id="rId8"/>
    <p:sldId id="262" r:id="rId9"/>
    <p:sldId id="263" r:id="rId10"/>
    <p:sldId id="264" r:id="rId11"/>
    <p:sldId id="265" r:id="rId12"/>
    <p:sldId id="266" r:id="rId13"/>
    <p:sldId id="267" r:id="rId14"/>
    <p:sldId id="260" r:id="rId15"/>
    <p:sldId id="271" r:id="rId16"/>
    <p:sldId id="268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C370DA"/>
    <a:srgbClr val="E0C6F6"/>
    <a:srgbClr val="500050"/>
    <a:srgbClr val="C28FED"/>
    <a:srgbClr val="13037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E168A2-090C-4ED5-99C1-CBC6A80B2EEB}" type="datetimeFigureOut">
              <a:rPr lang="ru-RU" smtClean="0"/>
              <a:pPr/>
              <a:t>03.12.2011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14B94-9D0C-4A08-A067-779E5E01D7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14B94-9D0C-4A08-A067-779E5E01D70B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BFF12-D0DA-45E1-A919-E23F0B6F2447}" type="datetimeFigureOut">
              <a:rPr lang="ru-RU" smtClean="0"/>
              <a:pPr/>
              <a:t>03.12.2011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D102A-0A99-47AF-9882-760D6C907A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BFF12-D0DA-45E1-A919-E23F0B6F2447}" type="datetimeFigureOut">
              <a:rPr lang="ru-RU" smtClean="0"/>
              <a:pPr/>
              <a:t>03.12.2011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D102A-0A99-47AF-9882-760D6C907A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BFF12-D0DA-45E1-A919-E23F0B6F2447}" type="datetimeFigureOut">
              <a:rPr lang="ru-RU" smtClean="0"/>
              <a:pPr/>
              <a:t>03.12.2011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D102A-0A99-47AF-9882-760D6C907A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BFF12-D0DA-45E1-A919-E23F0B6F2447}" type="datetimeFigureOut">
              <a:rPr lang="ru-RU" smtClean="0"/>
              <a:pPr/>
              <a:t>03.12.2011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D102A-0A99-47AF-9882-760D6C907A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BFF12-D0DA-45E1-A919-E23F0B6F2447}" type="datetimeFigureOut">
              <a:rPr lang="ru-RU" smtClean="0"/>
              <a:pPr/>
              <a:t>03.12.2011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D102A-0A99-47AF-9882-760D6C907A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BFF12-D0DA-45E1-A919-E23F0B6F2447}" type="datetimeFigureOut">
              <a:rPr lang="ru-RU" smtClean="0"/>
              <a:pPr/>
              <a:t>03.12.2011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D102A-0A99-47AF-9882-760D6C907A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BFF12-D0DA-45E1-A919-E23F0B6F2447}" type="datetimeFigureOut">
              <a:rPr lang="ru-RU" smtClean="0"/>
              <a:pPr/>
              <a:t>03.12.2011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D102A-0A99-47AF-9882-760D6C907A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BFF12-D0DA-45E1-A919-E23F0B6F2447}" type="datetimeFigureOut">
              <a:rPr lang="ru-RU" smtClean="0"/>
              <a:pPr/>
              <a:t>03.12.2011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D102A-0A99-47AF-9882-760D6C907A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BFF12-D0DA-45E1-A919-E23F0B6F2447}" type="datetimeFigureOut">
              <a:rPr lang="ru-RU" smtClean="0"/>
              <a:pPr/>
              <a:t>03.12.2011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D102A-0A99-47AF-9882-760D6C907A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BFF12-D0DA-45E1-A919-E23F0B6F2447}" type="datetimeFigureOut">
              <a:rPr lang="ru-RU" smtClean="0"/>
              <a:pPr/>
              <a:t>03.12.2011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D102A-0A99-47AF-9882-760D6C907A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BFF12-D0DA-45E1-A919-E23F0B6F2447}" type="datetimeFigureOut">
              <a:rPr lang="ru-RU" smtClean="0"/>
              <a:pPr/>
              <a:t>03.12.2011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D102A-0A99-47AF-9882-760D6C907A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BFF12-D0DA-45E1-A919-E23F0B6F2447}" type="datetimeFigureOut">
              <a:rPr lang="ru-RU" smtClean="0"/>
              <a:pPr/>
              <a:t>03.12.2011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D102A-0A99-47AF-9882-760D6C907A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4.xml"/><Relationship Id="rId7" Type="http://schemas.openxmlformats.org/officeDocument/2006/relationships/slide" Target="slide1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15304" cy="3714776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erdana" pitchFamily="34" charset="0"/>
              </a:rPr>
              <a:t>Ультразвук </a:t>
            </a:r>
            <a:b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erdana" pitchFamily="34" charset="0"/>
              </a:rPr>
            </a:b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erdana" pitchFamily="34" charset="0"/>
              </a:rPr>
              <a:t>и его применение </a:t>
            </a:r>
            <a:b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erdana" pitchFamily="34" charset="0"/>
              </a:rPr>
            </a:b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erdana" pitchFamily="34" charset="0"/>
              </a:rPr>
              <a:t>в медицине 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660066"/>
              </a:solidFill>
              <a:effectLst>
                <a:outerShdw blurRad="50800" algn="tl" rotWithShape="0">
                  <a:srgbClr val="00000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660066"/>
                </a:solidFill>
              </a:rPr>
              <a:t>Методы диагностики и исследований</a:t>
            </a:r>
            <a:endParaRPr lang="ru-RU" b="1" dirty="0">
              <a:solidFill>
                <a:srgbClr val="66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543956" cy="4900634"/>
          </a:xfrm>
        </p:spPr>
        <p:txBody>
          <a:bodyPr>
            <a:normAutofit/>
          </a:bodyPr>
          <a:lstStyle/>
          <a:p>
            <a:r>
              <a:rPr lang="ru-RU" i="1" dirty="0">
                <a:solidFill>
                  <a:srgbClr val="660066"/>
                </a:solidFill>
              </a:rPr>
              <a:t>Э</a:t>
            </a:r>
            <a:r>
              <a:rPr lang="ru-RU" i="1" dirty="0" smtClean="0">
                <a:solidFill>
                  <a:srgbClr val="660066"/>
                </a:solidFill>
              </a:rPr>
              <a:t>нцефалография</a:t>
            </a:r>
            <a:r>
              <a:rPr lang="ru-RU" dirty="0" smtClean="0">
                <a:solidFill>
                  <a:srgbClr val="660066"/>
                </a:solidFill>
              </a:rPr>
              <a:t> – метод определения опухолей и отека головного мозга. </a:t>
            </a:r>
          </a:p>
          <a:p>
            <a:r>
              <a:rPr lang="ru-RU" i="1" dirty="0" smtClean="0">
                <a:solidFill>
                  <a:srgbClr val="660066"/>
                </a:solidFill>
              </a:rPr>
              <a:t>Ультразвуковая кардиография </a:t>
            </a:r>
            <a:r>
              <a:rPr lang="ru-RU" dirty="0" smtClean="0">
                <a:solidFill>
                  <a:srgbClr val="660066"/>
                </a:solidFill>
              </a:rPr>
              <a:t>– измерение объёмов сердца в динамике.</a:t>
            </a:r>
          </a:p>
          <a:p>
            <a:r>
              <a:rPr lang="ru-RU" i="1" dirty="0" smtClean="0">
                <a:solidFill>
                  <a:srgbClr val="660066"/>
                </a:solidFill>
              </a:rPr>
              <a:t>Ультразвуковая локация </a:t>
            </a:r>
            <a:r>
              <a:rPr lang="ru-RU" dirty="0" smtClean="0">
                <a:solidFill>
                  <a:srgbClr val="660066"/>
                </a:solidFill>
              </a:rPr>
              <a:t>(в офтальмологии) – определение размеров глазных сред.</a:t>
            </a:r>
          </a:p>
          <a:p>
            <a:r>
              <a:rPr lang="ru-RU" dirty="0" smtClean="0">
                <a:solidFill>
                  <a:srgbClr val="660066"/>
                </a:solidFill>
              </a:rPr>
              <a:t>УЗИ плода </a:t>
            </a:r>
          </a:p>
          <a:p>
            <a:r>
              <a:rPr lang="ru-RU" dirty="0" smtClean="0">
                <a:solidFill>
                  <a:srgbClr val="660066"/>
                </a:solidFill>
              </a:rPr>
              <a:t>УЗИ брюшной полости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660066"/>
                </a:solidFill>
              </a:rPr>
              <a:t>Ультразвуковая кардиография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Apikal4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1371600"/>
            <a:ext cx="6920337" cy="4700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660066"/>
                </a:solidFill>
              </a:rPr>
              <a:t>УЗИ плода</a:t>
            </a:r>
            <a:endParaRPr lang="ru-RU" sz="4800" dirty="0">
              <a:solidFill>
                <a:srgbClr val="660066"/>
              </a:solidFill>
            </a:endParaRPr>
          </a:p>
        </p:txBody>
      </p:sp>
      <p:pic>
        <p:nvPicPr>
          <p:cNvPr id="4" name="Содержимое 3" descr="a430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500174"/>
            <a:ext cx="6732084" cy="50490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660066"/>
                </a:solidFill>
              </a:rPr>
              <a:t>Методы воздействия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660066"/>
                </a:solidFill>
              </a:rPr>
              <a:t>Ультразвуковая физиотерапия </a:t>
            </a:r>
          </a:p>
          <a:p>
            <a:endParaRPr lang="ru-RU" dirty="0" smtClean="0">
              <a:solidFill>
                <a:srgbClr val="660066"/>
              </a:solidFill>
            </a:endParaRPr>
          </a:p>
          <a:p>
            <a:r>
              <a:rPr lang="ru-RU" dirty="0" smtClean="0">
                <a:solidFill>
                  <a:srgbClr val="660066"/>
                </a:solidFill>
              </a:rPr>
              <a:t>Ультразвуковой скальпель</a:t>
            </a:r>
          </a:p>
          <a:p>
            <a:endParaRPr lang="ru-RU" dirty="0" smtClean="0">
              <a:solidFill>
                <a:srgbClr val="660066"/>
              </a:solidFill>
            </a:endParaRPr>
          </a:p>
          <a:p>
            <a:r>
              <a:rPr lang="ru-RU" dirty="0" smtClean="0">
                <a:solidFill>
                  <a:srgbClr val="660066"/>
                </a:solidFill>
              </a:rPr>
              <a:t>Ультразвуковой остеосинтез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Рисунок 3" descr="clip_image04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3152" y="2499965"/>
            <a:ext cx="3536566" cy="1857729"/>
          </a:xfrm>
          <a:prstGeom prst="rect">
            <a:avLst/>
          </a:prstGeom>
          <a:effectLst>
            <a:softEdge rad="63500"/>
          </a:effectLst>
        </p:spPr>
      </p:pic>
      <p:grpSp>
        <p:nvGrpSpPr>
          <p:cNvPr id="5" name="Группа 4"/>
          <p:cNvGrpSpPr/>
          <p:nvPr/>
        </p:nvGrpSpPr>
        <p:grpSpPr>
          <a:xfrm>
            <a:off x="71406" y="3929066"/>
            <a:ext cx="4714876" cy="3436987"/>
            <a:chOff x="881063" y="3492475"/>
            <a:chExt cx="4714876" cy="3436987"/>
          </a:xfrm>
        </p:grpSpPr>
        <p:pic>
          <p:nvPicPr>
            <p:cNvPr id="6" name="Рисунок 5" descr="uz201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1063" y="4857780"/>
              <a:ext cx="2762243" cy="2071682"/>
            </a:xfrm>
            <a:prstGeom prst="rect">
              <a:avLst/>
            </a:prstGeom>
            <a:effectLst>
              <a:softEdge rad="127000"/>
            </a:effectLst>
          </p:spPr>
        </p:pic>
        <p:pic>
          <p:nvPicPr>
            <p:cNvPr id="7" name="Рисунок 6" descr="40B710E5E3D145CFB44DBA9AFAB8D81F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809889" y="3492475"/>
              <a:ext cx="2786050" cy="3365549"/>
            </a:xfrm>
            <a:prstGeom prst="rect">
              <a:avLst/>
            </a:prstGeom>
            <a:effectLst>
              <a:softEdge rad="635000"/>
            </a:effectLst>
          </p:spPr>
        </p:pic>
      </p:grpSp>
      <p:pic>
        <p:nvPicPr>
          <p:cNvPr id="9" name="Рисунок 8" descr="7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00496" y="4500594"/>
            <a:ext cx="3718183" cy="2571744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 algn="ctr">
              <a:buNone/>
            </a:pPr>
            <a:r>
              <a:rPr lang="ru-RU" dirty="0">
                <a:solidFill>
                  <a:srgbClr val="500050"/>
                </a:solidFill>
              </a:rPr>
              <a:t>На организм человека при проведении ультразвуковой терапии действуют три фактора: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643050"/>
            <a:ext cx="2143140" cy="928694"/>
          </a:xfrm>
          <a:prstGeom prst="rect">
            <a:avLst/>
          </a:prstGeom>
          <a:solidFill>
            <a:srgbClr val="C28FE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rgbClr val="660066"/>
                </a:solidFill>
              </a:rPr>
              <a:t>Механический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43306" y="1643050"/>
            <a:ext cx="2000264" cy="928694"/>
          </a:xfrm>
          <a:prstGeom prst="rect">
            <a:avLst/>
          </a:prstGeom>
          <a:solidFill>
            <a:srgbClr val="C28FE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rgbClr val="500050"/>
                </a:solidFill>
              </a:rPr>
              <a:t>Тепловой</a:t>
            </a:r>
            <a:endParaRPr lang="ru-RU" sz="2400" i="1" dirty="0">
              <a:solidFill>
                <a:srgbClr val="500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72264" y="1643050"/>
            <a:ext cx="2000264" cy="928694"/>
          </a:xfrm>
          <a:prstGeom prst="rect">
            <a:avLst/>
          </a:prstGeom>
          <a:solidFill>
            <a:srgbClr val="C28FE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rgbClr val="500050"/>
                </a:solidFill>
              </a:rPr>
              <a:t>Физико-химический</a:t>
            </a:r>
            <a:endParaRPr lang="ru-RU" sz="2000" i="1" dirty="0">
              <a:solidFill>
                <a:srgbClr val="500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2714620"/>
            <a:ext cx="3000396" cy="4000528"/>
          </a:xfrm>
          <a:prstGeom prst="rect">
            <a:avLst/>
          </a:prstGeom>
          <a:solidFill>
            <a:srgbClr val="E0C6F6"/>
          </a:solidFill>
          <a:ln>
            <a:solidFill>
              <a:srgbClr val="C37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t"/>
          <a:lstStyle/>
          <a:p>
            <a:pPr algn="ctr"/>
            <a:r>
              <a:rPr lang="ru-RU" dirty="0" smtClean="0">
                <a:solidFill>
                  <a:srgbClr val="660066"/>
                </a:solidFill>
              </a:rPr>
              <a:t>УЗ-волны</a:t>
            </a:r>
            <a:r>
              <a:rPr lang="ru-RU" dirty="0">
                <a:solidFill>
                  <a:srgbClr val="660066"/>
                </a:solidFill>
              </a:rPr>
              <a:t>, сталкиваясь с тканями тела, оказывают на них давление. </a:t>
            </a:r>
            <a:r>
              <a:rPr lang="ru-RU" dirty="0" smtClean="0">
                <a:solidFill>
                  <a:srgbClr val="660066"/>
                </a:solidFill>
              </a:rPr>
              <a:t>Давление</a:t>
            </a:r>
          </a:p>
          <a:p>
            <a:pPr algn="ctr"/>
            <a:r>
              <a:rPr lang="ru-RU" dirty="0" smtClean="0">
                <a:solidFill>
                  <a:srgbClr val="660066"/>
                </a:solidFill>
              </a:rPr>
              <a:t>вызывает микровибрацию. </a:t>
            </a:r>
            <a:r>
              <a:rPr lang="ru-RU" dirty="0">
                <a:solidFill>
                  <a:srgbClr val="660066"/>
                </a:solidFill>
              </a:rPr>
              <a:t>В результате происходит активация мембранных </a:t>
            </a:r>
            <a:r>
              <a:rPr lang="ru-RU" dirty="0" err="1">
                <a:solidFill>
                  <a:srgbClr val="660066"/>
                </a:solidFill>
              </a:rPr>
              <a:t>энзимов</a:t>
            </a:r>
            <a:r>
              <a:rPr lang="ru-RU" dirty="0">
                <a:solidFill>
                  <a:srgbClr val="660066"/>
                </a:solidFill>
              </a:rPr>
              <a:t> и деполимеризация </a:t>
            </a:r>
            <a:r>
              <a:rPr lang="ru-RU" dirty="0" err="1">
                <a:solidFill>
                  <a:srgbClr val="660066"/>
                </a:solidFill>
              </a:rPr>
              <a:t>гиалуроновой</a:t>
            </a:r>
            <a:r>
              <a:rPr lang="ru-RU" dirty="0">
                <a:solidFill>
                  <a:srgbClr val="660066"/>
                </a:solidFill>
              </a:rPr>
              <a:t> кислоты. </a:t>
            </a:r>
            <a:r>
              <a:rPr lang="ru-RU" dirty="0" smtClean="0">
                <a:solidFill>
                  <a:srgbClr val="660066"/>
                </a:solidFill>
              </a:rPr>
              <a:t>Приводит </a:t>
            </a:r>
            <a:r>
              <a:rPr lang="ru-RU" dirty="0">
                <a:solidFill>
                  <a:srgbClr val="660066"/>
                </a:solidFill>
              </a:rPr>
              <a:t>к усилению обменных процессов в клетках тканей, способствует их </a:t>
            </a:r>
            <a:r>
              <a:rPr lang="ru-RU" dirty="0" smtClean="0">
                <a:solidFill>
                  <a:srgbClr val="660066"/>
                </a:solidFill>
              </a:rPr>
              <a:t>обновлению</a:t>
            </a:r>
            <a:r>
              <a:rPr lang="ru-RU" dirty="0">
                <a:solidFill>
                  <a:srgbClr val="660066"/>
                </a:solidFill>
              </a:rPr>
              <a:t>.</a:t>
            </a:r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57554" y="2714620"/>
            <a:ext cx="2571768" cy="4000528"/>
          </a:xfrm>
          <a:prstGeom prst="rect">
            <a:avLst/>
          </a:prstGeom>
          <a:solidFill>
            <a:srgbClr val="E0C6F6"/>
          </a:solidFill>
          <a:ln>
            <a:solidFill>
              <a:srgbClr val="C37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>
                <a:solidFill>
                  <a:srgbClr val="660066"/>
                </a:solidFill>
              </a:rPr>
              <a:t>В</a:t>
            </a:r>
            <a:r>
              <a:rPr lang="ru-RU" dirty="0" smtClean="0">
                <a:solidFill>
                  <a:srgbClr val="660066"/>
                </a:solidFill>
              </a:rPr>
              <a:t>ызывается </a:t>
            </a:r>
            <a:r>
              <a:rPr lang="ru-RU" dirty="0">
                <a:solidFill>
                  <a:srgbClr val="660066"/>
                </a:solidFill>
              </a:rPr>
              <a:t>двумя процессами: </a:t>
            </a:r>
            <a:endParaRPr lang="ru-RU" dirty="0" smtClean="0">
              <a:solidFill>
                <a:srgbClr val="660066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660066"/>
                </a:solidFill>
              </a:rPr>
              <a:t> переходом </a:t>
            </a:r>
            <a:r>
              <a:rPr lang="ru-RU" dirty="0">
                <a:solidFill>
                  <a:srgbClr val="660066"/>
                </a:solidFill>
              </a:rPr>
              <a:t>механической энергии в </a:t>
            </a:r>
            <a:r>
              <a:rPr lang="ru-RU" dirty="0" smtClean="0">
                <a:solidFill>
                  <a:srgbClr val="660066"/>
                </a:solidFill>
              </a:rPr>
              <a:t>тепловую 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rgbClr val="660066"/>
                </a:solidFill>
              </a:rPr>
              <a:t> </a:t>
            </a:r>
            <a:r>
              <a:rPr lang="ru-RU" dirty="0" smtClean="0">
                <a:solidFill>
                  <a:srgbClr val="660066"/>
                </a:solidFill>
              </a:rPr>
              <a:t>увеличением </a:t>
            </a:r>
            <a:r>
              <a:rPr lang="ru-RU" dirty="0">
                <a:solidFill>
                  <a:srgbClr val="660066"/>
                </a:solidFill>
              </a:rPr>
              <a:t>скорости биохимических процессов</a:t>
            </a:r>
            <a:r>
              <a:rPr lang="ru-RU" sz="2000" dirty="0" smtClean="0">
                <a:solidFill>
                  <a:srgbClr val="660066"/>
                </a:solidFill>
              </a:rPr>
              <a:t>.</a:t>
            </a:r>
            <a:r>
              <a:rPr lang="ru-RU" sz="2000" dirty="0">
                <a:solidFill>
                  <a:srgbClr val="660066"/>
                </a:solidFill>
              </a:rPr>
              <a:t> </a:t>
            </a:r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43636" y="2714620"/>
            <a:ext cx="2857520" cy="4000528"/>
          </a:xfrm>
          <a:prstGeom prst="rect">
            <a:avLst/>
          </a:prstGeom>
          <a:solidFill>
            <a:srgbClr val="E0C6F6"/>
          </a:solidFill>
          <a:ln>
            <a:solidFill>
              <a:srgbClr val="C37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>
                <a:solidFill>
                  <a:srgbClr val="660066"/>
                </a:solidFill>
              </a:rPr>
              <a:t>УЗ-колебания способны вызывать в тканях сложные физико-химические реакции</a:t>
            </a:r>
            <a:r>
              <a:rPr lang="ru-RU" dirty="0" smtClean="0">
                <a:solidFill>
                  <a:srgbClr val="660066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660066"/>
                </a:solidFill>
              </a:rPr>
              <a:t> ускоряют </a:t>
            </a:r>
            <a:r>
              <a:rPr lang="ru-RU" dirty="0">
                <a:solidFill>
                  <a:srgbClr val="660066"/>
                </a:solidFill>
              </a:rPr>
              <a:t>перемещения биологических молекул в </a:t>
            </a:r>
            <a:r>
              <a:rPr lang="ru-RU" dirty="0" smtClean="0">
                <a:solidFill>
                  <a:srgbClr val="660066"/>
                </a:solidFill>
              </a:rPr>
              <a:t>клетках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660066"/>
                </a:solidFill>
              </a:rPr>
              <a:t> разрываются </a:t>
            </a:r>
            <a:r>
              <a:rPr lang="ru-RU" dirty="0">
                <a:solidFill>
                  <a:srgbClr val="660066"/>
                </a:solidFill>
              </a:rPr>
              <a:t>слабые межмолекулярные </a:t>
            </a:r>
            <a:r>
              <a:rPr lang="ru-RU" dirty="0" smtClean="0">
                <a:solidFill>
                  <a:srgbClr val="660066"/>
                </a:solidFill>
              </a:rPr>
              <a:t>связи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660066"/>
                </a:solidFill>
              </a:rPr>
              <a:t> повышает </a:t>
            </a:r>
            <a:r>
              <a:rPr lang="ru-RU" dirty="0">
                <a:solidFill>
                  <a:srgbClr val="660066"/>
                </a:solidFill>
              </a:rPr>
              <a:t>активность ряда </a:t>
            </a:r>
            <a:r>
              <a:rPr lang="ru-RU" dirty="0" smtClean="0">
                <a:solidFill>
                  <a:srgbClr val="660066"/>
                </a:solidFill>
              </a:rPr>
              <a:t>ферментов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660066"/>
                </a:solidFill>
              </a:rPr>
              <a:t> способствует </a:t>
            </a:r>
            <a:r>
              <a:rPr lang="ru-RU" dirty="0">
                <a:solidFill>
                  <a:srgbClr val="660066"/>
                </a:solidFill>
              </a:rPr>
              <a:t>образованию в тканях </a:t>
            </a:r>
            <a:r>
              <a:rPr lang="ru-RU" dirty="0" smtClean="0">
                <a:solidFill>
                  <a:srgbClr val="660066"/>
                </a:solidFill>
              </a:rPr>
              <a:t>биологически </a:t>
            </a:r>
            <a:r>
              <a:rPr lang="ru-RU" dirty="0">
                <a:solidFill>
                  <a:srgbClr val="660066"/>
                </a:solidFill>
              </a:rPr>
              <a:t>активных </a:t>
            </a:r>
            <a:r>
              <a:rPr lang="ru-RU" dirty="0" err="1" smtClean="0">
                <a:solidFill>
                  <a:srgbClr val="660066"/>
                </a:solidFill>
              </a:rPr>
              <a:t>в-в</a:t>
            </a:r>
            <a:endParaRPr lang="ru-RU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2" animBg="1"/>
      <p:bldP spid="8" grpId="0" animBg="1"/>
      <p:bldP spid="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500050"/>
                </a:solidFill>
              </a:rPr>
              <a:t>Ультразвуковой скальпель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500050"/>
                </a:solidFill>
              </a:rPr>
              <a:t>     При рассечении мягких тканей ультразвуковым ножом, лезвие которого совершает продольные ультразвуковые колебания, взаимодействует с тканью лишь кромка лезвия, обеспечивая процесс </a:t>
            </a:r>
            <a:r>
              <a:rPr lang="ru-RU" sz="2400" dirty="0" err="1" smtClean="0">
                <a:solidFill>
                  <a:srgbClr val="500050"/>
                </a:solidFill>
              </a:rPr>
              <a:t>микрорезания</a:t>
            </a:r>
            <a:r>
              <a:rPr lang="ru-RU" sz="2400" dirty="0" smtClean="0">
                <a:solidFill>
                  <a:srgbClr val="500050"/>
                </a:solidFill>
              </a:rPr>
              <a:t>, существенно усиливающего режущие свойства инструмента.</a:t>
            </a:r>
            <a:endParaRPr lang="ru-RU" sz="2400" dirty="0">
              <a:solidFill>
                <a:srgbClr val="500050"/>
              </a:solidFill>
            </a:endParaRPr>
          </a:p>
        </p:txBody>
      </p:sp>
      <p:pic>
        <p:nvPicPr>
          <p:cNvPr id="4" name="Рисунок 3" descr="home_page_pic_whi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3643314"/>
            <a:ext cx="4676782" cy="3131721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" name="Рисунок 4" descr="clip_image041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tretch>
            <a:fillRect/>
          </a:stretch>
        </p:blipFill>
        <p:spPr>
          <a:xfrm>
            <a:off x="6286512" y="2714620"/>
            <a:ext cx="2571768" cy="3738955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5572132" y="6215082"/>
            <a:ext cx="3428992" cy="500066"/>
          </a:xfrm>
          <a:prstGeom prst="roundRect">
            <a:avLst/>
          </a:prstGeom>
          <a:solidFill>
            <a:srgbClr val="E0C6F6"/>
          </a:solidFill>
          <a:ln>
            <a:solidFill>
              <a:srgbClr val="C370DA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52000" rtlCol="0" anchor="ctr"/>
          <a:lstStyle/>
          <a:p>
            <a:pPr algn="ctr"/>
            <a:r>
              <a:rPr lang="ru-RU" sz="2000" dirty="0" smtClean="0">
                <a:solidFill>
                  <a:srgbClr val="500050"/>
                </a:solidFill>
                <a:hlinkClick r:id="rId5" action="ppaction://hlinksldjump"/>
              </a:rPr>
              <a:t>Вернуться к содержанию</a:t>
            </a:r>
            <a:endParaRPr lang="ru-RU" sz="2400" dirty="0" smtClean="0">
              <a:solidFill>
                <a:srgbClr val="500050"/>
              </a:solidFill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66" y="0"/>
            <a:ext cx="8229600" cy="1143000"/>
          </a:xfrm>
        </p:spPr>
        <p:txBody>
          <a:bodyPr/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erdana" pitchFamily="34" charset="0"/>
              </a:rPr>
              <a:t>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660066"/>
                </a:solidFill>
              </a:rPr>
              <a:t>    Использование </a:t>
            </a:r>
            <a:r>
              <a:rPr lang="ru-RU" dirty="0">
                <a:solidFill>
                  <a:srgbClr val="660066"/>
                </a:solidFill>
              </a:rPr>
              <a:t>ультразвука позволило не только успешно бороться с некоторыми болезнями, но и повышать жизнеспособность и сопротивляемость здорового организма неблагоприятным внешним условиям</a:t>
            </a:r>
          </a:p>
        </p:txBody>
      </p:sp>
      <p:pic>
        <p:nvPicPr>
          <p:cNvPr id="7" name="Рисунок 6" descr="Happy-people.jpg"/>
          <p:cNvPicPr>
            <a:picLocks noChangeAspect="1"/>
          </p:cNvPicPr>
          <p:nvPr/>
        </p:nvPicPr>
        <p:blipFill>
          <a:blip r:embed="rId2" cstate="print"/>
          <a:srcRect l="6061" r="2020" b="35652"/>
          <a:stretch>
            <a:fillRect/>
          </a:stretch>
        </p:blipFill>
        <p:spPr>
          <a:xfrm>
            <a:off x="-214346" y="4279111"/>
            <a:ext cx="6715172" cy="266391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643570" y="6215082"/>
            <a:ext cx="3428992" cy="500066"/>
          </a:xfrm>
          <a:prstGeom prst="roundRect">
            <a:avLst/>
          </a:prstGeom>
          <a:solidFill>
            <a:srgbClr val="E0C6F6"/>
          </a:solidFill>
          <a:ln>
            <a:solidFill>
              <a:srgbClr val="C370DA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52000" rtlCol="0" anchor="ctr"/>
          <a:lstStyle/>
          <a:p>
            <a:pPr algn="ctr"/>
            <a:r>
              <a:rPr lang="ru-RU" sz="2000" dirty="0" smtClean="0">
                <a:solidFill>
                  <a:srgbClr val="500050"/>
                </a:solidFill>
                <a:hlinkClick r:id="rId3" action="ppaction://hlinksldjump"/>
              </a:rPr>
              <a:t>Вернуться к содержанию</a:t>
            </a:r>
            <a:endParaRPr lang="ru-RU" sz="2400" dirty="0" smtClean="0">
              <a:solidFill>
                <a:srgbClr val="500050"/>
              </a:solidFill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erdana" pitchFamily="34" charset="0"/>
              </a:rPr>
              <a:t>Спасибо за внимание</a:t>
            </a:r>
          </a:p>
          <a:p>
            <a:pPr algn="ctr">
              <a:buNone/>
            </a:pP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Используемая литература: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Ремизов, «Медицинская и биологическая физика»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Интернет ресурсы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erdana" pitchFamily="34" charset="0"/>
              </a:rPr>
              <a:t>Оглавление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rgbClr val="500050"/>
                </a:solidFill>
                <a:hlinkClick r:id="rId2" action="ppaction://hlinksldjump"/>
              </a:rPr>
              <a:t>Введение (актуальность)</a:t>
            </a:r>
            <a:endParaRPr lang="ru-RU" sz="2800" dirty="0" smtClean="0">
              <a:solidFill>
                <a:srgbClr val="50005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rgbClr val="500050"/>
                </a:solidFill>
                <a:hlinkClick r:id="rId3" action="ppaction://hlinksldjump"/>
              </a:rPr>
              <a:t>Понятие об ультразвуке</a:t>
            </a:r>
            <a:endParaRPr lang="ru-RU" sz="2800" dirty="0" smtClean="0">
              <a:solidFill>
                <a:srgbClr val="50005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rgbClr val="500050"/>
                </a:solidFill>
                <a:hlinkClick r:id="rId4" action="ppaction://hlinksldjump"/>
              </a:rPr>
              <a:t>Физические свойства</a:t>
            </a:r>
            <a:endParaRPr lang="ru-RU" sz="2800" dirty="0" smtClean="0">
              <a:solidFill>
                <a:srgbClr val="50005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rgbClr val="500050"/>
                </a:solidFill>
                <a:hlinkClick r:id="rId5" action="ppaction://hlinksldjump"/>
              </a:rPr>
              <a:t>Медико-биологическое применение</a:t>
            </a:r>
            <a:endParaRPr lang="ru-RU" sz="2800" dirty="0" smtClean="0">
              <a:solidFill>
                <a:srgbClr val="500050"/>
              </a:solidFill>
            </a:endParaRPr>
          </a:p>
          <a:p>
            <a:pPr marL="514350" indent="-514350">
              <a:buNone/>
            </a:pPr>
            <a:r>
              <a:rPr lang="ru-RU" sz="2800" dirty="0" smtClean="0">
                <a:solidFill>
                  <a:srgbClr val="500050"/>
                </a:solidFill>
              </a:rPr>
              <a:t>       4.1  </a:t>
            </a:r>
            <a:r>
              <a:rPr lang="ru-RU" sz="2800" dirty="0" smtClean="0">
                <a:solidFill>
                  <a:srgbClr val="500050"/>
                </a:solidFill>
                <a:hlinkClick r:id="rId6" action="ppaction://hlinksldjump"/>
              </a:rPr>
              <a:t>Методы исследований и диагностики</a:t>
            </a:r>
            <a:endParaRPr lang="ru-RU" sz="2800" dirty="0" smtClean="0">
              <a:solidFill>
                <a:srgbClr val="500050"/>
              </a:solidFill>
            </a:endParaRPr>
          </a:p>
          <a:p>
            <a:pPr marL="514350" indent="-514350">
              <a:buNone/>
            </a:pPr>
            <a:r>
              <a:rPr lang="ru-RU" sz="2800" dirty="0" smtClean="0">
                <a:solidFill>
                  <a:srgbClr val="500050"/>
                </a:solidFill>
              </a:rPr>
              <a:t>       4.2  </a:t>
            </a:r>
            <a:r>
              <a:rPr lang="ru-RU" sz="2800" dirty="0" smtClean="0">
                <a:solidFill>
                  <a:srgbClr val="500050"/>
                </a:solidFill>
                <a:hlinkClick r:id="rId7" action="ppaction://hlinksldjump"/>
              </a:rPr>
              <a:t>Методы воздействия </a:t>
            </a:r>
            <a:endParaRPr lang="ru-RU" sz="2800" dirty="0" smtClean="0">
              <a:solidFill>
                <a:srgbClr val="500050"/>
              </a:solidFill>
            </a:endParaRPr>
          </a:p>
          <a:p>
            <a:pPr marL="514350" indent="-514350">
              <a:buNone/>
            </a:pPr>
            <a:r>
              <a:rPr lang="ru-RU" sz="2800" dirty="0" smtClean="0">
                <a:solidFill>
                  <a:srgbClr val="500050"/>
                </a:solidFill>
              </a:rPr>
              <a:t>5.   </a:t>
            </a:r>
            <a:r>
              <a:rPr lang="ru-RU" sz="2800" dirty="0" smtClean="0">
                <a:solidFill>
                  <a:srgbClr val="500050"/>
                </a:solidFill>
                <a:hlinkClick r:id="rId8" action="ppaction://hlinksldjump"/>
              </a:rPr>
              <a:t>Заключение </a:t>
            </a:r>
            <a:endParaRPr lang="ru-RU" sz="2800" dirty="0" smtClean="0">
              <a:solidFill>
                <a:srgbClr val="50005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5643570" y="6215082"/>
            <a:ext cx="3428992" cy="500066"/>
          </a:xfrm>
          <a:prstGeom prst="roundRect">
            <a:avLst/>
          </a:prstGeom>
          <a:solidFill>
            <a:srgbClr val="E0C6F6"/>
          </a:solidFill>
          <a:ln>
            <a:solidFill>
              <a:srgbClr val="C370DA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52000" rtlCol="0" anchor="ctr"/>
          <a:lstStyle/>
          <a:p>
            <a:pPr algn="ctr"/>
            <a:r>
              <a:rPr lang="ru-RU" sz="2000" dirty="0" smtClean="0">
                <a:solidFill>
                  <a:srgbClr val="500050"/>
                </a:solidFill>
                <a:hlinkClick r:id="rId2" action="ppaction://hlinksldjump"/>
              </a:rPr>
              <a:t>Вернуться к содержанию</a:t>
            </a:r>
            <a:endParaRPr lang="ru-RU" sz="2400" dirty="0" smtClean="0">
              <a:solidFill>
                <a:srgbClr val="50005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28" y="-24"/>
            <a:ext cx="8229600" cy="1143000"/>
          </a:xfrm>
        </p:spPr>
        <p:txBody>
          <a:bodyPr/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erdana" pitchFamily="34" charset="0"/>
              </a:rPr>
              <a:t>Введение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8286776" cy="3643337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rgbClr val="660066"/>
                </a:solidFill>
              </a:rPr>
              <a:t>   </a:t>
            </a:r>
            <a:r>
              <a:rPr lang="ru-RU" dirty="0" smtClean="0">
                <a:solidFill>
                  <a:srgbClr val="500050"/>
                </a:solidFill>
              </a:rPr>
              <a:t>Современная медицина немыслима без ультразвуковых диагностических аппаратов. Ультразвук лежит в основе принципиально новых методик в хирургии и особенно микрохирургии. Физиотерапевтическая ультразвуковая техника успешно применяется при лечении различных заболеваний.  </a:t>
            </a:r>
          </a:p>
          <a:p>
            <a:pPr algn="ctr">
              <a:buNone/>
            </a:pPr>
            <a:endParaRPr lang="ru-RU" sz="2800" dirty="0" smtClean="0">
              <a:solidFill>
                <a:srgbClr val="500050"/>
              </a:solidFill>
              <a:hlinkClick r:id="rId2" action="ppaction://hlinksldjump"/>
            </a:endParaRPr>
          </a:p>
        </p:txBody>
      </p:sp>
      <p:pic>
        <p:nvPicPr>
          <p:cNvPr id="5" name="Рисунок 4" descr="bowl_hygei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00968" y="142852"/>
            <a:ext cx="1443032" cy="1619303"/>
          </a:xfrm>
          <a:prstGeom prst="rect">
            <a:avLst/>
          </a:prstGeom>
        </p:spPr>
      </p:pic>
      <p:pic>
        <p:nvPicPr>
          <p:cNvPr id="7" name="Рисунок 6" descr="pic_big_4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42908" y="4767576"/>
            <a:ext cx="2714644" cy="223332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Рисунок 7" descr="dd1db7a054b5f161eba82ac383ae3b0fcenter_nad_men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57356" y="4572008"/>
            <a:ext cx="3857652" cy="2516222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90" y="7142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erdana" pitchFamily="34" charset="0"/>
              </a:rPr>
              <a:t>Понятие об ультразвуке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71470" y="1214422"/>
            <a:ext cx="8786874" cy="5357850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     </a:t>
            </a:r>
            <a:r>
              <a:rPr lang="ru-RU" sz="2400" b="1" dirty="0" smtClean="0">
                <a:solidFill>
                  <a:srgbClr val="500050"/>
                </a:solidFill>
              </a:rPr>
              <a:t>Ультразвук</a:t>
            </a:r>
            <a:r>
              <a:rPr lang="ru-RU" sz="2400" dirty="0" smtClean="0">
                <a:solidFill>
                  <a:srgbClr val="500050"/>
                </a:solidFill>
              </a:rPr>
              <a:t> - высокочастотные </a:t>
            </a:r>
            <a:r>
              <a:rPr lang="ru-RU" sz="2400" dirty="0">
                <a:solidFill>
                  <a:srgbClr val="500050"/>
                </a:solidFill>
              </a:rPr>
              <a:t>механические колебания частиц твердой, жидкой или газообразной среды, неслышимые человеческим ухом. Частота колебаний ультразвука выше 20 000 в секунду, т. е. выше порога слышимости</a:t>
            </a:r>
            <a:r>
              <a:rPr lang="ru-RU" sz="2400" dirty="0" smtClean="0">
                <a:solidFill>
                  <a:srgbClr val="500050"/>
                </a:solidFill>
              </a:rPr>
              <a:t>.</a:t>
            </a:r>
          </a:p>
        </p:txBody>
      </p:sp>
      <p:pic>
        <p:nvPicPr>
          <p:cNvPr id="5" name="Рисунок 4" descr="ultralydbil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3214686"/>
            <a:ext cx="3903549" cy="2786082"/>
          </a:xfrm>
          <a:prstGeom prst="rect">
            <a:avLst/>
          </a:prstGeom>
        </p:spPr>
      </p:pic>
      <p:pic>
        <p:nvPicPr>
          <p:cNvPr id="6" name="Рисунок 5" descr="Fizz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2893" y="3214686"/>
            <a:ext cx="4017669" cy="2764156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5643570" y="6215082"/>
            <a:ext cx="3428992" cy="500066"/>
          </a:xfrm>
          <a:prstGeom prst="roundRect">
            <a:avLst/>
          </a:prstGeom>
          <a:solidFill>
            <a:srgbClr val="E0C6F6"/>
          </a:solidFill>
          <a:ln>
            <a:solidFill>
              <a:srgbClr val="C370DA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52000" rtlCol="0" anchor="ctr"/>
          <a:lstStyle/>
          <a:p>
            <a:pPr algn="ctr"/>
            <a:r>
              <a:rPr lang="ru-RU" sz="2000" dirty="0" smtClean="0">
                <a:solidFill>
                  <a:srgbClr val="500050"/>
                </a:solidFill>
                <a:hlinkClick r:id="rId4" action="ppaction://hlinksldjump"/>
              </a:rPr>
              <a:t>Вернуться к содержанию</a:t>
            </a:r>
            <a:endParaRPr lang="ru-RU" sz="2400" dirty="0" smtClean="0">
              <a:solidFill>
                <a:srgbClr val="500050"/>
              </a:solidFill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erdana" pitchFamily="34" charset="0"/>
              </a:rPr>
              <a:t>Физические свойства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786874" cy="521497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b="1" dirty="0" smtClean="0">
              <a:solidFill>
                <a:srgbClr val="660066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660066"/>
                </a:solidFill>
              </a:rPr>
              <a:t>Свойства УЗ:</a:t>
            </a:r>
          </a:p>
          <a:p>
            <a:r>
              <a:rPr lang="ru-RU" sz="2800" dirty="0" smtClean="0">
                <a:solidFill>
                  <a:srgbClr val="500050"/>
                </a:solidFill>
              </a:rPr>
              <a:t>Длина </a:t>
            </a:r>
            <a:r>
              <a:rPr lang="ru-RU" sz="2800" dirty="0">
                <a:solidFill>
                  <a:srgbClr val="500050"/>
                </a:solidFill>
              </a:rPr>
              <a:t>волны ультразвука существенно меньше длины звуковой </a:t>
            </a:r>
            <a:r>
              <a:rPr lang="ru-RU" sz="2800" dirty="0" smtClean="0">
                <a:solidFill>
                  <a:srgbClr val="500050"/>
                </a:solidFill>
              </a:rPr>
              <a:t>волны</a:t>
            </a:r>
          </a:p>
          <a:p>
            <a:endParaRPr lang="ru-RU" sz="2800" dirty="0" smtClean="0">
              <a:solidFill>
                <a:srgbClr val="500050"/>
              </a:solidFill>
            </a:endParaRPr>
          </a:p>
          <a:p>
            <a:r>
              <a:rPr lang="ru-RU" sz="2800" dirty="0">
                <a:solidFill>
                  <a:srgbClr val="500050"/>
                </a:solidFill>
              </a:rPr>
              <a:t>Чем больше различные акустические сопротивления, тем сильнее отражение и преломление ультразвука на границе разнородных сред</a:t>
            </a:r>
            <a:r>
              <a:rPr lang="ru-RU" sz="2800" dirty="0" smtClean="0">
                <a:solidFill>
                  <a:srgbClr val="500050"/>
                </a:solidFill>
              </a:rPr>
              <a:t>.</a:t>
            </a:r>
          </a:p>
          <a:p>
            <a:endParaRPr lang="ru-RU" sz="2800" dirty="0" smtClean="0">
              <a:solidFill>
                <a:srgbClr val="500050"/>
              </a:solidFill>
            </a:endParaRPr>
          </a:p>
          <a:p>
            <a:r>
              <a:rPr lang="ru-RU" sz="2800" dirty="0" smtClean="0">
                <a:solidFill>
                  <a:srgbClr val="500050"/>
                </a:solidFill>
              </a:rPr>
              <a:t> </a:t>
            </a:r>
            <a:r>
              <a:rPr lang="ru-RU" sz="2800" dirty="0">
                <a:solidFill>
                  <a:srgbClr val="500050"/>
                </a:solidFill>
              </a:rPr>
              <a:t>Отражение ультразвуковых волн зависит от угла падения на зону воздействия – чем больше угол падения, тем больше коэффициент отражения.</a:t>
            </a:r>
          </a:p>
          <a:p>
            <a:endParaRPr lang="ru-RU" sz="2800" dirty="0" smtClean="0">
              <a:solidFill>
                <a:srgbClr val="660066"/>
              </a:solidFill>
            </a:endParaRPr>
          </a:p>
          <a:p>
            <a:pPr>
              <a:buNone/>
            </a:pPr>
            <a:endParaRPr lang="ru-RU" sz="2400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785918" y="3571876"/>
            <a:ext cx="5000660" cy="33575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660066"/>
                </a:solidFill>
              </a:rPr>
              <a:t>Принцип работы ультразвука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5"/>
            <a:ext cx="8286808" cy="18573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500050"/>
                </a:solidFill>
              </a:rPr>
              <a:t>     Достигнув границы двух сред с различным акустическим сопротивлением (</a:t>
            </a:r>
            <a:r>
              <a:rPr lang="en-US" sz="2400" dirty="0" smtClean="0">
                <a:solidFill>
                  <a:srgbClr val="500050"/>
                </a:solidFill>
              </a:rPr>
              <a:t>Z</a:t>
            </a:r>
            <a:r>
              <a:rPr lang="en-US" sz="2000" dirty="0" smtClean="0">
                <a:solidFill>
                  <a:srgbClr val="500050"/>
                </a:solidFill>
              </a:rPr>
              <a:t>s</a:t>
            </a:r>
            <a:r>
              <a:rPr lang="ru-RU" sz="2400" dirty="0" smtClean="0">
                <a:solidFill>
                  <a:srgbClr val="500050"/>
                </a:solidFill>
              </a:rPr>
              <a:t>), одна часть пучка ультразвуковых волн продолжает распространяться в новой среде, в той или иной степени поглощаясь ею, другая — отражается.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5400000">
            <a:off x="2107389" y="4393413"/>
            <a:ext cx="2714644" cy="20717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dirty="0" smtClean="0">
                <a:solidFill>
                  <a:srgbClr val="500050"/>
                </a:solidFill>
              </a:rPr>
              <a:t>Z</a:t>
            </a:r>
            <a:r>
              <a:rPr lang="en-US" sz="2400" dirty="0" smtClean="0">
                <a:solidFill>
                  <a:srgbClr val="500050"/>
                </a:solidFill>
              </a:rPr>
              <a:t>s = x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 rot="16200000">
            <a:off x="3500430" y="4786323"/>
            <a:ext cx="2714644" cy="128588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400" dirty="0" smtClean="0">
                <a:solidFill>
                  <a:srgbClr val="500050"/>
                </a:solidFill>
              </a:rPr>
              <a:t>Zs = y</a:t>
            </a:r>
            <a:endParaRPr lang="ru-RU" sz="2400" dirty="0"/>
          </a:p>
        </p:txBody>
      </p:sp>
      <p:sp>
        <p:nvSpPr>
          <p:cNvPr id="8" name="Стрелка вправо 7"/>
          <p:cNvSpPr/>
          <p:nvPr/>
        </p:nvSpPr>
        <p:spPr>
          <a:xfrm rot="13057687">
            <a:off x="2613007" y="4190924"/>
            <a:ext cx="1901152" cy="314883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1214414" y="5000636"/>
            <a:ext cx="570710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3786182" y="3929066"/>
            <a:ext cx="572298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0800000">
            <a:off x="5357818" y="4500570"/>
            <a:ext cx="590552" cy="19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4282" y="4558737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Ультразвуковые волны </a:t>
            </a:r>
            <a:endParaRPr lang="ru-RU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3643306" y="3304760"/>
            <a:ext cx="1500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Среда </a:t>
            </a:r>
            <a:r>
              <a:rPr lang="en-US" sz="1600" dirty="0" smtClean="0"/>
              <a:t>X</a:t>
            </a:r>
            <a:endParaRPr lang="ru-RU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5929322" y="4357694"/>
            <a:ext cx="1500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Среда</a:t>
            </a:r>
            <a:r>
              <a:rPr lang="en-US" sz="1600" dirty="0" smtClean="0"/>
              <a:t> Y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857356" y="4857760"/>
            <a:ext cx="2500330" cy="28575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Стрелка вправо 18"/>
          <p:cNvSpPr/>
          <p:nvPr/>
        </p:nvSpPr>
        <p:spPr>
          <a:xfrm>
            <a:off x="4357686" y="4929198"/>
            <a:ext cx="1071570" cy="285752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Группа 35"/>
          <p:cNvGrpSpPr/>
          <p:nvPr/>
        </p:nvGrpSpPr>
        <p:grpSpPr>
          <a:xfrm>
            <a:off x="642910" y="4000504"/>
            <a:ext cx="8001056" cy="1643074"/>
            <a:chOff x="642910" y="4000504"/>
            <a:chExt cx="8001056" cy="1643074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642910" y="4286256"/>
              <a:ext cx="8001056" cy="135732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785786" y="4000504"/>
              <a:ext cx="7786742" cy="42862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3" name="Арка 22"/>
          <p:cNvSpPr/>
          <p:nvPr/>
        </p:nvSpPr>
        <p:spPr>
          <a:xfrm flipV="1">
            <a:off x="5544479" y="1928802"/>
            <a:ext cx="1269753" cy="1000132"/>
          </a:xfrm>
          <a:prstGeom prst="blockArc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Арка 23"/>
          <p:cNvSpPr/>
          <p:nvPr/>
        </p:nvSpPr>
        <p:spPr>
          <a:xfrm flipV="1">
            <a:off x="5343991" y="2262179"/>
            <a:ext cx="1737557" cy="1166821"/>
          </a:xfrm>
          <a:prstGeom prst="blockArc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Арка 24"/>
          <p:cNvSpPr/>
          <p:nvPr/>
        </p:nvSpPr>
        <p:spPr>
          <a:xfrm flipV="1">
            <a:off x="5143504" y="2678901"/>
            <a:ext cx="2071702" cy="1250165"/>
          </a:xfrm>
          <a:prstGeom prst="blockArc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Арка 19"/>
          <p:cNvSpPr/>
          <p:nvPr/>
        </p:nvSpPr>
        <p:spPr>
          <a:xfrm flipV="1">
            <a:off x="2214546" y="1428736"/>
            <a:ext cx="1143008" cy="928694"/>
          </a:xfrm>
          <a:prstGeom prst="blockArc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Арка 20"/>
          <p:cNvSpPr/>
          <p:nvPr/>
        </p:nvSpPr>
        <p:spPr>
          <a:xfrm flipV="1">
            <a:off x="2000232" y="1785926"/>
            <a:ext cx="1571636" cy="1143008"/>
          </a:xfrm>
          <a:prstGeom prst="blockArc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Арка 9"/>
          <p:cNvSpPr/>
          <p:nvPr/>
        </p:nvSpPr>
        <p:spPr>
          <a:xfrm flipV="1">
            <a:off x="1571604" y="2786058"/>
            <a:ext cx="2357454" cy="1143008"/>
          </a:xfrm>
          <a:prstGeom prst="blockArc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Арка 25"/>
          <p:cNvSpPr/>
          <p:nvPr/>
        </p:nvSpPr>
        <p:spPr>
          <a:xfrm flipV="1">
            <a:off x="1714480" y="2285992"/>
            <a:ext cx="2071702" cy="1143008"/>
          </a:xfrm>
          <a:prstGeom prst="blockArc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00232" y="1100064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800-1000 кГц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86380" y="1100064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2500-3000 Гц</a:t>
            </a:r>
            <a:endParaRPr lang="ru-RU" sz="2000" b="1" dirty="0">
              <a:solidFill>
                <a:srgbClr val="0070C0"/>
              </a:solidFill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2285984" y="4071942"/>
            <a:ext cx="857256" cy="2071702"/>
            <a:chOff x="2285984" y="4071942"/>
            <a:chExt cx="857256" cy="2071702"/>
          </a:xfrm>
        </p:grpSpPr>
        <p:sp>
          <p:nvSpPr>
            <p:cNvPr id="9" name="Стрелка вниз 8"/>
            <p:cNvSpPr/>
            <p:nvPr/>
          </p:nvSpPr>
          <p:spPr>
            <a:xfrm>
              <a:off x="2285984" y="4071942"/>
              <a:ext cx="857256" cy="2071702"/>
            </a:xfrm>
            <a:prstGeom prst="down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428860" y="4246442"/>
              <a:ext cx="615553" cy="1682888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70C0"/>
                  </a:solidFill>
                </a:rPr>
                <a:t>8-10 см</a:t>
              </a:r>
              <a:endParaRPr lang="ru-RU" sz="28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5857884" y="4071942"/>
            <a:ext cx="714380" cy="1857388"/>
            <a:chOff x="5857884" y="4071942"/>
            <a:chExt cx="714380" cy="1857388"/>
          </a:xfrm>
        </p:grpSpPr>
        <p:sp>
          <p:nvSpPr>
            <p:cNvPr id="8" name="Стрелка вниз 7"/>
            <p:cNvSpPr/>
            <p:nvPr/>
          </p:nvSpPr>
          <p:spPr>
            <a:xfrm>
              <a:off x="5857884" y="4071942"/>
              <a:ext cx="714380" cy="1214446"/>
            </a:xfrm>
            <a:prstGeom prst="down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946828" y="4175004"/>
              <a:ext cx="553998" cy="1754326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0070C0"/>
                  </a:solidFill>
                </a:rPr>
                <a:t>1-3 см</a:t>
              </a:r>
              <a:endParaRPr lang="ru-RU" sz="24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571472" y="142852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500050"/>
                </a:solidFill>
              </a:rPr>
              <a:t>Распространение УЗ</a:t>
            </a:r>
            <a:endParaRPr lang="ru-RU" sz="3200" b="1" dirty="0">
              <a:solidFill>
                <a:srgbClr val="50005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0" grpId="0" animBg="1"/>
      <p:bldP spid="21" grpId="0" animBg="1"/>
      <p:bldP spid="10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9144000" cy="621510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>
                <a:solidFill>
                  <a:srgbClr val="660066"/>
                </a:solidFill>
              </a:rPr>
              <a:t>Ультразвук</a:t>
            </a:r>
            <a:endParaRPr lang="ru-RU" sz="6000" dirty="0">
              <a:solidFill>
                <a:srgbClr val="660066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693610" y="1274946"/>
            <a:ext cx="3756780" cy="1143009"/>
            <a:chOff x="2693610" y="1274946"/>
            <a:chExt cx="3756780" cy="1143009"/>
          </a:xfrm>
        </p:grpSpPr>
        <p:sp>
          <p:nvSpPr>
            <p:cNvPr id="4" name="Стрелка вправо 3"/>
            <p:cNvSpPr/>
            <p:nvPr/>
          </p:nvSpPr>
          <p:spPr>
            <a:xfrm rot="8031334">
              <a:off x="2336420" y="1632137"/>
              <a:ext cx="1143008" cy="428628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Стрелка вправо 5"/>
            <p:cNvSpPr/>
            <p:nvPr/>
          </p:nvSpPr>
          <p:spPr>
            <a:xfrm rot="13568666" flipH="1">
              <a:off x="5664572" y="1632136"/>
              <a:ext cx="1143008" cy="428628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85720" y="2643182"/>
            <a:ext cx="392909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60066"/>
                </a:solidFill>
              </a:rPr>
              <a:t>Импульсный</a:t>
            </a:r>
            <a:r>
              <a:rPr lang="ru-RU" sz="2400" b="1" dirty="0" smtClean="0">
                <a:solidFill>
                  <a:srgbClr val="660066"/>
                </a:solidFill>
              </a:rPr>
              <a:t> </a:t>
            </a:r>
            <a:r>
              <a:rPr lang="ru-RU" sz="2400" dirty="0" smtClean="0">
                <a:solidFill>
                  <a:srgbClr val="660066"/>
                </a:solidFill>
              </a:rPr>
              <a:t>(прерывистое излучение).  </a:t>
            </a:r>
          </a:p>
          <a:p>
            <a:endParaRPr lang="ru-RU" dirty="0">
              <a:solidFill>
                <a:srgbClr val="6600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29190" y="2643183"/>
            <a:ext cx="385765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60066"/>
                </a:solidFill>
              </a:rPr>
              <a:t>Непрерывный</a:t>
            </a:r>
            <a:r>
              <a:rPr lang="ru-RU" sz="2400" dirty="0" smtClean="0">
                <a:solidFill>
                  <a:srgbClr val="660066"/>
                </a:solidFill>
              </a:rPr>
              <a:t> </a:t>
            </a:r>
          </a:p>
          <a:p>
            <a:pPr algn="ctr"/>
            <a:r>
              <a:rPr lang="ru-RU" sz="2400" dirty="0" smtClean="0">
                <a:solidFill>
                  <a:srgbClr val="660066"/>
                </a:solidFill>
              </a:rPr>
              <a:t>(постоянный </a:t>
            </a:r>
            <a:r>
              <a:rPr lang="ru-RU" sz="2400" dirty="0">
                <a:solidFill>
                  <a:srgbClr val="660066"/>
                </a:solidFill>
              </a:rPr>
              <a:t>поток ультразвуковых </a:t>
            </a:r>
            <a:r>
              <a:rPr lang="ru-RU" sz="2400" dirty="0" smtClean="0">
                <a:solidFill>
                  <a:srgbClr val="660066"/>
                </a:solidFill>
              </a:rPr>
              <a:t>волн). 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-142908" y="3714752"/>
            <a:ext cx="8262937" cy="3365549"/>
            <a:chOff x="881063" y="3706789"/>
            <a:chExt cx="8262937" cy="3365549"/>
          </a:xfrm>
        </p:grpSpPr>
        <p:pic>
          <p:nvPicPr>
            <p:cNvPr id="10" name="Рисунок 9" descr="uz201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1063" y="4857780"/>
              <a:ext cx="2762243" cy="2071682"/>
            </a:xfrm>
            <a:prstGeom prst="rect">
              <a:avLst/>
            </a:prstGeom>
            <a:effectLst>
              <a:softEdge rad="127000"/>
            </a:effectLst>
          </p:spPr>
        </p:pic>
        <p:pic>
          <p:nvPicPr>
            <p:cNvPr id="12" name="Рисунок 11" descr="40B710E5E3D145CFB44DBA9AFAB8D81F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357950" y="3706789"/>
              <a:ext cx="2786050" cy="3365549"/>
            </a:xfrm>
            <a:prstGeom prst="rect">
              <a:avLst/>
            </a:prstGeom>
            <a:effectLst>
              <a:softEdge rad="635000"/>
            </a:effectLst>
          </p:spPr>
        </p:pic>
        <p:pic>
          <p:nvPicPr>
            <p:cNvPr id="13" name="Рисунок 12" descr="64a63e343b9f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14678" y="3867482"/>
              <a:ext cx="3771825" cy="2990518"/>
            </a:xfrm>
            <a:prstGeom prst="rect">
              <a:avLst/>
            </a:prstGeom>
            <a:effectLst>
              <a:softEdge rad="317500"/>
            </a:effectLst>
          </p:spPr>
        </p:pic>
      </p:grpSp>
      <p:sp>
        <p:nvSpPr>
          <p:cNvPr id="15" name="Скругленный прямоугольник 14"/>
          <p:cNvSpPr/>
          <p:nvPr/>
        </p:nvSpPr>
        <p:spPr>
          <a:xfrm>
            <a:off x="5643570" y="6215082"/>
            <a:ext cx="3428992" cy="500066"/>
          </a:xfrm>
          <a:prstGeom prst="roundRect">
            <a:avLst/>
          </a:prstGeom>
          <a:solidFill>
            <a:srgbClr val="E0C6F6"/>
          </a:solidFill>
          <a:ln>
            <a:solidFill>
              <a:srgbClr val="C370DA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52000" rtlCol="0" anchor="ctr"/>
          <a:lstStyle/>
          <a:p>
            <a:pPr algn="ctr"/>
            <a:r>
              <a:rPr lang="ru-RU" sz="2000" dirty="0" smtClean="0">
                <a:solidFill>
                  <a:srgbClr val="500050"/>
                </a:solidFill>
                <a:hlinkClick r:id="rId5" action="ppaction://hlinksldjump"/>
              </a:rPr>
              <a:t>Вернуться к содержанию</a:t>
            </a:r>
            <a:endParaRPr lang="ru-RU" sz="2400" dirty="0" smtClean="0">
              <a:solidFill>
                <a:srgbClr val="500050"/>
              </a:solidFill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erdana" pitchFamily="34" charset="0"/>
              </a:rPr>
              <a:t>Медико-биологическое применение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428868"/>
            <a:ext cx="3357586" cy="3429024"/>
          </a:xfrm>
        </p:spPr>
        <p:txBody>
          <a:bodyPr numCol="1">
            <a:normAutofit fontScale="25000" lnSpcReduction="20000"/>
          </a:bodyPr>
          <a:lstStyle/>
          <a:p>
            <a:endParaRPr lang="ru-RU" sz="8000" b="1" dirty="0" smtClean="0"/>
          </a:p>
          <a:p>
            <a:pPr>
              <a:buNone/>
            </a:pPr>
            <a:r>
              <a:rPr lang="ru-RU" sz="11200" dirty="0" smtClean="0">
                <a:solidFill>
                  <a:srgbClr val="660066"/>
                </a:solidFill>
              </a:rPr>
              <a:t>   </a:t>
            </a:r>
          </a:p>
          <a:p>
            <a:pPr algn="ctr">
              <a:buNone/>
            </a:pPr>
            <a:r>
              <a:rPr lang="ru-RU" sz="11200" dirty="0">
                <a:solidFill>
                  <a:srgbClr val="660066"/>
                </a:solidFill>
              </a:rPr>
              <a:t> </a:t>
            </a:r>
            <a:r>
              <a:rPr lang="ru-RU" sz="12800" b="1" dirty="0" smtClean="0">
                <a:solidFill>
                  <a:srgbClr val="660066"/>
                </a:solidFill>
              </a:rPr>
              <a:t>Методы</a:t>
            </a:r>
          </a:p>
          <a:p>
            <a:pPr algn="ctr">
              <a:buNone/>
            </a:pPr>
            <a:r>
              <a:rPr lang="ru-RU" sz="12800" b="1" dirty="0" smtClean="0">
                <a:solidFill>
                  <a:srgbClr val="660066"/>
                </a:solidFill>
              </a:rPr>
              <a:t> диагностики </a:t>
            </a:r>
          </a:p>
          <a:p>
            <a:pPr algn="ctr">
              <a:buNone/>
            </a:pPr>
            <a:r>
              <a:rPr lang="ru-RU" sz="12800" b="1" dirty="0" smtClean="0">
                <a:solidFill>
                  <a:srgbClr val="660066"/>
                </a:solidFill>
              </a:rPr>
              <a:t> и исследований</a:t>
            </a:r>
          </a:p>
          <a:p>
            <a:pPr algn="ctr"/>
            <a:endParaRPr lang="ru-RU" sz="3600" dirty="0" smtClean="0">
              <a:solidFill>
                <a:srgbClr val="660066"/>
              </a:solidFill>
            </a:endParaRPr>
          </a:p>
          <a:p>
            <a:pPr algn="ctr"/>
            <a:endParaRPr lang="ru-RU" sz="3600" dirty="0">
              <a:solidFill>
                <a:srgbClr val="660066"/>
              </a:solidFill>
            </a:endParaRPr>
          </a:p>
          <a:p>
            <a:endParaRPr lang="ru-RU" sz="3600" dirty="0" smtClean="0">
              <a:solidFill>
                <a:srgbClr val="660066"/>
              </a:solidFill>
            </a:endParaRPr>
          </a:p>
          <a:p>
            <a:pPr>
              <a:buNone/>
            </a:pPr>
            <a:endParaRPr lang="ru-RU" sz="3600" dirty="0" smtClean="0">
              <a:solidFill>
                <a:srgbClr val="660066"/>
              </a:solidFill>
            </a:endParaRPr>
          </a:p>
          <a:p>
            <a:pPr>
              <a:buNone/>
            </a:pPr>
            <a:r>
              <a:rPr lang="ru-RU" sz="3600" b="1" dirty="0" smtClean="0">
                <a:solidFill>
                  <a:srgbClr val="660066"/>
                </a:solidFill>
              </a:rPr>
              <a:t>   </a:t>
            </a:r>
            <a:endParaRPr lang="ru-RU" sz="3600" b="1" dirty="0">
              <a:solidFill>
                <a:srgbClr val="660066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315418" y="1714487"/>
            <a:ext cx="3756780" cy="1143009"/>
            <a:chOff x="2693610" y="1274946"/>
            <a:chExt cx="3756780" cy="1143009"/>
          </a:xfrm>
        </p:grpSpPr>
        <p:sp>
          <p:nvSpPr>
            <p:cNvPr id="5" name="Стрелка вправо 4"/>
            <p:cNvSpPr/>
            <p:nvPr/>
          </p:nvSpPr>
          <p:spPr>
            <a:xfrm rot="8031334">
              <a:off x="2336420" y="1632137"/>
              <a:ext cx="1143008" cy="428628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Стрелка вправо 5"/>
            <p:cNvSpPr/>
            <p:nvPr/>
          </p:nvSpPr>
          <p:spPr>
            <a:xfrm rot="13568666" flipH="1">
              <a:off x="5664572" y="1632136"/>
              <a:ext cx="1143008" cy="428628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929190" y="3137600"/>
            <a:ext cx="27146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60066"/>
                </a:solidFill>
              </a:rPr>
              <a:t>Методы воздействия </a:t>
            </a:r>
            <a:endParaRPr lang="ru-RU" sz="3200" b="1" dirty="0">
              <a:solidFill>
                <a:srgbClr val="660066"/>
              </a:solidFill>
            </a:endParaRPr>
          </a:p>
        </p:txBody>
      </p:sp>
      <p:pic>
        <p:nvPicPr>
          <p:cNvPr id="11" name="Рисунок 10" descr="12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58063" y="4429132"/>
            <a:ext cx="4171325" cy="277653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3" name="Рисунок 12" descr="5909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1470" y="4943500"/>
            <a:ext cx="2743200" cy="20574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4" name="Рисунок 13" descr="8880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479" y="4661118"/>
            <a:ext cx="3571867" cy="2396911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472</Words>
  <Application>Microsoft Office PowerPoint</Application>
  <PresentationFormat>Экран (4:3)</PresentationFormat>
  <Paragraphs>92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Ультразвук  и его применение  в медицине </vt:lpstr>
      <vt:lpstr>Оглавление</vt:lpstr>
      <vt:lpstr>Введение </vt:lpstr>
      <vt:lpstr>Понятие об ультразвуке </vt:lpstr>
      <vt:lpstr>Физические свойства</vt:lpstr>
      <vt:lpstr>Принцип работы ультразвука</vt:lpstr>
      <vt:lpstr>Слайд 7</vt:lpstr>
      <vt:lpstr>Слайд 8</vt:lpstr>
      <vt:lpstr>Медико-биологическое применение</vt:lpstr>
      <vt:lpstr>Методы диагностики и исследований</vt:lpstr>
      <vt:lpstr>Ультразвуковая кардиография </vt:lpstr>
      <vt:lpstr>УЗИ плода</vt:lpstr>
      <vt:lpstr>Методы воздействия</vt:lpstr>
      <vt:lpstr>Слайд 14</vt:lpstr>
      <vt:lpstr>Ультразвуковой скальпель</vt:lpstr>
      <vt:lpstr>Заключение</vt:lpstr>
      <vt:lpstr>Слайд 17</vt:lpstr>
    </vt:vector>
  </TitlesOfParts>
  <Company>WareZ Provider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Ультразвук и его применение в медицине </dc:title>
  <dc:creator>www.PHILka.RU</dc:creator>
  <cp:lastModifiedBy>Valera</cp:lastModifiedBy>
  <cp:revision>49</cp:revision>
  <dcterms:created xsi:type="dcterms:W3CDTF">2011-05-03T15:17:21Z</dcterms:created>
  <dcterms:modified xsi:type="dcterms:W3CDTF">2011-12-03T09:21:10Z</dcterms:modified>
</cp:coreProperties>
</file>