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9"/>
  </p:notesMasterIdLst>
  <p:sldIdLst>
    <p:sldId id="256" r:id="rId2"/>
    <p:sldId id="269" r:id="rId3"/>
    <p:sldId id="257" r:id="rId4"/>
    <p:sldId id="264" r:id="rId5"/>
    <p:sldId id="258" r:id="rId6"/>
    <p:sldId id="259" r:id="rId7"/>
    <p:sldId id="260" r:id="rId8"/>
    <p:sldId id="265" r:id="rId9"/>
    <p:sldId id="261" r:id="rId10"/>
    <p:sldId id="266" r:id="rId11"/>
    <p:sldId id="270" r:id="rId12"/>
    <p:sldId id="271" r:id="rId13"/>
    <p:sldId id="268" r:id="rId14"/>
    <p:sldId id="262" r:id="rId15"/>
    <p:sldId id="263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00"/>
    <a:srgbClr val="F7F5A1"/>
    <a:srgbClr val="CCFFFF"/>
    <a:srgbClr val="CCFFCC"/>
    <a:srgbClr val="FFFF00"/>
    <a:srgbClr val="FF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6" autoAdjust="0"/>
    <p:restoredTop sz="94660"/>
  </p:normalViewPr>
  <p:slideViewPr>
    <p:cSldViewPr>
      <p:cViewPr varScale="1">
        <p:scale>
          <a:sx n="40" d="100"/>
          <a:sy n="40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27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71942A7-E392-4272-ADDB-A6C0E1EA2F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BC663-C708-49D1-B1DC-B346238AF582}" type="slidenum">
              <a:rPr lang="ru-RU"/>
              <a:pPr/>
              <a:t>1</a:t>
            </a:fld>
            <a:endParaRPr lang="ru-RU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9DF60-6BC0-4958-A276-166566DEB63D}" type="slidenum">
              <a:rPr lang="ru-RU"/>
              <a:pPr/>
              <a:t>3</a:t>
            </a:fld>
            <a:endParaRPr lang="ru-RU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097C0-99CC-410C-9EBA-015C83B9C59F}" type="slidenum">
              <a:rPr lang="ru-RU"/>
              <a:pPr/>
              <a:t>5</a:t>
            </a:fld>
            <a:endParaRPr lang="ru-RU"/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F4323-5486-4981-A656-A3ECE7644601}" type="slidenum">
              <a:rPr lang="ru-RU"/>
              <a:pPr/>
              <a:t>6</a:t>
            </a:fld>
            <a:endParaRPr lang="ru-RU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FED42-4CB5-4057-BB73-BB2F76D45CDC}" type="slidenum">
              <a:rPr lang="ru-RU"/>
              <a:pPr/>
              <a:t>7</a:t>
            </a:fld>
            <a:endParaRPr lang="ru-RU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4FE31-4E0E-4AD7-8985-975AB352B803}" type="slidenum">
              <a:rPr lang="ru-RU"/>
              <a:pPr/>
              <a:t>9</a:t>
            </a:fld>
            <a:endParaRPr lang="ru-RU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437E9-C9BA-4049-86FA-D835DD621BEB}" type="slidenum">
              <a:rPr lang="ru-RU"/>
              <a:pPr/>
              <a:t>14</a:t>
            </a:fld>
            <a:endParaRPr lang="ru-RU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3AA67-3466-46F3-8613-815120750E51}" type="slidenum">
              <a:rPr lang="ru-RU"/>
              <a:pPr/>
              <a:t>15</a:t>
            </a:fld>
            <a:endParaRPr lang="ru-RU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070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070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0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071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07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07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071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071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071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232975-503B-48FF-B8B0-FE60307943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F29DC4-4E85-4AA2-9A61-314A3A7B4D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39CAE-60D1-4111-82D8-B8DD7A7D5E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3EBF95-F4F7-4880-8E0E-0623C878E7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42B5E-8351-4885-91E6-90E52985DAB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2C1F4-6003-4188-AC5C-90E8C40FAF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8C2DB-4AA8-4F50-8DCC-705AFA3CED4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20C02-6C5F-4F12-8ADD-EAA5CC29646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FF6D-AF2C-49BB-8385-F83C0AC29A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B06CA3-68DB-45B8-ACE6-10F0D84783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51B48D-8420-40D8-B2B5-94310540A8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F01B8B-BF0A-4E7E-B988-4B10250BB5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7F15E43-D28C-486D-B7C4-717DEA6BAAE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9968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968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96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6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6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6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6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96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6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96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96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med">
    <p:dissolve/>
    <p:sndAc>
      <p:stSnd>
        <p:snd r:embed="rId14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73914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 - сетевой учитель.</a:t>
            </a:r>
          </a:p>
        </p:txBody>
      </p:sp>
      <p:pic>
        <p:nvPicPr>
          <p:cNvPr id="4101" name="Picture 5" descr="IMG_14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095750"/>
            <a:ext cx="3352800" cy="2514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057400"/>
            <a:ext cx="8382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FF00"/>
                </a:solidFill>
                <a:latin typeface="Monotype Corsiva" pitchFamily="66" charset="0"/>
              </a:rPr>
              <a:t>Прокудина Вера Михайловна – 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CCFFFF"/>
                </a:solidFill>
                <a:latin typeface="Arial" charset="0"/>
              </a:rPr>
              <a:t>учитель истории и обществознания</a:t>
            </a:r>
            <a:br>
              <a:rPr lang="ru-RU" sz="2800" b="1" i="1">
                <a:solidFill>
                  <a:srgbClr val="CCFFFF"/>
                </a:solidFill>
                <a:latin typeface="Arial" charset="0"/>
              </a:rPr>
            </a:br>
            <a:r>
              <a:rPr lang="ru-RU" sz="2800" b="1" i="1">
                <a:solidFill>
                  <a:srgbClr val="CCFFFF"/>
                </a:solidFill>
                <a:latin typeface="Arial" charset="0"/>
              </a:rPr>
              <a:t>высшей категории МОУ СОШ № 4 г.Еманжелинска,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CCFFFF"/>
                </a:solidFill>
                <a:latin typeface="Arial" charset="0"/>
              </a:rPr>
              <a:t>Лауреат Всероссийского 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CCFFFF"/>
                </a:solidFill>
                <a:latin typeface="Arial" charset="0"/>
              </a:rPr>
              <a:t>конкурса «Дистанционный 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CCFFFF"/>
                </a:solidFill>
                <a:latin typeface="Arial" charset="0"/>
              </a:rPr>
              <a:t>учитель года-2006»</a:t>
            </a:r>
          </a:p>
        </p:txBody>
      </p:sp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Особенности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дистанционного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обучения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/>
              <a:t>Гибкость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/>
              <a:t>Адаптивность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/>
              <a:t>Модульность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/>
              <a:t>Интерактивность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/>
              <a:t>Открытость и массовость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/>
              <a:t>Распределённость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/>
              <a:t>Доступность (эголитарность)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/>
              <a:t>Экономическая эффективность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/>
          </a:p>
        </p:txBody>
      </p:sp>
      <p:pic>
        <p:nvPicPr>
          <p:cNvPr id="215044" name="Picture 4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286000" cy="20939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ru-RU" sz="2800" i="1">
                <a:solidFill>
                  <a:srgbClr val="FFFF00"/>
                </a:solidFill>
              </a:rPr>
              <a:t>Слагаемые</a:t>
            </a:r>
            <a:r>
              <a:rPr lang="ru-RU" sz="2800"/>
              <a:t> </a:t>
            </a:r>
            <a:r>
              <a:rPr lang="ru-RU" sz="2800" i="1">
                <a:solidFill>
                  <a:srgbClr val="FFFF00"/>
                </a:solidFill>
              </a:rPr>
              <a:t>деятельности</a:t>
            </a:r>
            <a:r>
              <a:rPr lang="ru-RU" sz="2800"/>
              <a:t> </a:t>
            </a:r>
            <a:r>
              <a:rPr lang="ru-RU" sz="2800" i="1">
                <a:solidFill>
                  <a:srgbClr val="FFFF00"/>
                </a:solidFill>
              </a:rPr>
              <a:t>сетевого</a:t>
            </a:r>
            <a:r>
              <a:rPr lang="ru-RU" sz="2800"/>
              <a:t> </a:t>
            </a:r>
            <a:r>
              <a:rPr lang="ru-RU" sz="2800" i="1">
                <a:solidFill>
                  <a:srgbClr val="FFFF00"/>
                </a:solidFill>
              </a:rPr>
              <a:t>учителя</a:t>
            </a:r>
            <a:r>
              <a:rPr lang="ru-RU" sz="2800"/>
              <a:t> </a:t>
            </a:r>
            <a:r>
              <a:rPr lang="ru-RU" sz="2800" i="1">
                <a:solidFill>
                  <a:srgbClr val="FFFF00"/>
                </a:solidFill>
              </a:rPr>
              <a:t>в</a:t>
            </a:r>
            <a:r>
              <a:rPr lang="ru-RU" sz="2800"/>
              <a:t> </a:t>
            </a:r>
            <a:r>
              <a:rPr lang="ru-RU" sz="2800" i="1">
                <a:solidFill>
                  <a:srgbClr val="FFFF00"/>
                </a:solidFill>
              </a:rPr>
              <a:t>условиях</a:t>
            </a:r>
            <a:r>
              <a:rPr lang="ru-RU" sz="2800"/>
              <a:t> </a:t>
            </a:r>
            <a:r>
              <a:rPr lang="ru-RU" sz="2800" i="1">
                <a:solidFill>
                  <a:srgbClr val="FFFF00"/>
                </a:solidFill>
              </a:rPr>
              <a:t>дистанционных</a:t>
            </a:r>
            <a:r>
              <a:rPr lang="ru-RU" sz="2800"/>
              <a:t> </a:t>
            </a:r>
            <a:r>
              <a:rPr lang="ru-RU" sz="2800" i="1">
                <a:solidFill>
                  <a:srgbClr val="FFFF00"/>
                </a:solidFill>
              </a:rPr>
              <a:t>образовательных</a:t>
            </a:r>
            <a:r>
              <a:rPr lang="ru-RU" sz="2800"/>
              <a:t>  </a:t>
            </a:r>
            <a:r>
              <a:rPr lang="ru-RU" sz="2800" i="1">
                <a:solidFill>
                  <a:srgbClr val="FFFF00"/>
                </a:solidFill>
              </a:rPr>
              <a:t>технологий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Проектирование сценариев уроков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Постановка и обсуждение с учащимися </a:t>
            </a:r>
            <a:r>
              <a:rPr lang="ru-RU" sz="2400" b="1">
                <a:solidFill>
                  <a:srgbClr val="CCFFFF"/>
                </a:solidFill>
                <a:hlinkClick r:id="rId3" action="ppaction://hlinksldjump"/>
              </a:rPr>
              <a:t>целей</a:t>
            </a:r>
            <a:r>
              <a:rPr lang="ru-RU" sz="2400" b="1">
                <a:solidFill>
                  <a:srgbClr val="CCFFFF"/>
                </a:solidFill>
              </a:rPr>
              <a:t> и  результатов  изучения отдельного урока и  учебного курса в целом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Поддержка мотивации при изучении курса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Проверка домашних заданий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Обсуждение  проблемных вопросов , содержания уроков  и дополнительных материалов форуме и  в  индивидуальном режиме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Консультирование учащихся в режиме </a:t>
            </a:r>
            <a:r>
              <a:rPr lang="en-US" sz="2400" b="1">
                <a:solidFill>
                  <a:srgbClr val="CCFFFF"/>
                </a:solidFill>
              </a:rPr>
              <a:t>off-line </a:t>
            </a:r>
            <a:r>
              <a:rPr lang="ru-RU" sz="2400" b="1">
                <a:solidFill>
                  <a:srgbClr val="CCFFFF"/>
                </a:solidFill>
              </a:rPr>
              <a:t>и</a:t>
            </a:r>
            <a:r>
              <a:rPr lang="en-US" sz="2400" b="1">
                <a:solidFill>
                  <a:srgbClr val="CCFFFF"/>
                </a:solidFill>
              </a:rPr>
              <a:t> on-line</a:t>
            </a:r>
            <a:endParaRPr lang="ru-RU" sz="2400" b="1">
              <a:solidFill>
                <a:srgbClr val="CC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Диагностика мотивации учащихся и результативности изучения курса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Обсуждение  хода  процесса учения с другими участниками образовательного процесса (тьютор, психолог, методист.)</a:t>
            </a:r>
          </a:p>
          <a:p>
            <a:pPr>
              <a:lnSpc>
                <a:spcPct val="80000"/>
              </a:lnSpc>
            </a:pPr>
            <a:endParaRPr lang="ru-RU" sz="2400" b="1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Пример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формулировок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целей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урока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в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привлекательной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для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учащихся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форме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u="sng"/>
              <a:t>В ходе данного урока вы</a:t>
            </a:r>
            <a:r>
              <a:rPr lang="en-US" b="1" u="sng"/>
              <a:t>:</a:t>
            </a:r>
            <a:endParaRPr lang="ru-RU" b="1" u="sng"/>
          </a:p>
          <a:p>
            <a:r>
              <a:rPr lang="ru-RU" b="1"/>
              <a:t>узнаете…</a:t>
            </a:r>
          </a:p>
          <a:p>
            <a:r>
              <a:rPr lang="ru-RU" b="1"/>
              <a:t>научитесь…</a:t>
            </a:r>
          </a:p>
          <a:p>
            <a:r>
              <a:rPr lang="ru-RU" b="1"/>
              <a:t>будете готовы к выполнению</a:t>
            </a:r>
            <a:r>
              <a:rPr lang="en-US" b="1"/>
              <a:t>, </a:t>
            </a:r>
            <a:r>
              <a:rPr lang="ru-RU" b="1"/>
              <a:t> решению</a:t>
            </a:r>
            <a:r>
              <a:rPr lang="en-US" b="1"/>
              <a:t>…</a:t>
            </a:r>
            <a:endParaRPr lang="ru-RU" b="1"/>
          </a:p>
          <a:p>
            <a:r>
              <a:rPr lang="ru-RU" b="1"/>
              <a:t>попробуете себя в </a:t>
            </a:r>
            <a:r>
              <a:rPr lang="en-US" b="1"/>
              <a:t>…</a:t>
            </a:r>
          </a:p>
          <a:p>
            <a:r>
              <a:rPr lang="ru-RU" b="1"/>
              <a:t>повысите уровень развития </a:t>
            </a:r>
            <a:r>
              <a:rPr lang="en-US" b="1"/>
              <a:t>…</a:t>
            </a:r>
            <a:endParaRPr lang="ru-RU" b="1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i="1">
                <a:solidFill>
                  <a:srgbClr val="FFFF00"/>
                </a:solidFill>
              </a:rPr>
              <a:t>Компоненты</a:t>
            </a:r>
            <a:r>
              <a:rPr lang="ru-RU" sz="3600"/>
              <a:t> </a:t>
            </a:r>
            <a:r>
              <a:rPr lang="ru-RU" sz="3600" i="1">
                <a:solidFill>
                  <a:srgbClr val="FFFF00"/>
                </a:solidFill>
              </a:rPr>
              <a:t>содержательного</a:t>
            </a:r>
            <a:r>
              <a:rPr lang="ru-RU" sz="3600" i="1"/>
              <a:t> </a:t>
            </a:r>
            <a:r>
              <a:rPr lang="ru-RU" sz="3600" i="1">
                <a:solidFill>
                  <a:srgbClr val="FFFF00"/>
                </a:solidFill>
              </a:rPr>
              <a:t>ресурса</a:t>
            </a:r>
            <a:r>
              <a:rPr lang="ru-RU" sz="3600" i="1"/>
              <a:t> «</a:t>
            </a:r>
            <a:r>
              <a:rPr lang="ru-RU" sz="3600" i="1">
                <a:solidFill>
                  <a:srgbClr val="FFFF00"/>
                </a:solidFill>
              </a:rPr>
              <a:t>Интернет-школы</a:t>
            </a:r>
            <a:r>
              <a:rPr lang="ru-RU" sz="3600" i="1"/>
              <a:t> «</a:t>
            </a:r>
            <a:r>
              <a:rPr lang="ru-RU" sz="3600" i="1">
                <a:solidFill>
                  <a:srgbClr val="FFFF00"/>
                </a:solidFill>
              </a:rPr>
              <a:t>Просвещение.</a:t>
            </a:r>
            <a:r>
              <a:rPr lang="en-US" sz="3600" i="1">
                <a:solidFill>
                  <a:srgbClr val="FFFF00"/>
                </a:solidFill>
              </a:rPr>
              <a:t>ru</a:t>
            </a:r>
            <a:r>
              <a:rPr lang="ru-RU" sz="3600" i="1"/>
              <a:t>»</a:t>
            </a:r>
            <a:endParaRPr lang="ru-RU" sz="360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b="1" i="1" u="sng">
                <a:solidFill>
                  <a:srgbClr val="CCFFFF"/>
                </a:solidFill>
              </a:rPr>
              <a:t>уроки</a:t>
            </a:r>
            <a:r>
              <a:rPr lang="ru-RU" b="1"/>
              <a:t> (базового, профильного и углубленного уровней, элективные курсы), включающие тесты с он-лайн оцениванием и домашние задания с офф-лайн-оцениванием;</a:t>
            </a:r>
          </a:p>
          <a:p>
            <a:pPr marL="609600" indent="-609600">
              <a:lnSpc>
                <a:spcPct val="90000"/>
              </a:lnSpc>
            </a:pPr>
            <a:r>
              <a:rPr lang="ru-RU" b="1" i="1" u="sng">
                <a:solidFill>
                  <a:srgbClr val="CCFFFF"/>
                </a:solidFill>
              </a:rPr>
              <a:t>лабораторные работы</a:t>
            </a:r>
            <a:r>
              <a:rPr lang="ru-RU" b="1"/>
              <a:t> удаленного доступа с комбинированным он- и офф-лайн-оцениванием;</a:t>
            </a:r>
          </a:p>
          <a:p>
            <a:pPr marL="609600" indent="-609600">
              <a:lnSpc>
                <a:spcPct val="90000"/>
              </a:lnSpc>
            </a:pPr>
            <a:r>
              <a:rPr lang="ru-RU" b="1" i="1" u="sng">
                <a:solidFill>
                  <a:srgbClr val="CCFFFF"/>
                </a:solidFill>
              </a:rPr>
              <a:t>контрольные работы</a:t>
            </a:r>
            <a:r>
              <a:rPr lang="ru-RU" b="1"/>
              <a:t> с офф-лайн оцениванием;</a:t>
            </a:r>
          </a:p>
          <a:p>
            <a:pPr marL="609600" indent="-609600">
              <a:lnSpc>
                <a:spcPct val="90000"/>
              </a:lnSpc>
            </a:pPr>
            <a:r>
              <a:rPr lang="ru-RU" b="1" i="1" u="sng">
                <a:solidFill>
                  <a:srgbClr val="CCFFFF"/>
                </a:solidFill>
              </a:rPr>
              <a:t>разноуровневые тренажеры</a:t>
            </a:r>
            <a:r>
              <a:rPr lang="ru-RU" b="1"/>
              <a:t> с он-лайн оцениванием.</a:t>
            </a:r>
          </a:p>
        </p:txBody>
      </p:sp>
      <p:pic>
        <p:nvPicPr>
          <p:cNvPr id="217098" name="Picture 10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5720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Трудности в работе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609600" indent="-609600"/>
            <a:r>
              <a:rPr lang="ru-RU" sz="2800" b="1">
                <a:solidFill>
                  <a:srgbClr val="CCFFFF"/>
                </a:solidFill>
              </a:rPr>
              <a:t>отсутствие учебных и методических пособий,</a:t>
            </a:r>
          </a:p>
          <a:p>
            <a:pPr marL="609600" indent="-609600">
              <a:buFont typeface="Wingdings" pitchFamily="2" charset="2"/>
              <a:buNone/>
            </a:pPr>
            <a:endParaRPr lang="ru-RU" sz="2800" b="1">
              <a:solidFill>
                <a:srgbClr val="CCFFFF"/>
              </a:solidFill>
            </a:endParaRPr>
          </a:p>
          <a:p>
            <a:pPr marL="609600" indent="-609600"/>
            <a:r>
              <a:rPr lang="ru-RU" sz="2800" b="1">
                <a:solidFill>
                  <a:srgbClr val="CCFFFF"/>
                </a:solidFill>
              </a:rPr>
              <a:t>дети сначала стараются пройти весь курс до конца, а потом возвращаются и начинают выполнять домашние задания,</a:t>
            </a:r>
          </a:p>
          <a:p>
            <a:pPr marL="609600" indent="-609600">
              <a:buFont typeface="Wingdings" pitchFamily="2" charset="2"/>
              <a:buNone/>
            </a:pPr>
            <a:endParaRPr lang="ru-RU" sz="2800" b="1">
              <a:solidFill>
                <a:srgbClr val="CCFFFF"/>
              </a:solidFill>
            </a:endParaRPr>
          </a:p>
          <a:p>
            <a:pPr marL="609600" indent="-609600"/>
            <a:r>
              <a:rPr lang="ru-RU" sz="2800" b="1">
                <a:solidFill>
                  <a:srgbClr val="CCFFFF"/>
                </a:solidFill>
              </a:rPr>
              <a:t>нет возможности для сетевого учителя со своей страницы работать в форуме отдельного урока,</a:t>
            </a:r>
          </a:p>
          <a:p>
            <a:pPr marL="609600" indent="-609600">
              <a:buFont typeface="Wingdings" pitchFamily="2" charset="2"/>
              <a:buNone/>
            </a:pPr>
            <a:endParaRPr lang="ru-RU" sz="2800" b="1">
              <a:solidFill>
                <a:srgbClr val="CCFFFF"/>
              </a:solidFill>
            </a:endParaRPr>
          </a:p>
        </p:txBody>
      </p:sp>
      <p:pic>
        <p:nvPicPr>
          <p:cNvPr id="29700" name="Picture 4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819650"/>
            <a:ext cx="2038350" cy="2038350"/>
          </a:xfrm>
          <a:prstGeom prst="rect">
            <a:avLst/>
          </a:prstGeom>
          <a:noFill/>
        </p:spPr>
      </p:pic>
      <p:pic>
        <p:nvPicPr>
          <p:cNvPr id="29701" name="Picture 5" descr="1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762000" cy="742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Что привлекает в работе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CCFFFF"/>
                </a:solidFill>
              </a:rPr>
              <a:t>Насыщенность и увлекательность уроков;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>
              <a:solidFill>
                <a:srgbClr val="CC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CCFFFF"/>
                </a:solidFill>
              </a:rPr>
              <a:t>Установление индивидуальной траектории для учащихся;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>
              <a:solidFill>
                <a:srgbClr val="CC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CCFFFF"/>
                </a:solidFill>
              </a:rPr>
              <a:t>Высокая информативность ресурса;</a:t>
            </a:r>
          </a:p>
          <a:p>
            <a:pPr>
              <a:lnSpc>
                <a:spcPct val="90000"/>
              </a:lnSpc>
            </a:pPr>
            <a:endParaRPr lang="ru-RU" b="1">
              <a:solidFill>
                <a:srgbClr val="CC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CCFFFF"/>
                </a:solidFill>
              </a:rPr>
              <a:t>Возможность отточить своё педагогическое мастерство на новом уровне.</a:t>
            </a:r>
          </a:p>
          <a:p>
            <a:pPr>
              <a:lnSpc>
                <a:spcPct val="90000"/>
              </a:lnSpc>
            </a:pPr>
            <a:endParaRPr lang="ru-RU" b="1">
              <a:solidFill>
                <a:srgbClr val="CCFFFF"/>
              </a:solidFill>
            </a:endParaRPr>
          </a:p>
          <a:p>
            <a:pPr>
              <a:lnSpc>
                <a:spcPct val="90000"/>
              </a:lnSpc>
            </a:pPr>
            <a:endParaRPr lang="ru-RU" b="1">
              <a:solidFill>
                <a:srgbClr val="CCFFFF"/>
              </a:solidFill>
            </a:endParaRPr>
          </a:p>
          <a:p>
            <a:pPr>
              <a:lnSpc>
                <a:spcPct val="90000"/>
              </a:lnSpc>
            </a:pPr>
            <a:endParaRPr lang="ru-RU" b="1">
              <a:solidFill>
                <a:srgbClr val="CCFFFF"/>
              </a:solidFill>
            </a:endParaRP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</p:txBody>
      </p:sp>
      <p:pic>
        <p:nvPicPr>
          <p:cNvPr id="110596" name="Picture 4" descr="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486400"/>
            <a:ext cx="1219200" cy="11890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>
                <a:solidFill>
                  <a:srgbClr val="FFFF00"/>
                </a:solidFill>
              </a:rPr>
              <a:t>Дидактический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потенциал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дистанционного</a:t>
            </a:r>
            <a:r>
              <a:rPr lang="ru-RU" sz="4000"/>
              <a:t> </a:t>
            </a:r>
            <a:r>
              <a:rPr lang="ru-RU" i="1">
                <a:solidFill>
                  <a:srgbClr val="FFFF00"/>
                </a:solidFill>
              </a:rPr>
              <a:t>обучения</a:t>
            </a:r>
            <a:r>
              <a:rPr lang="ru-RU" sz="4000"/>
              <a:t>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 b="1"/>
              <a:t>Максимальная индивидуализация учебного процесса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Ориентация на самообразование</a:t>
            </a:r>
            <a:r>
              <a:rPr lang="ru-RU" sz="240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Гибкость организационной структуры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Возможность интенсификации процесса обучения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Уровневая дифференциация содержания образовательного ресурса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Обширные возможности функционального ресурса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Обеспечение психолого-педагогического сопровождения учебного процесса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Создание ситуации успешности для учащихся</a:t>
            </a:r>
            <a:r>
              <a:rPr lang="ru-RU" sz="240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Возможность осуществления индивидуальной и групповой проектной деятельности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/>
              <a:t>Направленность на формирование универсальных умений и социализацию личности</a:t>
            </a:r>
            <a:r>
              <a:rPr lang="ru-RU" sz="2400"/>
              <a:t> </a:t>
            </a:r>
          </a:p>
        </p:txBody>
      </p:sp>
      <p:pic>
        <p:nvPicPr>
          <p:cNvPr id="216068" name="Picture 4" descr="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28600"/>
            <a:ext cx="119697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Шутка</a:t>
            </a:r>
            <a:r>
              <a:rPr lang="ru-RU"/>
              <a:t>  </a:t>
            </a:r>
            <a:r>
              <a:rPr lang="ru-RU" i="1">
                <a:solidFill>
                  <a:srgbClr val="FFFF00"/>
                </a:solidFill>
              </a:rPr>
              <a:t>в</a:t>
            </a:r>
            <a:r>
              <a:rPr lang="ru-RU"/>
              <a:t> </a:t>
            </a:r>
            <a:r>
              <a:rPr lang="ru-RU" i="1">
                <a:solidFill>
                  <a:srgbClr val="FFFF00"/>
                </a:solidFill>
              </a:rPr>
              <a:t>подарок</a:t>
            </a:r>
            <a:r>
              <a:rPr lang="en-US" i="1">
                <a:solidFill>
                  <a:srgbClr val="FFFF00"/>
                </a:solidFill>
              </a:rPr>
              <a:t>…</a:t>
            </a:r>
            <a:endParaRPr lang="ru-RU" i="1">
              <a:solidFill>
                <a:srgbClr val="FFFF00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4800" b="1" i="1">
                <a:solidFill>
                  <a:srgbClr val="CCFFFF"/>
                </a:solidFill>
              </a:rPr>
              <a:t>Ученый – это не тот</a:t>
            </a:r>
            <a:r>
              <a:rPr lang="en-US" sz="4800" b="1" i="1">
                <a:solidFill>
                  <a:srgbClr val="CCFFFF"/>
                </a:solidFill>
              </a:rPr>
              <a:t>,</a:t>
            </a:r>
            <a:r>
              <a:rPr lang="ru-RU" sz="4800" b="1" i="1">
                <a:solidFill>
                  <a:srgbClr val="CCFFFF"/>
                </a:solidFill>
              </a:rPr>
              <a:t> кто дает правильные ответы, а тот кто ставит правильные вопросы…</a:t>
            </a:r>
          </a:p>
          <a:p>
            <a:pPr algn="r">
              <a:buFont typeface="Wingdings" pitchFamily="2" charset="2"/>
              <a:buNone/>
            </a:pPr>
            <a:endParaRPr lang="ru-RU" sz="4800" b="1" i="1"/>
          </a:p>
          <a:p>
            <a:pPr algn="r">
              <a:buFont typeface="Wingdings" pitchFamily="2" charset="2"/>
              <a:buNone/>
            </a:pPr>
            <a:r>
              <a:rPr lang="ru-RU" i="1"/>
              <a:t>Клод Леви-Стросс</a:t>
            </a:r>
            <a:r>
              <a:rPr lang="en-US" i="1"/>
              <a:t>, </a:t>
            </a:r>
            <a:r>
              <a:rPr lang="ru-RU" i="1"/>
              <a:t/>
            </a:r>
            <a:br>
              <a:rPr lang="ru-RU" i="1"/>
            </a:br>
            <a:r>
              <a:rPr lang="ru-RU" i="1"/>
              <a:t>французский антрополог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22212" name="Picture 4" descr="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42409">
            <a:off x="7772400" y="381000"/>
            <a:ext cx="838200" cy="671513"/>
          </a:xfrm>
          <a:prstGeom prst="rect">
            <a:avLst/>
          </a:prstGeom>
          <a:noFill/>
        </p:spPr>
      </p:pic>
      <p:pic>
        <p:nvPicPr>
          <p:cNvPr id="222213" name="Picture 5" descr="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648200"/>
            <a:ext cx="1752600" cy="17526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i="1">
                <a:solidFill>
                  <a:srgbClr val="CCFFFF"/>
                </a:solidFill>
              </a:rPr>
              <a:t>Учитель часто говорит</a:t>
            </a:r>
            <a:r>
              <a:rPr lang="en-US" sz="4400" b="1" i="1">
                <a:solidFill>
                  <a:srgbClr val="CCFFFF"/>
                </a:solidFill>
              </a:rPr>
              <a:t>:</a:t>
            </a:r>
            <a:r>
              <a:rPr lang="ru-RU" sz="4400" b="1" i="1">
                <a:solidFill>
                  <a:srgbClr val="CCFFFF"/>
                </a:solidFill>
              </a:rPr>
              <a:t> </a:t>
            </a:r>
            <a:r>
              <a:rPr lang="en-US" sz="4400" b="1" i="1">
                <a:solidFill>
                  <a:srgbClr val="CCFFFF"/>
                </a:solidFill>
              </a:rPr>
              <a:t>”</a:t>
            </a:r>
            <a:r>
              <a:rPr lang="ru-RU" sz="4400" b="1" i="1">
                <a:solidFill>
                  <a:srgbClr val="CCFFFF"/>
                </a:solidFill>
              </a:rPr>
              <a:t>Вот видишь большую гору</a:t>
            </a:r>
            <a:r>
              <a:rPr lang="en-US" sz="4400" b="1" i="1">
                <a:solidFill>
                  <a:srgbClr val="CCFFFF"/>
                </a:solidFill>
              </a:rPr>
              <a:t>? </a:t>
            </a:r>
            <a:r>
              <a:rPr lang="ru-RU" sz="4400" b="1" i="1">
                <a:solidFill>
                  <a:srgbClr val="CCFFFF"/>
                </a:solidFill>
              </a:rPr>
              <a:t>Ты на нее заберись, а я проверю.</a:t>
            </a:r>
            <a:r>
              <a:rPr lang="en-US" sz="4400" b="1" i="1">
                <a:solidFill>
                  <a:srgbClr val="CCFFFF"/>
                </a:solidFill>
              </a:rPr>
              <a:t>”</a:t>
            </a:r>
            <a:endParaRPr lang="ru-RU" sz="4400" b="1" i="1">
              <a:solidFill>
                <a:srgbClr val="CCFF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400" b="1" i="1">
                <a:solidFill>
                  <a:srgbClr val="CCFFFF"/>
                </a:solidFill>
              </a:rPr>
              <a:t>А должен сказать</a:t>
            </a:r>
            <a:r>
              <a:rPr lang="en-US" sz="4400" b="1" i="1">
                <a:solidFill>
                  <a:srgbClr val="CCFFFF"/>
                </a:solidFill>
              </a:rPr>
              <a:t>:</a:t>
            </a:r>
            <a:r>
              <a:rPr lang="ru-RU" sz="4400" b="1" i="1">
                <a:solidFill>
                  <a:srgbClr val="CCFFFF"/>
                </a:solidFill>
              </a:rPr>
              <a:t> </a:t>
            </a:r>
            <a:r>
              <a:rPr lang="en-US" sz="4400" b="1" i="1">
                <a:solidFill>
                  <a:srgbClr val="CCFFFF"/>
                </a:solidFill>
              </a:rPr>
              <a:t>”</a:t>
            </a:r>
            <a:r>
              <a:rPr lang="ru-RU" sz="4400" b="1" i="1">
                <a:solidFill>
                  <a:srgbClr val="CCFFFF"/>
                </a:solidFill>
              </a:rPr>
              <a:t>Вот видишь гору</a:t>
            </a:r>
            <a:r>
              <a:rPr lang="en-US" sz="4400" b="1" i="1">
                <a:solidFill>
                  <a:srgbClr val="CCFFFF"/>
                </a:solidFill>
              </a:rPr>
              <a:t>? </a:t>
            </a:r>
            <a:r>
              <a:rPr lang="ru-RU" sz="4400" b="1" i="1">
                <a:solidFill>
                  <a:srgbClr val="CCFFFF"/>
                </a:solidFill>
              </a:rPr>
              <a:t>Давай  заберемся на нее вместе.</a:t>
            </a:r>
            <a:r>
              <a:rPr lang="en-US" sz="4400" b="1" i="1">
                <a:solidFill>
                  <a:srgbClr val="CCFFFF"/>
                </a:solidFill>
              </a:rPr>
              <a:t>”</a:t>
            </a:r>
            <a:endParaRPr lang="ru-RU" sz="4400" b="1" i="1">
              <a:solidFill>
                <a:srgbClr val="CCFFFF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400" b="1" i="1">
              <a:solidFill>
                <a:srgbClr val="CCFF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400" i="1"/>
              <a:t>(Из школьного сочинения)</a:t>
            </a:r>
            <a:endParaRPr lang="ru-RU" sz="4400"/>
          </a:p>
        </p:txBody>
      </p:sp>
      <p:pic>
        <p:nvPicPr>
          <p:cNvPr id="218116" name="Picture 4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02125"/>
            <a:ext cx="2592388" cy="2216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8138"/>
            <a:ext cx="8229600" cy="952500"/>
          </a:xfrm>
        </p:spPr>
        <p:txBody>
          <a:bodyPr/>
          <a:lstStyle/>
          <a:p>
            <a:r>
              <a:rPr lang="ru-RU" sz="4000" i="1">
                <a:solidFill>
                  <a:srgbClr val="FFFF00"/>
                </a:solidFill>
              </a:rPr>
              <a:t>Квалификационные требования к сетевому преподавателю</a:t>
            </a:r>
          </a:p>
        </p:txBody>
      </p:sp>
      <p:graphicFrame>
        <p:nvGraphicFramePr>
          <p:cNvPr id="11272" name="Diagram 8"/>
          <p:cNvGraphicFramePr>
            <a:graphicFrameLocks noChangeAspect="1"/>
          </p:cNvGraphicFramePr>
          <p:nvPr>
            <p:ph idx="1"/>
          </p:nvPr>
        </p:nvGraphicFramePr>
        <p:xfrm>
          <a:off x="-990600" y="1828800"/>
          <a:ext cx="10972800" cy="6030913"/>
        </p:xfrm>
        <a:graphic>
          <a:graphicData uri="http://schemas.openxmlformats.org/drawingml/2006/compatibility">
            <com:legacyDrawing xmlns:com="http://schemas.openxmlformats.org/drawingml/2006/compatibility" spid="_x0000_s11272"/>
          </a:graphicData>
        </a:graphic>
      </p:graphicFrame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533400"/>
            <a:ext cx="91567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 descr="AG00317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0480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Dgm spid="112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800" i="1">
                <a:solidFill>
                  <a:srgbClr val="FFFF00"/>
                </a:solidFill>
              </a:rPr>
              <a:t>Общие</a:t>
            </a:r>
            <a:r>
              <a:rPr lang="ru-RU"/>
              <a:t> </a:t>
            </a:r>
            <a:r>
              <a:rPr lang="ru-RU" sz="4800" i="1">
                <a:solidFill>
                  <a:srgbClr val="FFFF00"/>
                </a:solidFill>
              </a:rPr>
              <a:t>требования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715000"/>
          </a:xfrm>
        </p:spPr>
        <p:txBody>
          <a:bodyPr/>
          <a:lstStyle/>
          <a:p>
            <a:pPr marL="609600" indent="-609600"/>
            <a:r>
              <a:rPr lang="ru-RU" sz="2800" b="1">
                <a:solidFill>
                  <a:srgbClr val="CCFFFF"/>
                </a:solidFill>
              </a:rPr>
              <a:t>Высшее профессиональное образование;</a:t>
            </a:r>
          </a:p>
          <a:p>
            <a:pPr marL="609600" indent="-609600"/>
            <a:r>
              <a:rPr lang="ru-RU" sz="2800" b="1">
                <a:solidFill>
                  <a:srgbClr val="CCFFFF"/>
                </a:solidFill>
              </a:rPr>
              <a:t>Стаж педагогической работы не менее 3-х лет;</a:t>
            </a:r>
          </a:p>
          <a:p>
            <a:pPr marL="609600" indent="-609600"/>
            <a:r>
              <a:rPr lang="ru-RU" sz="2800" b="1">
                <a:solidFill>
                  <a:srgbClr val="CCFFFF"/>
                </a:solidFill>
              </a:rPr>
              <a:t>Наличие документов, подтверждающих возможность работы в качестве сетевого преподавателя (сертификаты, свидетельства о повышении квалификации и т.п.)</a:t>
            </a:r>
          </a:p>
          <a:p>
            <a:pPr marL="609600" indent="-609600"/>
            <a:r>
              <a:rPr lang="ru-RU" sz="2800" b="1">
                <a:solidFill>
                  <a:srgbClr val="CCFFFF"/>
                </a:solidFill>
              </a:rPr>
              <a:t>Наличие навыков использования в учебном процессе средств ИКТ;</a:t>
            </a:r>
          </a:p>
          <a:p>
            <a:pPr marL="609600" indent="-609600"/>
            <a:r>
              <a:rPr lang="ru-RU" sz="2800" b="1">
                <a:solidFill>
                  <a:srgbClr val="CCFFFF"/>
                </a:solidFill>
              </a:rPr>
              <a:t>Владение технологией анализа, обобщения и формализованного представления результатов образовательного процесса </a:t>
            </a: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800" i="1">
                <a:solidFill>
                  <a:srgbClr val="FFFF00"/>
                </a:solidFill>
              </a:rPr>
              <a:t>Сетевой преподаватель должен: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buClr>
                <a:srgbClr val="CCFFFF"/>
              </a:buClr>
              <a:buFont typeface="Wingdings" pitchFamily="2" charset="2"/>
              <a:buBlip>
                <a:blip r:embed="rId4"/>
              </a:buBlip>
            </a:pPr>
            <a:r>
              <a:rPr lang="ru-RU" b="1">
                <a:solidFill>
                  <a:srgbClr val="CCFFFF"/>
                </a:solidFill>
              </a:rPr>
              <a:t>владеть средствами и приёмами педагогической деятельности </a:t>
            </a:r>
          </a:p>
          <a:p>
            <a:pPr>
              <a:buClr>
                <a:srgbClr val="CCFFFF"/>
              </a:buClr>
              <a:buFont typeface="Wingdings" pitchFamily="2" charset="2"/>
              <a:buBlip>
                <a:blip r:embed="rId4"/>
              </a:buBlip>
            </a:pPr>
            <a:r>
              <a:rPr lang="ru-RU" b="1">
                <a:solidFill>
                  <a:srgbClr val="CCFFFF"/>
                </a:solidFill>
              </a:rPr>
              <a:t>уметь выстраивать психологически адекватное взаимодействие с обучающимися </a:t>
            </a:r>
          </a:p>
          <a:p>
            <a:pPr>
              <a:buClr>
                <a:srgbClr val="CCFFFF"/>
              </a:buClr>
              <a:buFont typeface="Wingdings" pitchFamily="2" charset="2"/>
              <a:buBlip>
                <a:blip r:embed="rId4"/>
              </a:buBlip>
            </a:pPr>
            <a:r>
              <a:rPr lang="ru-RU" b="1">
                <a:solidFill>
                  <a:srgbClr val="CCFFFF"/>
                </a:solidFill>
              </a:rPr>
              <a:t>обладать достаточным уровнем ИКТ-компетенций</a:t>
            </a:r>
          </a:p>
          <a:p>
            <a:pPr>
              <a:buClr>
                <a:srgbClr val="CCFFFF"/>
              </a:buClr>
              <a:buFont typeface="Wingdings" pitchFamily="2" charset="2"/>
              <a:buBlip>
                <a:blip r:embed="rId4"/>
              </a:buBlip>
            </a:pPr>
            <a:r>
              <a:rPr lang="ru-RU" b="1">
                <a:solidFill>
                  <a:srgbClr val="CCFFFF"/>
                </a:solidFill>
              </a:rPr>
              <a:t>уметь их интегрировать с целью обеспечения комплексного подхода к обучению и развитию учащихся  </a:t>
            </a:r>
          </a:p>
        </p:txBody>
      </p:sp>
      <p:pic>
        <p:nvPicPr>
          <p:cNvPr id="13317" name="Picture 5" descr="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105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сканирование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775" y="4343400"/>
            <a:ext cx="1658938" cy="23622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ИКТ - блок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Владение базовыми информационными и коммуникационными технологиями на уровне обычного пользователя;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solidFill>
                <a:srgbClr val="CCFFFF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Владение интернет-технологиями;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solidFill>
                <a:srgbClr val="CCFFFF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Владение навыками дистанционного обучения для самообразования и повышения квалификации с использованием дистанционных образовательных технологий;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solidFill>
                <a:srgbClr val="CCFFFF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400" b="1">
                <a:solidFill>
                  <a:srgbClr val="CCFFFF"/>
                </a:solidFill>
              </a:rPr>
              <a:t>Знание педагогических основ </a:t>
            </a:r>
            <a:br>
              <a:rPr lang="ru-RU" sz="2400" b="1">
                <a:solidFill>
                  <a:srgbClr val="CCFFFF"/>
                </a:solidFill>
              </a:rPr>
            </a:br>
            <a:r>
              <a:rPr lang="ru-RU" sz="2400" b="1">
                <a:solidFill>
                  <a:srgbClr val="CCFFFF"/>
                </a:solidFill>
              </a:rPr>
              <a:t>дистанционного обучения учащихся  </a:t>
            </a:r>
            <a:br>
              <a:rPr lang="ru-RU" sz="2400" b="1">
                <a:solidFill>
                  <a:srgbClr val="CCFFFF"/>
                </a:solidFill>
              </a:rPr>
            </a:br>
            <a:r>
              <a:rPr lang="ru-RU" sz="2400" b="1">
                <a:solidFill>
                  <a:srgbClr val="CCFFFF"/>
                </a:solidFill>
              </a:rPr>
              <a:t>и способов повышения эффективности</a:t>
            </a:r>
            <a:br>
              <a:rPr lang="ru-RU" sz="2400" b="1">
                <a:solidFill>
                  <a:srgbClr val="CCFFFF"/>
                </a:solidFill>
              </a:rPr>
            </a:br>
            <a:r>
              <a:rPr lang="ru-RU" sz="2400" b="1">
                <a:solidFill>
                  <a:srgbClr val="CCFFFF"/>
                </a:solidFill>
              </a:rPr>
              <a:t>учебного процесса</a:t>
            </a:r>
            <a:endParaRPr lang="ru-RU" sz="2400" b="1"/>
          </a:p>
        </p:txBody>
      </p:sp>
      <p:pic>
        <p:nvPicPr>
          <p:cNvPr id="14361" name="Picture 25" descr="3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2514600" cy="1196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Педагогический блок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FF"/>
                </a:solidFill>
              </a:rPr>
              <a:t>Владение методиками организации образовательного процесса в условиях индивидуально- и личностно-ориентированного подхода в образовании;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rgbClr val="CC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FF"/>
                </a:solidFill>
              </a:rPr>
              <a:t>Владение основами </a:t>
            </a:r>
            <a:r>
              <a:rPr lang="ru-RU" sz="2000" b="1" u="sng">
                <a:solidFill>
                  <a:srgbClr val="CCFFFF"/>
                </a:solidFill>
              </a:rPr>
              <a:t>общетеоретических дисциплин по педагогике и преподаваемому предмету</a:t>
            </a:r>
            <a:r>
              <a:rPr lang="ru-RU" sz="2000" b="1">
                <a:solidFill>
                  <a:srgbClr val="CCFFFF"/>
                </a:solidFill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CCFFFF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FF"/>
                </a:solidFill>
              </a:rPr>
              <a:t>Опыт работы с использованием современных педагогических технологий;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rgbClr val="CC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FF"/>
                </a:solidFill>
              </a:rPr>
              <a:t>Знание и владение современными формами и методами обучения;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rgbClr val="CC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FF"/>
                </a:solidFill>
              </a:rPr>
              <a:t>Навыки использования деятельностного и компетентностного подходов в образовании;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rgbClr val="CC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FF"/>
                </a:solidFill>
              </a:rPr>
              <a:t>Владение методологией преподавания </a:t>
            </a:r>
            <a:br>
              <a:rPr lang="ru-RU" sz="2000" b="1">
                <a:solidFill>
                  <a:srgbClr val="CCFFFF"/>
                </a:solidFill>
              </a:rPr>
            </a:br>
            <a:r>
              <a:rPr lang="ru-RU" sz="2000" b="1">
                <a:solidFill>
                  <a:srgbClr val="CCFFFF"/>
                </a:solidFill>
              </a:rPr>
              <a:t>учебных дисциплин на профильном уровне;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rgbClr val="CC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FF"/>
                </a:solidFill>
              </a:rPr>
              <a:t>Умение организовывать и вести проектную</a:t>
            </a:r>
            <a:br>
              <a:rPr lang="ru-RU" sz="2000" b="1">
                <a:solidFill>
                  <a:srgbClr val="CCFFFF"/>
                </a:solidFill>
              </a:rPr>
            </a:br>
            <a:r>
              <a:rPr lang="ru-RU" sz="2000" b="1">
                <a:solidFill>
                  <a:srgbClr val="CCFFFF"/>
                </a:solidFill>
              </a:rPr>
              <a:t>деятельность учащихся.</a:t>
            </a:r>
          </a:p>
        </p:txBody>
      </p:sp>
      <p:pic>
        <p:nvPicPr>
          <p:cNvPr id="27652" name="Picture 4" descr="сканирование0028"/>
          <p:cNvPicPr>
            <a:picLocks noChangeAspect="1" noChangeArrowheads="1"/>
          </p:cNvPicPr>
          <p:nvPr/>
        </p:nvPicPr>
        <p:blipFill>
          <a:blip r:embed="rId4" cstate="print"/>
          <a:srcRect l="1833" t="18855" r="15694"/>
          <a:stretch>
            <a:fillRect/>
          </a:stretch>
        </p:blipFill>
        <p:spPr bwMode="auto">
          <a:xfrm>
            <a:off x="6172200" y="4868863"/>
            <a:ext cx="2819400" cy="188753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Психологический</a:t>
            </a:r>
            <a:r>
              <a:rPr lang="ru-RU"/>
              <a:t> </a:t>
            </a:r>
            <a:r>
              <a:rPr lang="ru-RU" i="1">
                <a:solidFill>
                  <a:srgbClr val="FFFF00"/>
                </a:solidFill>
              </a:rPr>
              <a:t>блок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CFFFF"/>
                </a:solidFill>
              </a:rPr>
              <a:t>Владение знаниями возрастной психологии;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CFFFF"/>
                </a:solidFill>
              </a:rPr>
              <a:t>Умение обеспечить полноценное эффективное взаимодействие с различными категориями учащихся в виртуальном режиме;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CFFFF"/>
                </a:solidFill>
              </a:rPr>
              <a:t>Владение приемами обеспечения ситуации успешности в процессе обучения для всех категорий учащихся;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CFFFF"/>
                </a:solidFill>
              </a:rPr>
              <a:t>Умение сформировать психологически комфортную учебную среду;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CFFFF"/>
                </a:solidFill>
              </a:rPr>
              <a:t>Ориентация на индивидуальные психофизиологические особенности;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CFFFF"/>
                </a:solidFill>
              </a:rPr>
              <a:t>Владеть знаниями по психологии, возрастную физиологии, школьной гигиене и уметь применять их на практике</a:t>
            </a: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Курс «Обществознание»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FFFF"/>
                </a:solidFill>
              </a:rPr>
              <a:t>2 группы экстерната (право, обществознание)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CC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FFFF"/>
                </a:solidFill>
              </a:rPr>
              <a:t>17 человек из 3 территорий</a:t>
            </a:r>
            <a:r>
              <a:rPr lang="ru-RU" sz="28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CCFFCC"/>
                </a:solidFill>
              </a:rPr>
              <a:t>(Еманжелинск,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CCFFCC"/>
                </a:solidFill>
              </a:rPr>
              <a:t>Трёхгорный,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CCFFCC"/>
                </a:solidFill>
              </a:rPr>
              <a:t>Копейск)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CCFFCC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 </a:t>
            </a:r>
            <a:r>
              <a:rPr lang="ru-RU" sz="4000" b="1" i="1">
                <a:solidFill>
                  <a:srgbClr val="FFFF00"/>
                </a:solidFill>
              </a:rPr>
              <a:t>Курс «История» </a:t>
            </a:r>
            <a:br>
              <a:rPr lang="ru-RU" sz="4000" b="1" i="1">
                <a:solidFill>
                  <a:srgbClr val="FFFF00"/>
                </a:solidFill>
              </a:rPr>
            </a:br>
            <a:r>
              <a:rPr lang="ru-RU" sz="4000" b="1" i="1">
                <a:solidFill>
                  <a:srgbClr val="FFFF00"/>
                </a:solidFill>
              </a:rPr>
              <a:t>(Всеобщая, России)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FFFF"/>
                </a:solidFill>
              </a:rPr>
              <a:t>По 6 человек из 2 территорий</a:t>
            </a:r>
            <a:r>
              <a:rPr lang="ru-RU" sz="28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CCFFCC"/>
                </a:solidFill>
              </a:rPr>
              <a:t>(Еманжелинск, Челябинск).</a:t>
            </a:r>
            <a:r>
              <a:rPr lang="ru-RU" sz="2800">
                <a:solidFill>
                  <a:srgbClr val="CCFFCC"/>
                </a:solidFill>
              </a:rPr>
              <a:t> </a:t>
            </a:r>
            <a:r>
              <a:rPr lang="ru-RU" sz="4000">
                <a:solidFill>
                  <a:srgbClr val="CCFFCC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2800">
              <a:solidFill>
                <a:srgbClr val="CCFFCC"/>
              </a:solidFill>
            </a:endParaRPr>
          </a:p>
        </p:txBody>
      </p:sp>
      <p:pic>
        <p:nvPicPr>
          <p:cNvPr id="28677" name="Picture 5" descr="Изображение 3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10000"/>
            <a:ext cx="3352800" cy="2514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668</Words>
  <Application>Microsoft PowerPoint</Application>
  <PresentationFormat>Экран (4:3)</PresentationFormat>
  <Paragraphs>132</Paragraphs>
  <Slides>17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Garamond</vt:lpstr>
      <vt:lpstr>Times New Roman</vt:lpstr>
      <vt:lpstr>Wingdings</vt:lpstr>
      <vt:lpstr>Monotype Corsiva</vt:lpstr>
      <vt:lpstr>Течение</vt:lpstr>
      <vt:lpstr>Слайд 1</vt:lpstr>
      <vt:lpstr>Слайд 2</vt:lpstr>
      <vt:lpstr>Квалификационные требования к сетевому преподавателю</vt:lpstr>
      <vt:lpstr>Общие требования</vt:lpstr>
      <vt:lpstr>Сетевой преподаватель должен:</vt:lpstr>
      <vt:lpstr>ИКТ - блок</vt:lpstr>
      <vt:lpstr>Педагогический блок</vt:lpstr>
      <vt:lpstr>Психологический блок</vt:lpstr>
      <vt:lpstr>Курс «Обществознание»</vt:lpstr>
      <vt:lpstr>Особенности дистанционного обучения</vt:lpstr>
      <vt:lpstr>Слагаемые деятельности сетевого учителя в условиях дистанционных образовательных  технологий</vt:lpstr>
      <vt:lpstr>Пример формулировок целей урока в привлекательной для учащихся форме</vt:lpstr>
      <vt:lpstr>Компоненты содержательного ресурса «Интернет-школы «Просвещение.ru»</vt:lpstr>
      <vt:lpstr>Трудности в работе</vt:lpstr>
      <vt:lpstr>Что привлекает в работе</vt:lpstr>
      <vt:lpstr>Дидактический потенциал дистанционного обучения </vt:lpstr>
      <vt:lpstr>Шутка  в подарок…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Мама</cp:lastModifiedBy>
  <cp:revision>6</cp:revision>
  <cp:lastPrinted>1601-01-01T00:00:00Z</cp:lastPrinted>
  <dcterms:created xsi:type="dcterms:W3CDTF">1601-01-01T00:00:00Z</dcterms:created>
  <dcterms:modified xsi:type="dcterms:W3CDTF">2008-01-06T16:08:52Z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