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18" r:id="rId4"/>
    <p:sldId id="335" r:id="rId5"/>
    <p:sldId id="337" r:id="rId6"/>
    <p:sldId id="338" r:id="rId7"/>
    <p:sldId id="336" r:id="rId8"/>
    <p:sldId id="258" r:id="rId9"/>
    <p:sldId id="323" r:id="rId10"/>
    <p:sldId id="324" r:id="rId11"/>
    <p:sldId id="325" r:id="rId12"/>
    <p:sldId id="330" r:id="rId13"/>
    <p:sldId id="326" r:id="rId14"/>
    <p:sldId id="322" r:id="rId15"/>
    <p:sldId id="302" r:id="rId16"/>
    <p:sldId id="317" r:id="rId17"/>
    <p:sldId id="341" r:id="rId18"/>
    <p:sldId id="339" r:id="rId19"/>
    <p:sldId id="340" r:id="rId20"/>
    <p:sldId id="316" r:id="rId21"/>
    <p:sldId id="334" r:id="rId22"/>
    <p:sldId id="287" r:id="rId23"/>
    <p:sldId id="28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808080"/>
    <a:srgbClr val="000000"/>
    <a:srgbClr val="38A3B2"/>
    <a:srgbClr val="969696"/>
    <a:srgbClr val="1C1C1C"/>
    <a:srgbClr val="FFFFFF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786" autoAdjust="0"/>
  </p:normalViewPr>
  <p:slideViewPr>
    <p:cSldViewPr>
      <p:cViewPr varScale="1">
        <p:scale>
          <a:sx n="46" d="100"/>
          <a:sy n="46" d="100"/>
        </p:scale>
        <p:origin x="-4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F46AC55-125E-424F-ADCA-F59DA539E7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9410D-62C6-4B2C-ADEA-47A7E3A1394D}" type="slidenum">
              <a:rPr lang="en-US"/>
              <a:pPr/>
              <a:t>9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57200" y="1147763"/>
            <a:ext cx="725488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9002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76338" y="533400"/>
            <a:ext cx="725487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611438" y="534988"/>
            <a:ext cx="725487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 cstate="print"/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841" y="0"/>
                </a:cxn>
                <a:cxn ang="0">
                  <a:pos x="1294" y="2597"/>
                </a:cxn>
                <a:cxn ang="0">
                  <a:pos x="2" y="2599"/>
                </a:cxn>
                <a:cxn ang="0">
                  <a:pos x="0" y="18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7" y="1"/>
                </a:cxn>
                <a:cxn ang="0">
                  <a:pos x="991" y="2597"/>
                </a:cxn>
                <a:cxn ang="0">
                  <a:pos x="0" y="2600"/>
                </a:cxn>
                <a:cxn ang="0">
                  <a:pos x="0" y="0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68"/>
                </a:cxn>
                <a:cxn ang="0">
                  <a:pos x="0" y="2874"/>
                </a:cxn>
                <a:cxn ang="0">
                  <a:pos x="7" y="0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FB5C6C6C-3C7C-4B8D-9A84-15BD0682B0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9" grpId="0" animBg="1"/>
      <p:bldP spid="3237" grpId="0" animBg="1"/>
      <p:bldP spid="3075" grpId="0" build="p">
        <p:tmplLst>
          <p:tmpl lvl="1">
            <p:tnLst>
              <p:par>
                <p:cTn presetID="18" presetClass="entr" presetSubtype="12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18" grpId="0" animBg="1"/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A15CA-1A25-4AD6-A483-14DE63F45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AE01D-4FCA-4946-83D8-9830849C6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100436EA-D669-4AD6-B6A0-49ED6D2C7A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E25127F4-40C4-489B-ABFE-2B0993EB72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6FF05235-0DDC-4515-9D31-6989D7C96E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624EF-2647-4C8A-AF92-48B0FD785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BD713-2742-492F-B108-C9444C27C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5A101-C525-465F-8668-023B6D5D1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E5C1F-4587-4E05-A74A-9F70F95FFC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DC644-CA9E-46C1-BB50-4C87A9D8E6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7021F-92B6-4AE6-8900-D5BD7DDF0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E60A5-47F6-40ED-BD80-8FBA4F845C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758AA-EAC4-4776-9560-DFDAB02BB5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BC76DC6D-AC34-447E-999D-F8F38F556D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/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841" y="0"/>
                </a:cxn>
                <a:cxn ang="0">
                  <a:pos x="1294" y="2597"/>
                </a:cxn>
                <a:cxn ang="0">
                  <a:pos x="2" y="2599"/>
                </a:cxn>
                <a:cxn ang="0">
                  <a:pos x="0" y="18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 cstate="print"/>
              <a:srcRect/>
              <a:stretch>
                <a:fillRect r="-15708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7" y="1"/>
                </a:cxn>
                <a:cxn ang="0">
                  <a:pos x="991" y="2597"/>
                </a:cxn>
                <a:cxn ang="0">
                  <a:pos x="0" y="2600"/>
                </a:cxn>
                <a:cxn ang="0">
                  <a:pos x="0" y="0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68"/>
                </a:cxn>
                <a:cxn ang="0">
                  <a:pos x="0" y="2874"/>
                </a:cxn>
                <a:cxn ang="0">
                  <a:pos x="7" y="0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2303463"/>
            <a:ext cx="4495800" cy="1582737"/>
          </a:xfrm>
        </p:spPr>
        <p:txBody>
          <a:bodyPr/>
          <a:lstStyle/>
          <a:p>
            <a:r>
              <a:rPr lang="ru-RU" sz="2400" dirty="0" smtClean="0"/>
              <a:t>Методическое объединение учителей русского языка и литературы</a:t>
            </a:r>
            <a:endParaRPr lang="en-US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343400"/>
            <a:ext cx="44196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МОУ «МАНТУРОВСКАЯ СОШ»</a:t>
            </a:r>
            <a:endParaRPr lang="en-US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 работы МО</a:t>
            </a:r>
            <a:endParaRPr lang="en-US" dirty="0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642910" y="1744859"/>
            <a:ext cx="807249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.Разработка дидактического материала к многоуровневому обучению.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2.Поиск дидактических условий формирования исследовательского творчества.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З.Разработка технологий внедрения исследовательских умений в учебный процесс.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4.Разработка технологий проблемно-исследовательского обучения.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5.Развитие культуры исследовательского творчества учащихся.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 Инновационная, исследовательская деятельность педагогов МО. Использование компьютерных технологий.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7.Совершенствование программно-методического обеспечения образовательных дисциплин для повышения качества обучения школьников.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8.Анализ и внутренняя экспертиза результатов инновационной деятельности.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9.Организация работы с одаренными детьми.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10.Организация интеграционных процессов внутри конкретных образовательных областей.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11 .Установление и развитие творческих связей и контактов.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Нормативные документы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785786" y="379301"/>
            <a:ext cx="7643866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400" b="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400" b="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Обязательные минимумы содержания основного общего и полного среднего образования по русскому языку и литературе;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Примерные программы по русскому языку и литературе;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к уровню подготовки выпускников основной и полной средней школы по русскому языку и литературе;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Нормы оценки знаний, умений и навыков учащихся по русскому языку и литературе;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Информационно-методические письма МО РФ, Департамента образования о преподавании русского языка и литературы.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Учебно-методическое обеспечение процесса преподавания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/>
          </a:p>
        </p:txBody>
      </p:sp>
      <p:sp>
        <p:nvSpPr>
          <p:cNvPr id="128015" name="Text Box 18"/>
          <p:cNvSpPr txBox="1">
            <a:spLocks noChangeArrowheads="1"/>
          </p:cNvSpPr>
          <p:nvPr/>
        </p:nvSpPr>
        <p:spPr bwMode="gray">
          <a:xfrm>
            <a:off x="973138" y="5715000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Text in here</a:t>
            </a:r>
          </a:p>
        </p:txBody>
      </p:sp>
      <p:sp>
        <p:nvSpPr>
          <p:cNvPr id="128016" name="Text Box 18"/>
          <p:cNvSpPr txBox="1">
            <a:spLocks noChangeArrowheads="1"/>
          </p:cNvSpPr>
          <p:nvPr/>
        </p:nvSpPr>
        <p:spPr bwMode="gray">
          <a:xfrm>
            <a:off x="3775075" y="5705475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Text in here</a:t>
            </a:r>
          </a:p>
        </p:txBody>
      </p:sp>
      <p:sp>
        <p:nvSpPr>
          <p:cNvPr id="128017" name="Text Box 18"/>
          <p:cNvSpPr txBox="1">
            <a:spLocks noChangeArrowheads="1"/>
          </p:cNvSpPr>
          <p:nvPr/>
        </p:nvSpPr>
        <p:spPr bwMode="gray">
          <a:xfrm>
            <a:off x="6624638" y="5715000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Text in here</a:t>
            </a: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0" y="-1623510"/>
            <a:ext cx="9144000" cy="835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часов, отведённых на изучение предметов, соответствует БУП. Преподавание русского языка ведётся по разным УМК, в основной школе преобладает УМК под ред.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Н.М.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Шанского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некоторых классах используется УМК под ред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В.В. Львовой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старшей школе преподавание русского языка ведется по учебнику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А.И.Власенкова, Л.М.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Рыбченковой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 классах используется  учебник-практикум по литературе под ред.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Г.И.Беленького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способствует организации проблемного изучения литературы в школе и качественной подготовке выпускников к сдаче выпускных экзаменов в форме ЕГЭ..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выборе УМК в среднем звене и в старших классах соблюдается принцип преемственности между школами 1, 2 и 3 ступени (соблюдение концептуальных основ программ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Организация методической работы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/>
          </a:p>
        </p:txBody>
      </p:sp>
      <p:sp>
        <p:nvSpPr>
          <p:cNvPr id="123925" name="Rectangle 21"/>
          <p:cNvSpPr>
            <a:spLocks noChangeArrowheads="1"/>
          </p:cNvSpPr>
          <p:nvPr/>
        </p:nvSpPr>
        <p:spPr bwMode="gray">
          <a:xfrm>
            <a:off x="4447661" y="1476375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85720" y="-5746536"/>
            <a:ext cx="8643998" cy="1175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Методическая работа школьного МО строится в нескольких направлениях: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заседания МО;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-проведение районных семинаров с целью обмена опытом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индивидуальная работа с учителями русского языка и литературы по возникающим в практической деятельности вопросам (методическое обеспечение процесса аттестации на квалификационные категории и др.).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Методическая работа в школе является систематической и разноплановой, в неё активно включены все учителя русского языка и литературы школы, её результаты находят своё отражение в практической деятельности образовательного учреждения.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Повышать общий уровень преподавания помогают учителям нашего МО обсуждения новинок методической литературы, новых федеральных и региональных норм, изложенных в документах,  организация круглых столов по обмену опытом.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rc 3"/>
          <p:cNvSpPr>
            <a:spLocks/>
          </p:cNvSpPr>
          <p:nvPr/>
        </p:nvSpPr>
        <p:spPr bwMode="gray">
          <a:xfrm>
            <a:off x="11113" y="4292600"/>
            <a:ext cx="2568575" cy="256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gray">
          <a:xfrm flipH="1">
            <a:off x="0" y="3962400"/>
            <a:ext cx="609600" cy="26670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black">
          <a:xfrm>
            <a:off x="1614488" y="35433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black">
          <a:xfrm>
            <a:off x="2506663" y="403225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black">
          <a:xfrm>
            <a:off x="2884488" y="53340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gray">
          <a:xfrm flipH="1">
            <a:off x="0" y="5481638"/>
            <a:ext cx="2895600" cy="1147762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black">
          <a:xfrm flipH="1">
            <a:off x="0" y="2243138"/>
            <a:ext cx="1866900" cy="4386262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black">
          <a:xfrm flipH="1">
            <a:off x="0" y="3570288"/>
            <a:ext cx="2309813" cy="3059112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black">
          <a:xfrm flipH="1">
            <a:off x="0" y="4837113"/>
            <a:ext cx="2846388" cy="1792287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black">
          <a:xfrm flipH="1">
            <a:off x="0" y="5883275"/>
            <a:ext cx="3867150" cy="746125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51" name="Arc 15"/>
          <p:cNvSpPr>
            <a:spLocks/>
          </p:cNvSpPr>
          <p:nvPr/>
        </p:nvSpPr>
        <p:spPr bwMode="gray">
          <a:xfrm>
            <a:off x="0" y="4343400"/>
            <a:ext cx="2509838" cy="2514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gray">
          <a:xfrm flipH="1">
            <a:off x="0" y="4232275"/>
            <a:ext cx="2532063" cy="2625725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53" name="Arc 17"/>
          <p:cNvSpPr>
            <a:spLocks/>
          </p:cNvSpPr>
          <p:nvPr/>
        </p:nvSpPr>
        <p:spPr bwMode="gray">
          <a:xfrm>
            <a:off x="0" y="4422775"/>
            <a:ext cx="2438400" cy="2435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gray">
          <a:xfrm>
            <a:off x="2368550" y="1719263"/>
            <a:ext cx="1474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 smtClean="0">
                <a:solidFill>
                  <a:srgbClr val="800000"/>
                </a:solidFill>
                <a:latin typeface="Verdana" pitchFamily="34" charset="0"/>
              </a:rPr>
              <a:t>Балюк</a:t>
            </a:r>
            <a:r>
              <a:rPr lang="ru-RU" sz="1600" dirty="0" smtClean="0">
                <a:solidFill>
                  <a:srgbClr val="800000"/>
                </a:solidFill>
                <a:latin typeface="Verdana" pitchFamily="34" charset="0"/>
              </a:rPr>
              <a:t> И.Н.</a:t>
            </a:r>
            <a:endParaRPr lang="en-US" sz="1600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black">
          <a:xfrm>
            <a:off x="2908300" y="3117850"/>
            <a:ext cx="18923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800000"/>
                </a:solidFill>
                <a:latin typeface="Verdana" pitchFamily="34" charset="0"/>
              </a:rPr>
              <a:t>Волкова Т.Н.</a:t>
            </a:r>
          </a:p>
          <a:p>
            <a:pPr>
              <a:spcBef>
                <a:spcPct val="50000"/>
              </a:spcBef>
            </a:pPr>
            <a:endParaRPr lang="ru-RU" sz="1600" dirty="0" smtClean="0">
              <a:solidFill>
                <a:srgbClr val="80000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800000"/>
                </a:solidFill>
                <a:latin typeface="Verdana" pitchFamily="34" charset="0"/>
              </a:rPr>
              <a:t>Кукина Л.Е.</a:t>
            </a:r>
            <a:endParaRPr lang="en-US" sz="1600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black">
          <a:xfrm>
            <a:off x="3357554" y="4500570"/>
            <a:ext cx="1892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800000"/>
                </a:solidFill>
                <a:latin typeface="Verdana" pitchFamily="34" charset="0"/>
              </a:rPr>
              <a:t>Фильчакова Т.А.</a:t>
            </a:r>
            <a:endParaRPr lang="en-US" sz="1600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black">
          <a:xfrm>
            <a:off x="4270375" y="5610225"/>
            <a:ext cx="1892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800000"/>
                </a:solidFill>
                <a:latin typeface="Verdana" pitchFamily="34" charset="0"/>
              </a:rPr>
              <a:t>Толмачева Т.В.</a:t>
            </a:r>
            <a:endParaRPr lang="en-US" sz="1600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black">
          <a:xfrm>
            <a:off x="2774950" y="2033588"/>
            <a:ext cx="40830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0" dirty="0" smtClean="0">
                <a:latin typeface="Calibri" pitchFamily="34" charset="0"/>
              </a:rPr>
              <a:t>.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116774" name="AutoShape 38"/>
          <p:cNvSpPr>
            <a:spLocks noChangeArrowheads="1"/>
          </p:cNvSpPr>
          <p:nvPr/>
        </p:nvSpPr>
        <p:spPr bwMode="black">
          <a:xfrm>
            <a:off x="534988" y="3732213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775" name="AutoShape 39"/>
          <p:cNvSpPr>
            <a:spLocks noChangeArrowheads="1"/>
          </p:cNvSpPr>
          <p:nvPr/>
        </p:nvSpPr>
        <p:spPr bwMode="black">
          <a:xfrm>
            <a:off x="2819400" y="6302375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776" name="Oval 40"/>
          <p:cNvSpPr>
            <a:spLocks noChangeArrowheads="1"/>
          </p:cNvSpPr>
          <p:nvPr/>
        </p:nvSpPr>
        <p:spPr bwMode="gray">
          <a:xfrm rot="3083608">
            <a:off x="3714750" y="56197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098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77" name="Oval 41"/>
          <p:cNvSpPr>
            <a:spLocks noChangeArrowheads="1"/>
          </p:cNvSpPr>
          <p:nvPr/>
        </p:nvSpPr>
        <p:spPr bwMode="gray">
          <a:xfrm>
            <a:off x="1503363" y="1735138"/>
            <a:ext cx="730250" cy="7302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78" name="Oval 42"/>
          <p:cNvSpPr>
            <a:spLocks noChangeArrowheads="1"/>
          </p:cNvSpPr>
          <p:nvPr/>
        </p:nvSpPr>
        <p:spPr bwMode="gray">
          <a:xfrm rot="802016">
            <a:off x="2133600" y="3124200"/>
            <a:ext cx="598488" cy="598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79" name="Oval 43"/>
          <p:cNvSpPr>
            <a:spLocks noChangeArrowheads="1"/>
          </p:cNvSpPr>
          <p:nvPr/>
        </p:nvSpPr>
        <p:spPr bwMode="gray">
          <a:xfrm rot="3116201">
            <a:off x="2714625" y="4468813"/>
            <a:ext cx="504825" cy="50482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6352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80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Отчет о работе МО за 2013-2014 </a:t>
            </a:r>
            <a:r>
              <a:rPr lang="ru-RU" sz="2800" dirty="0" err="1" smtClean="0"/>
              <a:t>уч.год</a:t>
            </a:r>
            <a:endParaRPr lang="en-US" sz="2800" dirty="0"/>
          </a:p>
        </p:txBody>
      </p:sp>
      <p:grpSp>
        <p:nvGrpSpPr>
          <p:cNvPr id="116781" name="Group 45"/>
          <p:cNvGrpSpPr>
            <a:grpSpLocks/>
          </p:cNvGrpSpPr>
          <p:nvPr/>
        </p:nvGrpSpPr>
        <p:grpSpPr bwMode="auto">
          <a:xfrm>
            <a:off x="304800" y="4495800"/>
            <a:ext cx="1752600" cy="1958975"/>
            <a:chOff x="482" y="1851"/>
            <a:chExt cx="860" cy="796"/>
          </a:xfrm>
        </p:grpSpPr>
        <p:sp>
          <p:nvSpPr>
            <p:cNvPr id="116782" name="Freeform 46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783" name="Freeform 47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0" y="170"/>
                </a:cxn>
                <a:cxn ang="0">
                  <a:pos x="332" y="37"/>
                </a:cxn>
                <a:cxn ang="0">
                  <a:pos x="292" y="1"/>
                </a:cxn>
                <a:cxn ang="0">
                  <a:pos x="230" y="29"/>
                </a:cxn>
                <a:cxn ang="0">
                  <a:pos x="0" y="158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784" name="Freeform 48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66" y="143"/>
                </a:cxn>
                <a:cxn ang="0">
                  <a:pos x="282" y="35"/>
                </a:cxn>
                <a:cxn ang="0">
                  <a:pos x="219" y="17"/>
                </a:cxn>
                <a:cxn ang="0">
                  <a:pos x="0" y="134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785" name="Freeform 49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16786" name="Freeform 50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16787" name="Freeform 51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pic>
        <p:nvPicPr>
          <p:cNvPr id="54" name="Рисунок 53" descr="SAM_2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285860"/>
            <a:ext cx="1690700" cy="1268025"/>
          </a:xfrm>
          <a:prstGeom prst="rect">
            <a:avLst/>
          </a:prstGeom>
        </p:spPr>
      </p:pic>
      <p:pic>
        <p:nvPicPr>
          <p:cNvPr id="55" name="Рисунок 54" descr="SAM_2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071546"/>
            <a:ext cx="1643042" cy="1232282"/>
          </a:xfrm>
          <a:prstGeom prst="rect">
            <a:avLst/>
          </a:prstGeom>
        </p:spPr>
      </p:pic>
      <p:pic>
        <p:nvPicPr>
          <p:cNvPr id="56" name="Рисунок 55" descr="IMG_1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143116"/>
            <a:ext cx="2035983" cy="1357322"/>
          </a:xfrm>
          <a:prstGeom prst="rect">
            <a:avLst/>
          </a:prstGeom>
        </p:spPr>
      </p:pic>
      <p:pic>
        <p:nvPicPr>
          <p:cNvPr id="57" name="Рисунок 56" descr="get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000372"/>
            <a:ext cx="2043523" cy="1357322"/>
          </a:xfrm>
          <a:prstGeom prst="rect">
            <a:avLst/>
          </a:prstGeom>
        </p:spPr>
      </p:pic>
      <p:pic>
        <p:nvPicPr>
          <p:cNvPr id="58" name="Рисунок 57" descr="getImage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9048" y="3571876"/>
            <a:ext cx="1817303" cy="1357322"/>
          </a:xfrm>
          <a:prstGeom prst="rect">
            <a:avLst/>
          </a:prstGeom>
        </p:spPr>
      </p:pic>
      <p:pic>
        <p:nvPicPr>
          <p:cNvPr id="59" name="Рисунок 58" descr="getImage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4929198"/>
            <a:ext cx="2286000" cy="1714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Выступления на заседаниях МО</a:t>
            </a:r>
            <a:endParaRPr lang="en-US" sz="2400" dirty="0"/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gray">
          <a:xfrm>
            <a:off x="1670050" y="4551363"/>
            <a:ext cx="630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2000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gray">
          <a:xfrm>
            <a:off x="4062413" y="4551363"/>
            <a:ext cx="630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2004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gray">
          <a:xfrm>
            <a:off x="6286500" y="4551363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2008</a:t>
            </a:r>
          </a:p>
        </p:txBody>
      </p:sp>
      <p:sp>
        <p:nvSpPr>
          <p:cNvPr id="95260" name="Rectangle 28"/>
          <p:cNvSpPr>
            <a:spLocks noChangeArrowheads="1"/>
          </p:cNvSpPr>
          <p:nvPr/>
        </p:nvSpPr>
        <p:spPr bwMode="white">
          <a:xfrm>
            <a:off x="1447432" y="5086350"/>
            <a:ext cx="2275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Descritio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of the contents</a:t>
            </a:r>
          </a:p>
        </p:txBody>
      </p:sp>
      <p:sp>
        <p:nvSpPr>
          <p:cNvPr id="95261" name="Rectangle 29"/>
          <p:cNvSpPr>
            <a:spLocks noChangeArrowheads="1"/>
          </p:cNvSpPr>
          <p:nvPr/>
        </p:nvSpPr>
        <p:spPr bwMode="white">
          <a:xfrm>
            <a:off x="4783138" y="5086350"/>
            <a:ext cx="248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Description of the contents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500032" y="1397000"/>
          <a:ext cx="8143936" cy="5343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2"/>
                <a:gridCol w="1928826"/>
                <a:gridCol w="3464744"/>
                <a:gridCol w="2035984"/>
              </a:tblGrid>
              <a:tr h="4603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 учителя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выступления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Заседание МО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73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 МО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(круглый стол)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1.Исследовательская деятельность как способ совершенствования профессионально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Компетентности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«Развитие социальной компетентности личности учащихся в процессе изучения русского языка и литературы»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Педагогическая техника в контексте образовательной технологии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Творческое взаимодействие учителя и учащихся при обучении русскому языку. Управление процессом развития творческих способностей учеников.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24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Фильчакова Т.А.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Толмачева Т.В.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Особенности формирования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метапредметных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умений у учащихся на уроках русского языка в условиях ФГОС»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432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Кукина Л.Е.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Волкова Т.Н.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лингвистической компетентности учащихся в классе КО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28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Балюк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И.Н.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Инновационные технологии как средство развития творческого потенциала учащихся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73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Балюк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И.Н.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Подведение итогов работы за год.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Участие в школьном , районном ,областном  этапах Всероссийских предметных олимпиад</a:t>
            </a:r>
            <a:endParaRPr lang="en-US" sz="1800" dirty="0"/>
          </a:p>
        </p:txBody>
      </p:sp>
      <p:sp>
        <p:nvSpPr>
          <p:cNvPr id="110595" name="Freeform 3"/>
          <p:cNvSpPr>
            <a:spLocks/>
          </p:cNvSpPr>
          <p:nvPr/>
        </p:nvSpPr>
        <p:spPr bwMode="gray">
          <a:xfrm>
            <a:off x="2538413" y="2798763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596" name="Freeform 4"/>
          <p:cNvSpPr>
            <a:spLocks/>
          </p:cNvSpPr>
          <p:nvPr/>
        </p:nvSpPr>
        <p:spPr bwMode="gray">
          <a:xfrm>
            <a:off x="4457700" y="2733675"/>
            <a:ext cx="366713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597" name="Freeform 5"/>
          <p:cNvSpPr>
            <a:spLocks/>
          </p:cNvSpPr>
          <p:nvPr/>
        </p:nvSpPr>
        <p:spPr bwMode="gray">
          <a:xfrm flipH="1">
            <a:off x="4857750" y="2798763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598" name="Group 6"/>
          <p:cNvGrpSpPr>
            <a:grpSpLocks/>
          </p:cNvGrpSpPr>
          <p:nvPr/>
        </p:nvGrpSpPr>
        <p:grpSpPr bwMode="auto">
          <a:xfrm>
            <a:off x="2176463" y="1600200"/>
            <a:ext cx="1362075" cy="1322388"/>
            <a:chOff x="4320" y="1152"/>
            <a:chExt cx="414" cy="402"/>
          </a:xfrm>
        </p:grpSpPr>
        <p:sp>
          <p:nvSpPr>
            <p:cNvPr id="110599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0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0601" name="Rectangle 9"/>
          <p:cNvSpPr>
            <a:spLocks noChangeArrowheads="1"/>
          </p:cNvSpPr>
          <p:nvPr/>
        </p:nvSpPr>
        <p:spPr bwMode="gray">
          <a:xfrm>
            <a:off x="2177696" y="1981200"/>
            <a:ext cx="143263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  <a:cs typeface="Arial" charset="0"/>
              </a:rPr>
              <a:t>Школьный</a:t>
            </a:r>
          </a:p>
          <a:p>
            <a:pPr algn="ctr"/>
            <a:r>
              <a:rPr lang="ru-RU" dirty="0" smtClean="0">
                <a:solidFill>
                  <a:srgbClr val="FFFFFF"/>
                </a:solidFill>
                <a:cs typeface="Arial" charset="0"/>
              </a:rPr>
              <a:t>этап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10602" name="Group 10"/>
          <p:cNvGrpSpPr>
            <a:grpSpLocks/>
          </p:cNvGrpSpPr>
          <p:nvPr/>
        </p:nvGrpSpPr>
        <p:grpSpPr bwMode="auto">
          <a:xfrm>
            <a:off x="3956050" y="1600200"/>
            <a:ext cx="1362075" cy="1322388"/>
            <a:chOff x="4320" y="1152"/>
            <a:chExt cx="414" cy="402"/>
          </a:xfrm>
        </p:grpSpPr>
        <p:sp>
          <p:nvSpPr>
            <p:cNvPr id="110603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4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0605" name="Group 13"/>
          <p:cNvGrpSpPr>
            <a:grpSpLocks/>
          </p:cNvGrpSpPr>
          <p:nvPr/>
        </p:nvGrpSpPr>
        <p:grpSpPr bwMode="auto">
          <a:xfrm>
            <a:off x="5743575" y="1609725"/>
            <a:ext cx="1362075" cy="1322388"/>
            <a:chOff x="4320" y="1152"/>
            <a:chExt cx="414" cy="402"/>
          </a:xfrm>
        </p:grpSpPr>
        <p:sp>
          <p:nvSpPr>
            <p:cNvPr id="110606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7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0608" name="Rectangle 16"/>
          <p:cNvSpPr>
            <a:spLocks noChangeArrowheads="1"/>
          </p:cNvSpPr>
          <p:nvPr/>
        </p:nvSpPr>
        <p:spPr bwMode="gray">
          <a:xfrm>
            <a:off x="3950921" y="1981200"/>
            <a:ext cx="135646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  <a:cs typeface="Arial" charset="0"/>
              </a:rPr>
              <a:t>Районный</a:t>
            </a:r>
          </a:p>
          <a:p>
            <a:pPr algn="ctr"/>
            <a:r>
              <a:rPr lang="ru-RU" dirty="0" smtClean="0">
                <a:solidFill>
                  <a:srgbClr val="FFFFFF"/>
                </a:solidFill>
                <a:cs typeface="Arial" charset="0"/>
              </a:rPr>
              <a:t>этап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gray">
          <a:xfrm>
            <a:off x="5726610" y="1990725"/>
            <a:ext cx="144045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  <a:cs typeface="Arial" charset="0"/>
              </a:rPr>
              <a:t>Областной</a:t>
            </a:r>
          </a:p>
          <a:p>
            <a:pPr algn="ctr"/>
            <a:r>
              <a:rPr lang="ru-RU" dirty="0" smtClean="0">
                <a:solidFill>
                  <a:srgbClr val="FFFFFF"/>
                </a:solidFill>
                <a:cs typeface="Arial" charset="0"/>
              </a:rPr>
              <a:t>этап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0611" name="AutoShape 19"/>
          <p:cNvSpPr>
            <a:spLocks noChangeArrowheads="1"/>
          </p:cNvSpPr>
          <p:nvPr/>
        </p:nvSpPr>
        <p:spPr bwMode="ltGray">
          <a:xfrm>
            <a:off x="2514600" y="4343400"/>
            <a:ext cx="5257800" cy="1241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2971800" y="4525962"/>
            <a:ext cx="4700588" cy="954107"/>
          </a:xfrm>
          <a:prstGeom prst="rect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Победители </a:t>
            </a:r>
          </a:p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и призеры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10615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4191000"/>
            <a:ext cx="25908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язык </a:t>
            </a:r>
            <a:r>
              <a:rPr lang="ru-RU" sz="2400" dirty="0" smtClean="0"/>
              <a:t>(школьный этап)</a:t>
            </a:r>
            <a:endParaRPr lang="en-US" sz="2400" dirty="0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white">
          <a:xfrm>
            <a:off x="7050088" y="2100263"/>
            <a:ext cx="1393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Text in here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white">
          <a:xfrm>
            <a:off x="7050088" y="3030538"/>
            <a:ext cx="1393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Text in here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white">
          <a:xfrm>
            <a:off x="752475" y="2109788"/>
            <a:ext cx="1393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Text in here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white">
          <a:xfrm>
            <a:off x="752475" y="3049588"/>
            <a:ext cx="1393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Text in here</a:t>
            </a:r>
          </a:p>
        </p:txBody>
      </p:sp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Победители на школьной  олимпиаде по литературе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000108"/>
          <a:ext cx="8286810" cy="5572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135"/>
                <a:gridCol w="1381135"/>
                <a:gridCol w="1381135"/>
                <a:gridCol w="1381135"/>
                <a:gridCol w="1381135"/>
                <a:gridCol w="1381135"/>
              </a:tblGrid>
              <a:tr h="32777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Ф.И.О. учащегося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/призёр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Ф.И.О. учителя</a:t>
                      </a:r>
                    </a:p>
                  </a:txBody>
                  <a:tcPr marL="0" marR="0" marT="0" marB="0"/>
                </a:tc>
              </a:tr>
              <a:tr h="327774">
                <a:tc>
                  <a:txBody>
                    <a:bodyPr/>
                    <a:lstStyle/>
                    <a:p>
                      <a:r>
                        <a:rPr lang="ru-RU" sz="800" dirty="0" err="1">
                          <a:latin typeface="Times New Roman" pitchFamily="18" charset="0"/>
                          <a:cs typeface="Times New Roman" pitchFamily="18" charset="0"/>
                        </a:rPr>
                        <a:t>Зигангирова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 Анастасия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Толмачёва Т.В.</a:t>
                      </a:r>
                    </a:p>
                  </a:txBody>
                  <a:tcPr marL="0" marR="0" marT="0" marB="0"/>
                </a:tc>
              </a:tr>
              <a:tr h="327774"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Конорев Дмитрий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Фильчакова Т.А.</a:t>
                      </a:r>
                    </a:p>
                  </a:txBody>
                  <a:tcPr marL="0" marR="0" marT="0" marB="0"/>
                </a:tc>
              </a:tr>
              <a:tr h="327774"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Пенькова Софья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Балюк И.Н.</a:t>
                      </a:r>
                    </a:p>
                  </a:txBody>
                  <a:tcPr marL="0" marR="0" marT="0" marB="0"/>
                </a:tc>
              </a:tr>
              <a:tr h="327774"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Фомин Владислав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774"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Чернов Илья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64,5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Фильчакова Т.А.</a:t>
                      </a:r>
                    </a:p>
                  </a:txBody>
                  <a:tcPr marL="0" marR="0" marT="0" marB="0"/>
                </a:tc>
              </a:tr>
              <a:tr h="327774"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Алехина Полина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58,5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774"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Барышева Елизавета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Балюк И.Н.</a:t>
                      </a:r>
                    </a:p>
                  </a:txBody>
                  <a:tcPr marL="0" marR="0" marT="0" marB="0"/>
                </a:tc>
              </a:tr>
              <a:tr h="327774"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Паньшина Ирина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774"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Лысенкова Анастасия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774"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Богатырёва Дарья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774"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Апалькова Ангелина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Волкова Т.Н.</a:t>
                      </a:r>
                    </a:p>
                  </a:txBody>
                  <a:tcPr marL="0" marR="0" marT="0" marB="0"/>
                </a:tc>
              </a:tr>
              <a:tr h="327774"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Козлова Анастасия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774"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Воскобойникова Юлия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Фильчакова  Т.А.</a:t>
                      </a:r>
                    </a:p>
                  </a:txBody>
                  <a:tcPr marL="0" marR="0" marT="0" marB="0"/>
                </a:tc>
              </a:tr>
              <a:tr h="327774"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Юшкова Александра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774"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Медведева Софья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Волкова Т.Н.</a:t>
                      </a:r>
                    </a:p>
                  </a:txBody>
                  <a:tcPr marL="0" marR="0" marT="0" marB="0"/>
                </a:tc>
              </a:tr>
              <a:tr h="327774">
                <a:tc>
                  <a:txBody>
                    <a:bodyPr/>
                    <a:lstStyle/>
                    <a:p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Потапенко Анастасия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r>
              <a:rPr lang="ru-RU" sz="2400" dirty="0" smtClean="0"/>
              <a:t>(школьный этап)</a:t>
            </a:r>
            <a:endParaRPr lang="en-US" sz="2400" dirty="0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white">
          <a:xfrm>
            <a:off x="7050088" y="2100263"/>
            <a:ext cx="1393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Text in here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white">
          <a:xfrm>
            <a:off x="7050088" y="3030538"/>
            <a:ext cx="1393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Text in here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white">
          <a:xfrm>
            <a:off x="752475" y="2109788"/>
            <a:ext cx="1393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Text in here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white">
          <a:xfrm>
            <a:off x="752475" y="3049588"/>
            <a:ext cx="1393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Text in here</a:t>
            </a:r>
          </a:p>
        </p:txBody>
      </p:sp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Победители на школьной  олимпиаде по литературе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1470" y="1397000"/>
          <a:ext cx="8072496" cy="503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416"/>
                <a:gridCol w="1345416"/>
                <a:gridCol w="1345416"/>
                <a:gridCol w="1345416"/>
                <a:gridCol w="1345416"/>
                <a:gridCol w="1345416"/>
              </a:tblGrid>
              <a:tr h="4193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Ф.И.О. учащегося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/призёр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Ф.И.О. учителя</a:t>
                      </a:r>
                    </a:p>
                  </a:txBody>
                  <a:tcPr marL="0" marR="0" marT="0" marB="0"/>
                </a:tc>
              </a:tr>
              <a:tr h="419366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Чернов Илья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Фильчакова Т.А.</a:t>
                      </a:r>
                    </a:p>
                  </a:txBody>
                  <a:tcPr marL="0" marR="0" marT="0" marB="0"/>
                </a:tc>
              </a:tr>
              <a:tr h="419366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Каськова Алина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366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Анисимова Юлия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Балюк И.Н.</a:t>
                      </a:r>
                    </a:p>
                  </a:txBody>
                  <a:tcPr marL="0" marR="0" marT="0" marB="0"/>
                </a:tc>
              </a:tr>
              <a:tr h="419366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Лаппа Кристина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366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Лихачёва Екатерина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366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Паньшина Ирина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366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Барышева Елизавета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366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Богатырёва Дарья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366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Воскобойникова Юлия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Фильчакова Т.А.</a:t>
                      </a:r>
                    </a:p>
                  </a:txBody>
                  <a:tcPr marL="0" marR="0" marT="0" marB="0"/>
                </a:tc>
              </a:tr>
              <a:tr h="419366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Потапенко Анастасия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Волкова Т.Н.</a:t>
                      </a:r>
                    </a:p>
                  </a:txBody>
                  <a:tcPr marL="0" marR="0" marT="0" marB="0"/>
                </a:tc>
              </a:tr>
              <a:tr h="419366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Грибанова Анастасия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Фильчакова Т.А.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Русский язык и литература</a:t>
            </a:r>
            <a:br>
              <a:rPr lang="ru-RU" sz="2400" dirty="0" smtClean="0"/>
            </a:br>
            <a:r>
              <a:rPr lang="ru-RU" sz="2400" dirty="0" smtClean="0"/>
              <a:t> (районный и областной этапы)</a:t>
            </a:r>
            <a:endParaRPr lang="en-US" sz="2400" dirty="0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white">
          <a:xfrm>
            <a:off x="7050088" y="2100263"/>
            <a:ext cx="1393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Text in here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white">
          <a:xfrm>
            <a:off x="7050088" y="3030538"/>
            <a:ext cx="1393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Text in here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white">
          <a:xfrm>
            <a:off x="752475" y="2109788"/>
            <a:ext cx="1393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Text in here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white">
          <a:xfrm>
            <a:off x="752475" y="3049588"/>
            <a:ext cx="1393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Text in here</a:t>
            </a:r>
          </a:p>
        </p:txBody>
      </p:sp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4462836" y="113184"/>
            <a:ext cx="2183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2" y="1397000"/>
          <a:ext cx="8143936" cy="510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4"/>
                <a:gridCol w="2035984"/>
                <a:gridCol w="2035984"/>
                <a:gridCol w="2035984"/>
              </a:tblGrid>
              <a:tr h="496096">
                <a:tc>
                  <a:txBody>
                    <a:bodyPr/>
                    <a:lstStyle/>
                    <a:p>
                      <a:r>
                        <a:rPr lang="ru-RU" dirty="0" smtClean="0"/>
                        <a:t>Ф.И.</a:t>
                      </a:r>
                      <a:r>
                        <a:rPr lang="ru-RU" baseline="0" dirty="0" smtClean="0"/>
                        <a:t> учащегося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олимпиад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Победитель/</a:t>
                      </a:r>
                    </a:p>
                    <a:p>
                      <a:r>
                        <a:rPr lang="ru-RU" dirty="0" smtClean="0"/>
                        <a:t>призер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Ф.И.О. учителя</a:t>
                      </a:r>
                      <a:endParaRPr lang="ru-RU" dirty="0"/>
                    </a:p>
                  </a:txBody>
                  <a:tcPr/>
                </a:tc>
              </a:tr>
              <a:tr h="4960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black">
          <a:xfrm>
            <a:off x="2928938" y="554355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black">
          <a:xfrm>
            <a:off x="3614738" y="5162550"/>
            <a:ext cx="355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dirty="0" err="1" smtClean="0"/>
              <a:t>Балюк</a:t>
            </a:r>
            <a:r>
              <a:rPr lang="ru-RU" dirty="0" smtClean="0"/>
              <a:t> Ирина Николаевна</a:t>
            </a:r>
            <a:endParaRPr lang="en-US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black">
          <a:xfrm>
            <a:off x="2971800" y="27432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Учителя методического объединения</a:t>
            </a:r>
            <a:endParaRPr lang="en-US" sz="2800" dirty="0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black">
          <a:xfrm>
            <a:off x="3657600" y="2000240"/>
            <a:ext cx="3552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Толмачёва Татьяна Витальевна</a:t>
            </a:r>
            <a:endParaRPr lang="en-US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black">
          <a:xfrm>
            <a:off x="3462338" y="34290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black">
          <a:xfrm>
            <a:off x="4114800" y="3048000"/>
            <a:ext cx="355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dirty="0" smtClean="0"/>
              <a:t>Волкова Татьяна Николаевна</a:t>
            </a:r>
            <a:endParaRPr lang="en-US" dirty="0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black">
          <a:xfrm>
            <a:off x="3657600" y="4154488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black">
          <a:xfrm>
            <a:off x="4343400" y="3773488"/>
            <a:ext cx="3552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dirty="0" smtClean="0"/>
              <a:t>Кукина Лариса Егоровна </a:t>
            </a:r>
            <a:endParaRPr lang="en-US" dirty="0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black">
          <a:xfrm>
            <a:off x="3462338" y="48768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black">
          <a:xfrm>
            <a:off x="4114800" y="4214818"/>
            <a:ext cx="3552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Фильчакова Татьяна Александровна </a:t>
            </a:r>
            <a:endParaRPr lang="en-US" dirty="0"/>
          </a:p>
        </p:txBody>
      </p:sp>
      <p:grpSp>
        <p:nvGrpSpPr>
          <p:cNvPr id="35934" name="Group 94"/>
          <p:cNvGrpSpPr>
            <a:grpSpLocks/>
          </p:cNvGrpSpPr>
          <p:nvPr/>
        </p:nvGrpSpPr>
        <p:grpSpPr bwMode="auto">
          <a:xfrm>
            <a:off x="2813050" y="2351088"/>
            <a:ext cx="393700" cy="393700"/>
            <a:chOff x="2543" y="1006"/>
            <a:chExt cx="416" cy="416"/>
          </a:xfrm>
        </p:grpSpPr>
        <p:sp>
          <p:nvSpPr>
            <p:cNvPr id="35892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893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35894" name="Picture 5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5895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896" name="Picture 56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5897" name="Picture 57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933" name="Group 93"/>
          <p:cNvGrpSpPr>
            <a:grpSpLocks/>
          </p:cNvGrpSpPr>
          <p:nvPr/>
        </p:nvGrpSpPr>
        <p:grpSpPr bwMode="auto">
          <a:xfrm>
            <a:off x="3325813" y="3049588"/>
            <a:ext cx="393700" cy="393700"/>
            <a:chOff x="3071" y="1006"/>
            <a:chExt cx="416" cy="416"/>
          </a:xfrm>
        </p:grpSpPr>
        <p:sp>
          <p:nvSpPr>
            <p:cNvPr id="35902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903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35904" name="Picture 6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5905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906" name="Picture 66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5926" name="Picture 86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932" name="Group 92"/>
          <p:cNvGrpSpPr>
            <a:grpSpLocks/>
          </p:cNvGrpSpPr>
          <p:nvPr/>
        </p:nvGrpSpPr>
        <p:grpSpPr bwMode="auto">
          <a:xfrm>
            <a:off x="3494088" y="3771900"/>
            <a:ext cx="393700" cy="393700"/>
            <a:chOff x="3647" y="1006"/>
            <a:chExt cx="416" cy="416"/>
          </a:xfrm>
        </p:grpSpPr>
        <p:sp>
          <p:nvSpPr>
            <p:cNvPr id="35907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908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35909" name="Picture 69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5910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911" name="Picture 71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5927" name="Picture 87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931" name="Group 91"/>
          <p:cNvGrpSpPr>
            <a:grpSpLocks/>
          </p:cNvGrpSpPr>
          <p:nvPr/>
        </p:nvGrpSpPr>
        <p:grpSpPr bwMode="auto">
          <a:xfrm>
            <a:off x="3309938" y="4484688"/>
            <a:ext cx="393700" cy="393700"/>
            <a:chOff x="4213" y="1006"/>
            <a:chExt cx="416" cy="416"/>
          </a:xfrm>
        </p:grpSpPr>
        <p:sp>
          <p:nvSpPr>
            <p:cNvPr id="35912" name="Oval 72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913" name="Group 73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35914" name="Picture 7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5915" name="Oval 7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folHlink">
                      <a:alpha val="75000"/>
                    </a:schemeClr>
                  </a:gs>
                  <a:gs pos="10000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916" name="Picture 76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5928" name="Picture 88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930" name="Group 90"/>
          <p:cNvGrpSpPr>
            <a:grpSpLocks/>
          </p:cNvGrpSpPr>
          <p:nvPr/>
        </p:nvGrpSpPr>
        <p:grpSpPr bwMode="auto">
          <a:xfrm>
            <a:off x="2732088" y="5148263"/>
            <a:ext cx="393700" cy="393700"/>
            <a:chOff x="4803" y="1006"/>
            <a:chExt cx="416" cy="416"/>
          </a:xfrm>
        </p:grpSpPr>
        <p:sp>
          <p:nvSpPr>
            <p:cNvPr id="35921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922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35923" name="Picture 8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5924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925" name="Picture 85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5929" name="Picture 89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25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Неделя русского языка и литературы</a:t>
            </a:r>
            <a:endParaRPr lang="en-US" sz="28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42909" y="1071546"/>
          <a:ext cx="8286808" cy="5643601"/>
        </p:xfrm>
        <a:graphic>
          <a:graphicData uri="http://schemas.openxmlformats.org/drawingml/2006/table">
            <a:tbl>
              <a:tblPr/>
              <a:tblGrid>
                <a:gridCol w="8286808"/>
              </a:tblGrid>
              <a:tr h="5643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Согласно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плана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работы 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школы с 21 по 30 января 2014 г. была проведена предметная неделя русского языка, литературы.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Успех проведения предметной недели во многом зависит от того, насколько своевременно и качественно будет осуществлена подготовительная работа.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Поэтому обсуждение идеи и содержания предметной недели в нашем МО началось уже на заседаниях в октябре.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Подготовка к проведению недели включала в себя составление плана, использование лучшего опыта коллег, накопленного в школе, и, конечно, подготовку обучающихся.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Целью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проведения предметной недели стало создание условий для развития познавательной и творческой активности обучающихся и повышения профессиональной компетентности учителей.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Исходя из анализа результатов предшествующих предметных недель, были сформулированы следующие </a:t>
                      </a: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вовлечение обучающихся в самостоятельную творческую деятельность, повышение их интереса к изучаемым учебным дисциплинам;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выявление обучающихся, обладающих творческими способностями, стремящихся к углубленному изучению определенной учебной дисциплины или в целом образовательной области;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совершенствование профессионального мастерства педагогов через подготовку, организацию и проведение внеклассных мероприятий.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Вовлеченность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обучающихся в мероприятия недели остается не особенно высокой. Обучающиеся 5 «б», 8 «а» ,6 «б» классов приняли участие в конкурсах, викторинах, интегрированных мероприятиях.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предметной недели сопровождалось наглядной информацией. Был проведен конкурс газет, посвященных русскому языку и литературе. Участие в конкурсе приняли обучающиеся 5 – 11 классов.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Этот год стал знаковым для нашей страны, благодаря проведению 22 Олимпийских игр в г. Сочи. И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мы, 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истинные патриоты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,не 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обошли вниманием это событие. Учитель русского языка и литературы </a:t>
                      </a: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Толмачева Т.В.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подготовила и провела для обучающихся </a:t>
                      </a: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«б» класса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0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Лингвистические олимпийские игры</a:t>
                      </a: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.На мероприятии ребята были посвящены в олимпийцы, познакомились с историей игр, прошли «олимпийские виды программ»,  а за правильные ответы награждались лавровым листом. Оценивало игру компетентное жюри в составе Пожидаевой Т.С., Кукиной Л.Е..Апальковой А.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Литературную встречу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,посвященную 110 годовщине памяти А.П.Гайдара ,подготовили обучающиеся </a:t>
                      </a: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«б» класса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под руководством учителя русского языка и литературы </a:t>
                      </a: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Волковой Т.Н.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встречу ребята пригласили обучающихся 1 – 2 классов, рассказали им о творчестве знаменитого земляка, познакомили с его произведениями.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обучающихся </a:t>
                      </a: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«а»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класса учителем русского языка и литературы </a:t>
                      </a:r>
                      <a:r>
                        <a:rPr lang="ru-RU" sz="1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Балюк</a:t>
                      </a: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И.Н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было подготовлено и проведено </a:t>
                      </a:r>
                      <a:r>
                        <a:rPr lang="ru-RU" sz="10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«Говорун – шоу».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Девизом мероприятия стала пословица «Хочешь грамотно разговаривать – учись проговаривать!».Мероприятие проводилось с целью ,традиционной для всех мероприятий, - привитие любви к родному языку. Ребята отвечали на занимательные вопросы викторин, пробовали себя в роли журналистов и людей «важных» профессий, учились уступать друг другу, не теряя при этом духа соревнования! В итоге команды  и наиболее отличившиеся конкурсанты получили памятные грамоты.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Хочется отметить, что все обучающиеся и учителя ответственно отнеслись к подготовке и проведению намеченных мероприятий согласно плана Недели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653" marR="226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Участие  в олимпиадах ,конкурсах по русскому языку и литературе (</a:t>
            </a:r>
            <a:r>
              <a:rPr lang="ru-RU" sz="1800" dirty="0" err="1" smtClean="0"/>
              <a:t>Областные,Всероссийские,Международные</a:t>
            </a:r>
            <a:r>
              <a:rPr lang="ru-RU" sz="1800" dirty="0" smtClean="0"/>
              <a:t>)</a:t>
            </a:r>
            <a:endParaRPr lang="en-US" sz="1800" dirty="0"/>
          </a:p>
        </p:txBody>
      </p:sp>
      <p:sp>
        <p:nvSpPr>
          <p:cNvPr id="132361" name="Text Box 265"/>
          <p:cNvSpPr txBox="1">
            <a:spLocks noChangeArrowheads="1"/>
          </p:cNvSpPr>
          <p:nvPr/>
        </p:nvSpPr>
        <p:spPr bwMode="white">
          <a:xfrm>
            <a:off x="1014413" y="5395913"/>
            <a:ext cx="806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Step 1</a:t>
            </a:r>
          </a:p>
        </p:txBody>
      </p:sp>
      <p:sp>
        <p:nvSpPr>
          <p:cNvPr id="132362" name="Text Box 266"/>
          <p:cNvSpPr txBox="1">
            <a:spLocks noChangeArrowheads="1"/>
          </p:cNvSpPr>
          <p:nvPr/>
        </p:nvSpPr>
        <p:spPr bwMode="white">
          <a:xfrm>
            <a:off x="2681288" y="4306888"/>
            <a:ext cx="806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Step 2</a:t>
            </a:r>
          </a:p>
        </p:txBody>
      </p:sp>
      <p:sp>
        <p:nvSpPr>
          <p:cNvPr id="132363" name="Text Box 267"/>
          <p:cNvSpPr txBox="1">
            <a:spLocks noChangeArrowheads="1"/>
          </p:cNvSpPr>
          <p:nvPr/>
        </p:nvSpPr>
        <p:spPr bwMode="white">
          <a:xfrm>
            <a:off x="4284663" y="3303588"/>
            <a:ext cx="806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Step 3</a:t>
            </a:r>
          </a:p>
        </p:txBody>
      </p:sp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857224" y="1142980"/>
          <a:ext cx="8001056" cy="5643392"/>
        </p:xfrm>
        <a:graphic>
          <a:graphicData uri="http://schemas.openxmlformats.org/drawingml/2006/table">
            <a:tbl>
              <a:tblPr/>
              <a:tblGrid>
                <a:gridCol w="588698"/>
                <a:gridCol w="2577430"/>
                <a:gridCol w="1142076"/>
                <a:gridCol w="2022982"/>
                <a:gridCol w="1669870"/>
              </a:tblGrid>
              <a:tr h="278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Мероприятия/ учитель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Ф.И участников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Результаты участия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Всероссийская олимпиада «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Олимпус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русскому языку и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литературе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Балюк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И.Н.)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Зимняя,весенняя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сессия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Барышева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Е,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Паньшина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И,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Лаппа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К,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Лихачева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Е,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Анисимова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Богатырева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Лысенкова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А,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Фомин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Дипломы </a:t>
                      </a:r>
                      <a:r>
                        <a:rPr lang="en-US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,</a:t>
                      </a:r>
                      <a:r>
                        <a:rPr lang="en-US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</a:t>
                      </a:r>
                      <a:r>
                        <a:rPr lang="ru-RU" sz="11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степени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Всероссийский дистанционный конкурс по русскому языку «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Инфоурок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Балюк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И.Н.)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2013, февраль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Демина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Н,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Лихачева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Е,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Елагина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Оломская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Лысенкова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Богатырева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Сертификаты участников (призеры)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Международный дистанционный конкурс по русскому языку «Новый урок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(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Балюк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И.Н.)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 2014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Анисимова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Ю,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Овсянникова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М,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Лаппа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Лихачева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Барышева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Дипломы I степени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Международный дистанционный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литературе «Новый урок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Балюк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И.Н.)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 2014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Анисимова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Ю,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Елагина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Подколзин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П,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Пшеничных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Е,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Лаппа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Дипломы I степени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Международный интеллектуальный интернет-марафон для школьников «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Эдукон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(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Балюк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И.Н.)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 2014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Барышева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Е,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Паньшина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И,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Лихачева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Е,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Анисимова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Ю,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Лаппа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Серебряные сертификаты (2 место)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«Зеленая планета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Балюк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И.Н.,Фильчакова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Т.А.,</a:t>
                      </a:r>
                      <a:r>
                        <a:rPr lang="ru-RU" sz="1100" u="sng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Толмачева</a:t>
                      </a:r>
                      <a:r>
                        <a:rPr lang="ru-RU" sz="1100" u="sng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Т.В)</a:t>
                      </a:r>
                      <a:endParaRPr lang="ru-RU" sz="11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Лысенкова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А,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Стаханов И,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Конарев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Д, Алехина П, </a:t>
                      </a:r>
                      <a:r>
                        <a:rPr lang="ru-RU" sz="1100" u="sng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Долженкова</a:t>
                      </a:r>
                      <a:r>
                        <a:rPr lang="ru-RU" sz="1100" u="sng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А, Новикова Т.</a:t>
                      </a:r>
                      <a:endParaRPr lang="ru-RU" sz="11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Дипломы </a:t>
                      </a:r>
                      <a:r>
                        <a:rPr lang="en-US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степени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Областной конкурс «Семь чудес Курской области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(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Балюк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И.Н., Толмачева Т.В.)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 2014</a:t>
                      </a: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Лысенкова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А,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Богатырева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К, Новикова Т.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Областной конкурс «По почте России»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(Волкова Т.Н.)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 2013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Головня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М,Коломыцын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Д,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Потапенко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Благодарность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03" marR="4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85728"/>
            <a:ext cx="6534176" cy="785818"/>
          </a:xfrm>
        </p:spPr>
        <p:txBody>
          <a:bodyPr/>
          <a:lstStyle/>
          <a:p>
            <a:r>
              <a:rPr lang="ru-RU" sz="2400" dirty="0" smtClean="0"/>
              <a:t>Цели и задачи работы на новый учебный год</a:t>
            </a:r>
            <a:endParaRPr lang="en-US" sz="2400" dirty="0"/>
          </a:p>
        </p:txBody>
      </p: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1235075" y="1939925"/>
            <a:ext cx="611188" cy="608013"/>
            <a:chOff x="579" y="1386"/>
            <a:chExt cx="385" cy="383"/>
          </a:xfrm>
        </p:grpSpPr>
        <p:sp>
          <p:nvSpPr>
            <p:cNvPr id="79881" name="Oval 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9882" name="Group 1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883" name="Oval 1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84" name="Oval 1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85" name="Oval 1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86" name="Oval 1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9887" name="Text Box 15"/>
          <p:cNvSpPr txBox="1">
            <a:spLocks noChangeArrowheads="1"/>
          </p:cNvSpPr>
          <p:nvPr/>
        </p:nvSpPr>
        <p:spPr bwMode="gray">
          <a:xfrm>
            <a:off x="1343025" y="20097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79893" name="Group 21"/>
          <p:cNvGrpSpPr>
            <a:grpSpLocks/>
          </p:cNvGrpSpPr>
          <p:nvPr/>
        </p:nvGrpSpPr>
        <p:grpSpPr bwMode="auto">
          <a:xfrm>
            <a:off x="1235075" y="3184525"/>
            <a:ext cx="611188" cy="608013"/>
            <a:chOff x="579" y="1386"/>
            <a:chExt cx="385" cy="383"/>
          </a:xfrm>
        </p:grpSpPr>
        <p:sp>
          <p:nvSpPr>
            <p:cNvPr id="79894" name="Oval 2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9895" name="Group 2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896" name="Oval 2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7" name="Oval 2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8" name="Oval 2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9" name="Oval 2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9900" name="Text Box 28"/>
          <p:cNvSpPr txBox="1">
            <a:spLocks noChangeArrowheads="1"/>
          </p:cNvSpPr>
          <p:nvPr/>
        </p:nvSpPr>
        <p:spPr bwMode="gray">
          <a:xfrm>
            <a:off x="1343025" y="32543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2</a:t>
            </a:r>
          </a:p>
        </p:txBody>
      </p:sp>
      <p:grpSp>
        <p:nvGrpSpPr>
          <p:cNvPr id="79906" name="Group 34"/>
          <p:cNvGrpSpPr>
            <a:grpSpLocks/>
          </p:cNvGrpSpPr>
          <p:nvPr/>
        </p:nvGrpSpPr>
        <p:grpSpPr bwMode="auto">
          <a:xfrm>
            <a:off x="1235075" y="4495800"/>
            <a:ext cx="611188" cy="608013"/>
            <a:chOff x="579" y="1386"/>
            <a:chExt cx="385" cy="383"/>
          </a:xfrm>
        </p:grpSpPr>
        <p:sp>
          <p:nvSpPr>
            <p:cNvPr id="79907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9908" name="Group 3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909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10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11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12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9913" name="Text Box 41"/>
          <p:cNvSpPr txBox="1">
            <a:spLocks noChangeArrowheads="1"/>
          </p:cNvSpPr>
          <p:nvPr/>
        </p:nvSpPr>
        <p:spPr bwMode="gray">
          <a:xfrm>
            <a:off x="1343025" y="456565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79914" name="Text Box 42"/>
          <p:cNvSpPr txBox="1">
            <a:spLocks noChangeArrowheads="1"/>
          </p:cNvSpPr>
          <p:nvPr/>
        </p:nvSpPr>
        <p:spPr bwMode="white">
          <a:xfrm>
            <a:off x="1905000" y="2346325"/>
            <a:ext cx="5638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/>
            <a:endParaRPr lang="en-US" dirty="0">
              <a:solidFill>
                <a:srgbClr val="FEFFFF"/>
              </a:solidFill>
              <a:latin typeface="Calibri" pitchFamily="34" charset="0"/>
            </a:endParaRPr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white">
          <a:xfrm>
            <a:off x="1905000" y="3629025"/>
            <a:ext cx="5638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/>
            <a:endParaRPr lang="en-US" dirty="0">
              <a:solidFill>
                <a:srgbClr val="FEFFFF"/>
              </a:solidFill>
              <a:latin typeface="Calibri" pitchFamily="34" charset="0"/>
            </a:endParaRPr>
          </a:p>
        </p:txBody>
      </p:sp>
      <p:sp>
        <p:nvSpPr>
          <p:cNvPr id="79916" name="Text Box 44"/>
          <p:cNvSpPr txBox="1">
            <a:spLocks noChangeArrowheads="1"/>
          </p:cNvSpPr>
          <p:nvPr/>
        </p:nvSpPr>
        <p:spPr bwMode="white">
          <a:xfrm>
            <a:off x="1905000" y="4922838"/>
            <a:ext cx="5638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/>
            <a:endParaRPr lang="en-US" dirty="0">
              <a:solidFill>
                <a:srgbClr val="FEFFFF"/>
              </a:solidFill>
              <a:latin typeface="Calibri" pitchFamily="34" charset="0"/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2000233" y="1323889"/>
            <a:ext cx="607223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учащихся к Единому государственному экзамену (11 классы) и Государственной итоговой аттестации (9 классы);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и развитие коммуникативной, языковой и лингвистической (языковедческой),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культуроведческой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компетенций учащихся;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освоение нового содержания образования и в связи с этим переход на учебники и курсы нового поколения;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проектной и исследовательской деятельности учащихся;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педагогов-словесников в сетевых активностях;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 всем этим школьный учитель русского языка и литературы не должен забывать, что основной задачей его работы является формирование высоко нравственной и духовно богатой личности ученика.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6562" name="WordArt 2"/>
          <p:cNvSpPr>
            <a:spLocks noChangeArrowheads="1" noChangeShapeType="1" noTextEdit="1"/>
          </p:cNvSpPr>
          <p:nvPr/>
        </p:nvSpPr>
        <p:spPr bwMode="gray">
          <a:xfrm>
            <a:off x="4572000" y="2868613"/>
            <a:ext cx="4343400" cy="560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63500" dir="3187806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Спасибо за внимание !</a:t>
            </a:r>
            <a:endParaRPr lang="ru-RU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63500" dir="3187806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 данных членов МО</a:t>
            </a:r>
            <a:endParaRPr lang="en-US" dirty="0"/>
          </a:p>
        </p:txBody>
      </p:sp>
      <p:pic>
        <p:nvPicPr>
          <p:cNvPr id="111643" name="Picture 2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1928803"/>
            <a:ext cx="3000396" cy="451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44" name="Text Box 28"/>
          <p:cNvSpPr txBox="1">
            <a:spLocks noChangeArrowheads="1"/>
          </p:cNvSpPr>
          <p:nvPr/>
        </p:nvSpPr>
        <p:spPr bwMode="gray">
          <a:xfrm>
            <a:off x="3857620" y="1857364"/>
            <a:ext cx="4786346" cy="470898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3600" i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Балюк</a:t>
            </a:r>
            <a:r>
              <a:rPr lang="ru-RU" sz="3600" i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 Ирина Николаевна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Стаж работы : 14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Образование :высшее ,КГИ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Квалификационная категория: 1 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Тема самообразования : </a:t>
            </a:r>
            <a:r>
              <a:rPr lang="ru-RU" sz="24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charset="0"/>
              </a:rPr>
              <a:t>Системно-деятельностный</a:t>
            </a:r>
            <a:r>
              <a:rPr lang="ru-RU" sz="24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charset="0"/>
              </a:rPr>
              <a:t> подход в обучении русскому языку и литературе через использование информационных технологий.</a:t>
            </a:r>
            <a:endParaRPr lang="ru-RU" sz="2400" b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Руководитель МО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 данных членов МО</a:t>
            </a:r>
            <a:endParaRPr lang="en-US" dirty="0"/>
          </a:p>
        </p:txBody>
      </p:sp>
      <p:pic>
        <p:nvPicPr>
          <p:cNvPr id="111643" name="Picture 2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2000240"/>
            <a:ext cx="317768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44" name="Text Box 28"/>
          <p:cNvSpPr txBox="1">
            <a:spLocks noChangeArrowheads="1"/>
          </p:cNvSpPr>
          <p:nvPr/>
        </p:nvSpPr>
        <p:spPr bwMode="gray">
          <a:xfrm>
            <a:off x="3857620" y="1714489"/>
            <a:ext cx="4643470" cy="4647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3600" i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Волкова Татьяна Николаевна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Стаж работы : 34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Образование :высшее ,КГПИ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Квалификационная категория: высшая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Тема самообразования :</a:t>
            </a:r>
          </a:p>
          <a:p>
            <a:pPr eaLnBrk="0" hangingPunct="0"/>
            <a:r>
              <a:rPr lang="ru-RU" sz="20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Современные образовательные технологии как средство повышения качества образования</a:t>
            </a:r>
            <a:endParaRPr lang="ru-RU" sz="2000" b="0" dirty="0" smtClean="0"/>
          </a:p>
          <a:p>
            <a:pPr eaLnBrk="0" hangingPunct="0"/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 данных членов МО</a:t>
            </a:r>
            <a:endParaRPr lang="en-US" dirty="0"/>
          </a:p>
        </p:txBody>
      </p:sp>
      <p:pic>
        <p:nvPicPr>
          <p:cNvPr id="111643" name="Picture 2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4068" y="1643050"/>
            <a:ext cx="2769453" cy="414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44" name="Text Box 28"/>
          <p:cNvSpPr txBox="1">
            <a:spLocks noChangeArrowheads="1"/>
          </p:cNvSpPr>
          <p:nvPr/>
        </p:nvSpPr>
        <p:spPr bwMode="gray">
          <a:xfrm>
            <a:off x="3857620" y="1714488"/>
            <a:ext cx="4786346" cy="4708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3600" i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Кукина Лариса Егоровна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Стаж работы : 22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Образование :высшее ,КГПИ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Квалификационная категория: 1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Тема самообразования :</a:t>
            </a:r>
          </a:p>
          <a:p>
            <a:pPr eaLnBrk="0" hangingPunct="0"/>
            <a:r>
              <a:rPr lang="ru-RU" sz="24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художественного текста на уроках русского языка и литературы в целях языкового и нравственного развития учащихся</a:t>
            </a:r>
            <a:endParaRPr lang="en-US" sz="2400" b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11645" name="Rectangle 29"/>
          <p:cNvSpPr>
            <a:spLocks noChangeArrowheads="1"/>
          </p:cNvSpPr>
          <p:nvPr/>
        </p:nvSpPr>
        <p:spPr bwMode="gray">
          <a:xfrm>
            <a:off x="0" y="6629400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 данных членов МО</a:t>
            </a:r>
            <a:endParaRPr lang="en-US" dirty="0"/>
          </a:p>
        </p:txBody>
      </p:sp>
      <p:pic>
        <p:nvPicPr>
          <p:cNvPr id="111643" name="Picture 2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3847" y="1785926"/>
            <a:ext cx="28098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44" name="Text Box 28"/>
          <p:cNvSpPr txBox="1">
            <a:spLocks noChangeArrowheads="1"/>
          </p:cNvSpPr>
          <p:nvPr/>
        </p:nvSpPr>
        <p:spPr bwMode="gray">
          <a:xfrm>
            <a:off x="3857620" y="1643050"/>
            <a:ext cx="4786346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3600" i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Фильчакова Татьяна Александровна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Стаж работы : 24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Образование :высшее ,КГИ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Квалификационная категория: 1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Тема самообразования :</a:t>
            </a:r>
          </a:p>
          <a:p>
            <a:pPr eaLnBrk="0" hangingPunct="0"/>
            <a:r>
              <a:rPr lang="ru-RU" sz="20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творческих способностей учащихся путём включения их в проектно-исследовательскую деятельность с использованием ИКТ</a:t>
            </a:r>
            <a:endParaRPr lang="en-US" sz="2000" b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 данных членов МО</a:t>
            </a:r>
            <a:endParaRPr lang="en-US" dirty="0"/>
          </a:p>
        </p:txBody>
      </p:sp>
      <p:pic>
        <p:nvPicPr>
          <p:cNvPr id="111643" name="Picture 2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214554"/>
            <a:ext cx="39290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44" name="Text Box 28"/>
          <p:cNvSpPr txBox="1">
            <a:spLocks noChangeArrowheads="1"/>
          </p:cNvSpPr>
          <p:nvPr/>
        </p:nvSpPr>
        <p:spPr bwMode="gray">
          <a:xfrm>
            <a:off x="3857620" y="2143116"/>
            <a:ext cx="4786346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3600" i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Толмачёва Татьяна Витальевна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Стаж работы : 9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Образование :высшее ,ОГУ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Квалификационная категория: 1</a:t>
            </a:r>
          </a:p>
          <a:p>
            <a:pPr eaLnBrk="0" hangingPunct="0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charset="0"/>
              </a:rPr>
              <a:t>Тема самообразования :</a:t>
            </a:r>
          </a:p>
          <a:p>
            <a:pPr eaLnBrk="0" hangingPunct="0"/>
            <a:r>
              <a:rPr lang="ru-RU" sz="24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Духовно-нравственное воспитание личности на уроках русского языка и литературы и во внеурочное время</a:t>
            </a:r>
            <a:endParaRPr lang="ru-RU" sz="24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Тема работы МО</a:t>
            </a:r>
            <a:endParaRPr lang="en-US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6463" y="1828800"/>
            <a:ext cx="7331075" cy="292576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/>
              <a:t> 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овышение эффективности и качества обучения на основе новых подходов в условиях модернизации российского образования.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Цель работы МО</a:t>
            </a:r>
            <a:endParaRPr lang="en-US" sz="3200" dirty="0"/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gray">
          <a:xfrm>
            <a:off x="571472" y="2000240"/>
            <a:ext cx="8143932" cy="371477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sz="2400" i="1" dirty="0" smtClean="0"/>
              <a:t>Создание и организация системы</a:t>
            </a:r>
          </a:p>
          <a:p>
            <a:r>
              <a:rPr lang="ru-RU" sz="2400" i="1" dirty="0" smtClean="0"/>
              <a:t> гуманитарного образования в школе , </a:t>
            </a:r>
          </a:p>
          <a:p>
            <a:r>
              <a:rPr lang="ru-RU" sz="2400" i="1" dirty="0" smtClean="0"/>
              <a:t>ориентированной на гарантированный</a:t>
            </a:r>
          </a:p>
          <a:p>
            <a:r>
              <a:rPr lang="ru-RU" sz="2400" i="1" dirty="0" smtClean="0"/>
              <a:t> результат ,каковым является </a:t>
            </a:r>
          </a:p>
          <a:p>
            <a:r>
              <a:rPr lang="ru-RU" sz="2400" i="1" dirty="0" smtClean="0"/>
              <a:t>творческое мышление , </a:t>
            </a:r>
            <a:r>
              <a:rPr lang="ru-RU" sz="2400" i="1" dirty="0" err="1" smtClean="0"/>
              <a:t>креативность</a:t>
            </a:r>
            <a:r>
              <a:rPr lang="ru-RU" sz="2400" i="1" dirty="0" smtClean="0"/>
              <a:t> , </a:t>
            </a:r>
          </a:p>
          <a:p>
            <a:r>
              <a:rPr lang="ru-RU" sz="2400" i="1" dirty="0" smtClean="0"/>
              <a:t>универсальные знания.</a:t>
            </a:r>
            <a:endParaRPr lang="ru-RU" sz="2400" i="1" dirty="0"/>
          </a:p>
        </p:txBody>
      </p:sp>
      <p:grpSp>
        <p:nvGrpSpPr>
          <p:cNvPr id="119841" name="Group 33"/>
          <p:cNvGrpSpPr>
            <a:grpSpLocks/>
          </p:cNvGrpSpPr>
          <p:nvPr/>
        </p:nvGrpSpPr>
        <p:grpSpPr bwMode="auto">
          <a:xfrm>
            <a:off x="457200" y="1752600"/>
            <a:ext cx="482600" cy="473075"/>
            <a:chOff x="480" y="1200"/>
            <a:chExt cx="1042" cy="1019"/>
          </a:xfrm>
        </p:grpSpPr>
        <p:grpSp>
          <p:nvGrpSpPr>
            <p:cNvPr id="119842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19843" name="Picture 35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19844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50800" algn="ctr">
                <a:round/>
                <a:headEnd/>
                <a:tailEnd/>
              </a:ln>
              <a:effectLst/>
              <a:scene3d>
                <a:camera prst="legacyPerspectiveBottom"/>
                <a:lightRig rig="legacyHarsh4" dir="t"/>
              </a:scene3d>
              <a:sp3d extrusionH="1801800" prstMaterial="legacyMetal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pic>
          <p:nvPicPr>
            <p:cNvPr id="119845" name="Picture 3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1TGp_gold_light_ani">
  <a:themeElements>
    <a:clrScheme name="Default Design 1">
      <a:dk1>
        <a:srgbClr val="000000"/>
      </a:dk1>
      <a:lt1>
        <a:srgbClr val="FFFFFF"/>
      </a:lt1>
      <a:dk2>
        <a:srgbClr val="800000"/>
      </a:dk2>
      <a:lt2>
        <a:srgbClr val="333333"/>
      </a:lt2>
      <a:accent1>
        <a:srgbClr val="EB6743"/>
      </a:accent1>
      <a:accent2>
        <a:srgbClr val="D3A911"/>
      </a:accent2>
      <a:accent3>
        <a:srgbClr val="FFFFFF"/>
      </a:accent3>
      <a:accent4>
        <a:srgbClr val="000000"/>
      </a:accent4>
      <a:accent5>
        <a:srgbClr val="F3B8B0"/>
      </a:accent5>
      <a:accent6>
        <a:srgbClr val="BF990E"/>
      </a:accent6>
      <a:hlink>
        <a:srgbClr val="7B9B63"/>
      </a:hlink>
      <a:folHlink>
        <a:srgbClr val="38A3B2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581TGp_gold_light_ani</Template>
  <TotalTime>303</TotalTime>
  <Words>1649</Words>
  <Application>Microsoft Office PowerPoint</Application>
  <PresentationFormat>Экран (4:3)</PresentationFormat>
  <Paragraphs>467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581TGp_gold_light_ani</vt:lpstr>
      <vt:lpstr>Методическое объединение учителей русского языка и литературы</vt:lpstr>
      <vt:lpstr>Учителя методического объединения</vt:lpstr>
      <vt:lpstr>Банк данных членов МО</vt:lpstr>
      <vt:lpstr>Банк данных членов МО</vt:lpstr>
      <vt:lpstr>Банк данных членов МО</vt:lpstr>
      <vt:lpstr>Банк данных членов МО</vt:lpstr>
      <vt:lpstr>Банк данных членов МО</vt:lpstr>
      <vt:lpstr>Тема работы МО</vt:lpstr>
      <vt:lpstr>Цель работы МО</vt:lpstr>
      <vt:lpstr>Задачи работы МО</vt:lpstr>
      <vt:lpstr>  Нормативные документы  </vt:lpstr>
      <vt:lpstr>     Учебно-методическое обеспечение процесса преподавания      </vt:lpstr>
      <vt:lpstr>  Организация методической работы  </vt:lpstr>
      <vt:lpstr>Отчет о работе МО за 2013-2014 уч.год</vt:lpstr>
      <vt:lpstr>Выступления на заседаниях МО</vt:lpstr>
      <vt:lpstr>Участие в школьном , районном ,областном  этапах Всероссийских предметных олимпиад</vt:lpstr>
      <vt:lpstr>Русский язык (школьный этап)</vt:lpstr>
      <vt:lpstr>Литература (школьный этап)</vt:lpstr>
      <vt:lpstr>Русский язык и литература  (районный и областной этапы)</vt:lpstr>
      <vt:lpstr>Неделя русского языка и литературы</vt:lpstr>
      <vt:lpstr>Участие  в олимпиадах ,конкурсах по русскому языку и литературе (Областные,Всероссийские,Международные)</vt:lpstr>
      <vt:lpstr>Цели и задачи работы на новый учебный год</vt:lpstr>
      <vt:lpstr>Слайд 23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 учителей русского языка и литературы</dc:title>
  <dc:creator>Ирина Балюк</dc:creator>
  <cp:lastModifiedBy>Ирина Балюк</cp:lastModifiedBy>
  <cp:revision>35</cp:revision>
  <dcterms:created xsi:type="dcterms:W3CDTF">2012-04-26T12:30:51Z</dcterms:created>
  <dcterms:modified xsi:type="dcterms:W3CDTF">2014-11-08T10:15:04Z</dcterms:modified>
</cp:coreProperties>
</file>