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67" r:id="rId3"/>
    <p:sldId id="257" r:id="rId4"/>
    <p:sldId id="258" r:id="rId5"/>
    <p:sldId id="266" r:id="rId6"/>
    <p:sldId id="259" r:id="rId7"/>
    <p:sldId id="264" r:id="rId8"/>
    <p:sldId id="263" r:id="rId9"/>
    <p:sldId id="261" r:id="rId10"/>
    <p:sldId id="262" r:id="rId11"/>
    <p:sldId id="260" r:id="rId12"/>
    <p:sldId id="288" r:id="rId13"/>
    <p:sldId id="289" r:id="rId14"/>
    <p:sldId id="290" r:id="rId15"/>
    <p:sldId id="291" r:id="rId16"/>
    <p:sldId id="292" r:id="rId17"/>
    <p:sldId id="274" r:id="rId18"/>
    <p:sldId id="271" r:id="rId19"/>
    <p:sldId id="272" r:id="rId20"/>
    <p:sldId id="275" r:id="rId21"/>
    <p:sldId id="276" r:id="rId22"/>
    <p:sldId id="268" r:id="rId23"/>
    <p:sldId id="277" r:id="rId24"/>
    <p:sldId id="279" r:id="rId25"/>
    <p:sldId id="283" r:id="rId26"/>
    <p:sldId id="284" r:id="rId27"/>
    <p:sldId id="286" r:id="rId28"/>
    <p:sldId id="287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FF1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5129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9CBB7-B93A-474E-BD22-1DF25A8AB1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FEAA05-F9FE-4085-8B9B-3498D58A83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48E857-4B05-470F-BB1B-1ECA0C5336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FB960A-E064-4F2B-9CEB-1F3E202BC0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F1D7E6-CA8F-415B-AB84-88FDF6C474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663AE2-ED82-415D-949D-05C5C6E53B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B18E79-BF09-4FCD-8B4A-4D1D84E735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468040-7324-48AD-A591-BAAEA2FBC2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60629B-12E2-4473-844D-E9F365F3E0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122EB3-4DAD-4627-9B08-0B076ED14F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F19055-FB00-46DD-83A4-94AF442789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4099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00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01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02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03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04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05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06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10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813BCF3F-FA69-4BC2-95B0-CD0A7B891D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110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11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81075"/>
            <a:ext cx="7918450" cy="2619375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smtClean="0"/>
              <a:t>«Классификация растений и их размещение в природных комплексах Земли»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4868863"/>
            <a:ext cx="7397750" cy="115252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defRPr/>
            </a:pPr>
            <a:r>
              <a:rPr lang="ru-RU" sz="2400" smtClean="0"/>
              <a:t>Интегрированный урок по географии и биологии (6 класс)</a:t>
            </a:r>
          </a:p>
          <a:p>
            <a:pPr algn="ctr" eaLnBrk="1" hangingPunct="1">
              <a:lnSpc>
                <a:spcPct val="90000"/>
              </a:lnSpc>
              <a:defRPr/>
            </a:pPr>
            <a:r>
              <a:rPr lang="ru-RU" sz="2400" smtClean="0"/>
              <a:t> Вальк Е.К., Мурашова И.В.,МОУ СОШ №7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1229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0" y="1500174"/>
            <a:ext cx="9144000" cy="3643313"/>
          </a:xfrm>
        </p:spPr>
        <p:txBody>
          <a:bodyPr/>
          <a:lstStyle/>
          <a:p>
            <a:pPr lvl="4" eaLnBrk="1" hangingPunct="1">
              <a:buFont typeface="Wingdings" pitchFamily="2" charset="2"/>
              <a:buNone/>
              <a:defRPr/>
            </a:pPr>
            <a:endParaRPr lang="ru-RU" sz="3200" b="1" dirty="0" smtClean="0"/>
          </a:p>
          <a:p>
            <a:pPr lvl="4" eaLnBrk="1" hangingPunct="1">
              <a:buFont typeface="Wingdings" pitchFamily="2" charset="2"/>
              <a:buNone/>
              <a:defRPr/>
            </a:pPr>
            <a:r>
              <a:rPr lang="ru-RU" sz="3200" b="1" dirty="0" smtClean="0"/>
              <a:t>5.Какие факторы повлияли на образование широтной зональности</a:t>
            </a:r>
            <a:endParaRPr lang="ru-RU" sz="3200" dirty="0" smtClean="0">
              <a:effectLst/>
            </a:endParaRPr>
          </a:p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7215188" y="3714750"/>
            <a:ext cx="1778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/>
              <a:t>Угол падения</a:t>
            </a:r>
          </a:p>
          <a:p>
            <a:pPr algn="ctr"/>
            <a:r>
              <a:rPr lang="ru-RU" sz="2000"/>
              <a:t>солнечных</a:t>
            </a:r>
          </a:p>
          <a:p>
            <a:pPr algn="ctr"/>
            <a:r>
              <a:rPr lang="ru-RU" sz="2000"/>
              <a:t>лучей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215063" y="5214938"/>
            <a:ext cx="10556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/>
              <a:t>Климат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483350" y="5929313"/>
            <a:ext cx="26606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/>
              <a:t>Продолжительность </a:t>
            </a:r>
          </a:p>
          <a:p>
            <a:pPr algn="ctr"/>
            <a:r>
              <a:rPr lang="ru-RU" sz="2000"/>
              <a:t>светового дня 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 rot="10800000" flipV="1">
            <a:off x="6858000" y="4643438"/>
            <a:ext cx="857250" cy="71437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6200000" flipH="1">
            <a:off x="7608094" y="5250657"/>
            <a:ext cx="1428750" cy="2143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23850" y="3933825"/>
            <a:ext cx="8424863" cy="2519363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5400" dirty="0" smtClean="0"/>
              <a:t>КЛИМАТ</a:t>
            </a:r>
          </a:p>
        </p:txBody>
      </p:sp>
      <p:sp>
        <p:nvSpPr>
          <p:cNvPr id="10249" name="Rectangle 9"/>
          <p:cNvSpPr>
            <a:spLocks noGrp="1" noRot="1" noChangeArrowheads="1"/>
          </p:cNvSpPr>
          <p:nvPr>
            <p:ph type="title"/>
          </p:nvPr>
        </p:nvSpPr>
        <p:spPr>
          <a:xfrm>
            <a:off x="0" y="1000108"/>
            <a:ext cx="8820150" cy="271623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dirty="0" smtClean="0"/>
              <a:t>6.Какой фактор играет главную роль в распространении растений ? 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244475"/>
            <a:ext cx="8556625" cy="1431925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Ответы теста по классификации растений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>
              <a:buFont typeface="Wingdings" pitchFamily="2" charset="2"/>
              <a:buAutoNum type="arabicPeriod"/>
              <a:defRPr/>
            </a:pPr>
            <a:r>
              <a:rPr lang="ru-RU" sz="4800" dirty="0" smtClean="0"/>
              <a:t>Б – </a:t>
            </a:r>
            <a:r>
              <a:rPr lang="ru-RU" dirty="0" smtClean="0"/>
              <a:t>корень, побег, цветок, плод, семя</a:t>
            </a:r>
            <a:endParaRPr lang="ru-RU" sz="4800" dirty="0" smtClean="0"/>
          </a:p>
        </p:txBody>
      </p:sp>
      <p:pic>
        <p:nvPicPr>
          <p:cNvPr id="14340" name="Рисунок 3" descr="p210_7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8" y="3571875"/>
            <a:ext cx="207645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244475"/>
            <a:ext cx="8485187" cy="1431925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Ответы теста по классификации растений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>
              <a:buFont typeface="Wingdings" pitchFamily="2" charset="2"/>
              <a:buNone/>
              <a:defRPr/>
            </a:pPr>
            <a:r>
              <a:rPr lang="ru-RU" sz="4800" dirty="0" smtClean="0"/>
              <a:t>2. В - </a:t>
            </a:r>
            <a:r>
              <a:rPr lang="ru-RU" dirty="0" smtClean="0"/>
              <a:t>стержневая корн система, зародыш с двумя семядолями, сетчатое </a:t>
            </a:r>
            <a:r>
              <a:rPr lang="ru-RU" dirty="0" err="1" smtClean="0"/>
              <a:t>жилкованье</a:t>
            </a:r>
            <a:r>
              <a:rPr lang="ru-RU" dirty="0" smtClean="0"/>
              <a:t> листьев</a:t>
            </a:r>
            <a:r>
              <a:rPr lang="en-US" dirty="0" smtClean="0"/>
              <a:t> </a:t>
            </a:r>
          </a:p>
        </p:txBody>
      </p:sp>
      <p:pic>
        <p:nvPicPr>
          <p:cNvPr id="15364" name="Рисунок 3" descr="sd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50" y="3786188"/>
            <a:ext cx="5194300" cy="264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244475"/>
            <a:ext cx="8485187" cy="1431925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Ответы теста по классификации растений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sz="4800" dirty="0" smtClean="0"/>
              <a:t>3. Б - </a:t>
            </a:r>
            <a:r>
              <a:rPr lang="ru-RU" dirty="0" smtClean="0"/>
              <a:t>томат,  дурман, картофель, баклажан</a:t>
            </a:r>
            <a:endParaRPr lang="ru-RU" sz="4800" dirty="0"/>
          </a:p>
        </p:txBody>
      </p:sp>
      <p:pic>
        <p:nvPicPr>
          <p:cNvPr id="16389" name="Picture 5" descr="E:\For_мама\11111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3857628"/>
            <a:ext cx="8001000" cy="2085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244475"/>
            <a:ext cx="8485187" cy="1431925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Ответы теста по классификации растений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sz="4800" dirty="0" smtClean="0"/>
              <a:t>4. А –</a:t>
            </a:r>
            <a:r>
              <a:rPr lang="ru-RU" dirty="0" smtClean="0"/>
              <a:t> дурман</a:t>
            </a:r>
          </a:p>
          <a:p>
            <a:pPr>
              <a:buFont typeface="Wingdings" pitchFamily="2" charset="2"/>
              <a:buNone/>
              <a:defRPr/>
            </a:pPr>
            <a:r>
              <a:rPr lang="ru-RU" dirty="0" smtClean="0"/>
              <a:t>обыкновенный</a:t>
            </a:r>
            <a:endParaRPr lang="ru-RU" dirty="0"/>
          </a:p>
        </p:txBody>
      </p:sp>
      <p:pic>
        <p:nvPicPr>
          <p:cNvPr id="17412" name="Рисунок 3" descr="Datura_stramonium_L.-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752600"/>
            <a:ext cx="4135437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244475"/>
            <a:ext cx="8485187" cy="1431925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Ответы теста по классификации растений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sz="4800" dirty="0" smtClean="0"/>
              <a:t>5. Б - </a:t>
            </a:r>
            <a:r>
              <a:rPr lang="ru-RU" dirty="0" smtClean="0"/>
              <a:t>царства</a:t>
            </a:r>
            <a:endParaRPr lang="ru-RU" dirty="0"/>
          </a:p>
        </p:txBody>
      </p:sp>
      <p:pic>
        <p:nvPicPr>
          <p:cNvPr id="18436" name="Рисунок 5" descr="s320x240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63" y="2571750"/>
            <a:ext cx="2500312" cy="202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Рисунок 6" descr="gfdg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88" y="2571750"/>
            <a:ext cx="2500312" cy="202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Рисунок 7" descr="вапвап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14563" y="4714875"/>
            <a:ext cx="2500312" cy="203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Рисунок 8" descr="аупу5ен5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88" y="4714875"/>
            <a:ext cx="2500312" cy="202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Влажные экваториальные леса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numCol="3"/>
          <a:lstStyle/>
          <a:p>
            <a:pPr eaLnBrk="1" hangingPunct="1">
              <a:defRPr/>
            </a:pPr>
            <a:r>
              <a:rPr lang="ru-RU" dirty="0" err="1" smtClean="0"/>
              <a:t>Гузмания</a:t>
            </a: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r>
              <a:rPr lang="ru-RU" dirty="0" smtClean="0"/>
              <a:t>Монстера</a:t>
            </a:r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r>
              <a:rPr lang="ru-RU" dirty="0" smtClean="0"/>
              <a:t>Орхидея</a:t>
            </a:r>
          </a:p>
        </p:txBody>
      </p:sp>
      <p:pic>
        <p:nvPicPr>
          <p:cNvPr id="20484" name="Рисунок 5" descr="3005b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88" y="2857500"/>
            <a:ext cx="2381250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Рисунок 6" descr="01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8" y="2786063"/>
            <a:ext cx="238125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Рисунок 7" descr="orhid2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25" y="2643188"/>
            <a:ext cx="254000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3048000" y="0"/>
            <a:ext cx="3048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000"/>
              <a:t>Саванна</a:t>
            </a:r>
            <a:endParaRPr lang="ru-RU" sz="4000" b="1">
              <a:solidFill>
                <a:schemeClr val="folHlink"/>
              </a:solidFill>
            </a:endParaRP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2484438" y="6521450"/>
            <a:ext cx="6477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chemeClr val="tx2"/>
                </a:solidFill>
              </a:rPr>
              <a:t>АКАЦИЯ – ОЧЕНЬ ТИПИЧНОЕ ДЛЯ САВАННЫ РАСТЕНИЕ</a:t>
            </a:r>
          </a:p>
        </p:txBody>
      </p:sp>
      <p:pic>
        <p:nvPicPr>
          <p:cNvPr id="22532" name="Picture 4" descr="Acacia1_s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914400"/>
            <a:ext cx="8610600" cy="539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5" descr="t10peltophorumafrican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971800"/>
            <a:ext cx="2624138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000" b="1">
                <a:solidFill>
                  <a:srgbClr val="FF9900"/>
                </a:solidFill>
              </a:rPr>
              <a:t>ТРОПИЧЕСКИЙ ЛЕС</a:t>
            </a: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0" y="581025"/>
            <a:ext cx="89916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>
                <a:solidFill>
                  <a:schemeClr val="tx2"/>
                </a:solidFill>
              </a:rPr>
              <a:t>В ТРОПИЧЕСКОМ ЛЕСУ РАСТИТЕЛЬНОСТЬ ТАКАЯ ГУСТАЯ, ЧТО ТАМ ДАЖЕ В СЕРЕДИНЯ ДНЯ ДОВОЛЬНО СУМРАЧНО.  ДЕРЕВЬЯ РАСТУТ ПЛОТНО, ИХ СТВОЛЫ ПЕРЕВИТЫ ЛИАНАМИ СЛОВНО КАНАТАМИ, С ВЕТВЕЙ СВЕШИВАЮТСЯ МХИ, ЦВЕТЫ КРАСУЮТСЯ ЧАЩЕ НА ВЕРШИНАХ    ДЕРЕВЬЕВ – ТАМ ДЛЯ НИХ БОЛЬШЕ СВЕТА.</a:t>
            </a:r>
          </a:p>
        </p:txBody>
      </p:sp>
      <p:pic>
        <p:nvPicPr>
          <p:cNvPr id="24580" name="Picture 4" descr="ae-rainforest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1500188"/>
            <a:ext cx="8018462" cy="535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WordArt 2"/>
          <p:cNvSpPr>
            <a:spLocks noChangeArrowheads="1" noChangeShapeType="1" noTextEdit="1"/>
          </p:cNvSpPr>
          <p:nvPr/>
        </p:nvSpPr>
        <p:spPr bwMode="auto">
          <a:xfrm>
            <a:off x="2971800" y="2133600"/>
            <a:ext cx="5029200" cy="1676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00808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39966"/>
                    </a:gs>
                    <a:gs pos="50000">
                      <a:srgbClr val="C1E0D1"/>
                    </a:gs>
                    <a:gs pos="100000">
                      <a:srgbClr val="339966"/>
                    </a:gs>
                  </a:gsLst>
                  <a:lin ang="5400000" scaled="1"/>
                </a:gradFill>
                <a:latin typeface="Arial"/>
                <a:cs typeface="Arial"/>
              </a:rPr>
              <a:t>ЦЕЛИ</a:t>
            </a:r>
          </a:p>
        </p:txBody>
      </p:sp>
      <p:sp>
        <p:nvSpPr>
          <p:cNvPr id="18435" name="AutoShape 3">
            <a:hlinkHover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250825" y="333375"/>
            <a:ext cx="8893175" cy="6324600"/>
          </a:xfrm>
          <a:prstGeom prst="horizontalScroll">
            <a:avLst>
              <a:gd name="adj" fmla="val 4000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30196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12700">
            <a:solidFill>
              <a:srgbClr val="33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600" b="1" i="1">
                <a:solidFill>
                  <a:srgbClr val="A50021"/>
                </a:solidFill>
                <a:latin typeface="Georgia" pitchFamily="18" charset="0"/>
              </a:rPr>
              <a:t>ОБРАЗОВАТЕЛЬНЫЕ</a:t>
            </a:r>
          </a:p>
          <a:p>
            <a:pPr algn="ctr">
              <a:defRPr/>
            </a:pPr>
            <a:endParaRPr lang="ru-RU" sz="3600" b="1" i="1">
              <a:latin typeface="Georgia" pitchFamily="18" charset="0"/>
            </a:endParaRPr>
          </a:p>
          <a:p>
            <a:pPr algn="ctr">
              <a:defRPr/>
            </a:pPr>
            <a:r>
              <a:rPr lang="ru-RU" sz="4000" b="1">
                <a:solidFill>
                  <a:srgbClr val="000099"/>
                </a:solidFill>
                <a:latin typeface="Monotype Corsiva" pitchFamily="66" charset="0"/>
              </a:rPr>
              <a:t> </a:t>
            </a:r>
          </a:p>
          <a:p>
            <a:pPr algn="ctr">
              <a:defRPr/>
            </a:pPr>
            <a:r>
              <a:rPr lang="ru-RU" sz="4000" b="1">
                <a:solidFill>
                  <a:srgbClr val="000099"/>
                </a:solidFill>
                <a:latin typeface="Monotype Corsiva" pitchFamily="66" charset="0"/>
              </a:rPr>
              <a:t>обобщить </a:t>
            </a:r>
          </a:p>
          <a:p>
            <a:pPr algn="ctr">
              <a:defRPr/>
            </a:pPr>
            <a:r>
              <a:rPr lang="ru-RU" sz="4000" b="1">
                <a:solidFill>
                  <a:srgbClr val="000099"/>
                </a:solidFill>
                <a:latin typeface="Monotype Corsiva" pitchFamily="66" charset="0"/>
              </a:rPr>
              <a:t>закрепить и расширить</a:t>
            </a:r>
          </a:p>
          <a:p>
            <a:pPr algn="ctr">
              <a:defRPr/>
            </a:pPr>
            <a:r>
              <a:rPr lang="ru-RU" sz="4000" b="1">
                <a:solidFill>
                  <a:srgbClr val="000099"/>
                </a:solidFill>
                <a:latin typeface="Monotype Corsiva" pitchFamily="66" charset="0"/>
              </a:rPr>
              <a:t>знания по теме</a:t>
            </a:r>
          </a:p>
          <a:p>
            <a:pPr algn="ctr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/>
            </a:pP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о приспособленности растений </a:t>
            </a:r>
          </a:p>
          <a:p>
            <a:pPr algn="ctr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к разным средам обитания на Земле. </a:t>
            </a:r>
            <a:b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sz="24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endParaRPr lang="ru-RU" sz="2400" b="1">
              <a:solidFill>
                <a:srgbClr val="000099"/>
              </a:solidFill>
              <a:latin typeface="Monotype Corsiva" pitchFamily="66" charset="0"/>
            </a:endParaRPr>
          </a:p>
        </p:txBody>
      </p:sp>
      <p:sp>
        <p:nvSpPr>
          <p:cNvPr id="18436" name="AutoShape 4"/>
          <p:cNvSpPr>
            <a:spLocks noChangeArrowheads="1"/>
          </p:cNvSpPr>
          <p:nvPr/>
        </p:nvSpPr>
        <p:spPr bwMode="auto">
          <a:xfrm>
            <a:off x="900113" y="1989138"/>
            <a:ext cx="8243887" cy="4186237"/>
          </a:xfrm>
          <a:prstGeom prst="horizontalScroll">
            <a:avLst>
              <a:gd name="adj" fmla="val 4000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30196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12700">
            <a:solidFill>
              <a:srgbClr val="33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600" b="1" i="1">
                <a:solidFill>
                  <a:srgbClr val="A50021"/>
                </a:solidFill>
                <a:latin typeface="Georgia" pitchFamily="18" charset="0"/>
              </a:rPr>
              <a:t>РАЗВИВАЮЩИЕ</a:t>
            </a:r>
          </a:p>
          <a:p>
            <a:pPr algn="ctr">
              <a:defRPr/>
            </a:pPr>
            <a:r>
              <a:rPr lang="ru-RU" sz="4000" b="1">
                <a:solidFill>
                  <a:srgbClr val="000099"/>
                </a:solidFill>
                <a:latin typeface="Monotype Corsiva" pitchFamily="66" charset="0"/>
              </a:rPr>
              <a:t>развивать умение</a:t>
            </a:r>
            <a:endParaRPr lang="ru-RU" sz="3600" b="1" i="1">
              <a:latin typeface="Georgia" pitchFamily="18" charset="0"/>
            </a:endParaRPr>
          </a:p>
          <a:p>
            <a:pPr algn="ctr">
              <a:defRPr/>
            </a:pPr>
            <a:r>
              <a:rPr lang="ru-RU" sz="4000" b="1">
                <a:solidFill>
                  <a:srgbClr val="000099"/>
                </a:solidFill>
                <a:latin typeface="Monotype Corsiva" pitchFamily="66" charset="0"/>
              </a:rPr>
              <a:t>самостоятельно работать,</a:t>
            </a:r>
            <a:endParaRPr lang="ru-RU" sz="3600" b="1" i="1">
              <a:latin typeface="Georgia" pitchFamily="18" charset="0"/>
            </a:endParaRPr>
          </a:p>
          <a:p>
            <a:pPr algn="ctr">
              <a:defRPr/>
            </a:pPr>
            <a:r>
              <a:rPr lang="ru-RU" sz="4000" b="1">
                <a:solidFill>
                  <a:srgbClr val="000099"/>
                </a:solidFill>
                <a:latin typeface="Monotype Corsiva" pitchFamily="66" charset="0"/>
              </a:rPr>
              <a:t>проводить</a:t>
            </a:r>
            <a:endParaRPr lang="ru-RU" sz="3600" b="1" i="1">
              <a:latin typeface="Georgia" pitchFamily="18" charset="0"/>
            </a:endParaRPr>
          </a:p>
          <a:p>
            <a:pPr algn="ctr">
              <a:defRPr/>
            </a:pPr>
            <a:r>
              <a:rPr lang="ru-RU" sz="4000" b="1">
                <a:solidFill>
                  <a:srgbClr val="000099"/>
                </a:solidFill>
                <a:latin typeface="Monotype Corsiva" pitchFamily="66" charset="0"/>
              </a:rPr>
              <a:t>простейшие исследования</a:t>
            </a:r>
          </a:p>
        </p:txBody>
      </p:sp>
      <p:sp>
        <p:nvSpPr>
          <p:cNvPr id="18437" name="AutoShape 5"/>
          <p:cNvSpPr>
            <a:spLocks noChangeArrowheads="1"/>
          </p:cNvSpPr>
          <p:nvPr/>
        </p:nvSpPr>
        <p:spPr bwMode="auto">
          <a:xfrm>
            <a:off x="1116013" y="2997200"/>
            <a:ext cx="8027987" cy="2659063"/>
          </a:xfrm>
          <a:prstGeom prst="horizontalScroll">
            <a:avLst>
              <a:gd name="adj" fmla="val 4000"/>
            </a:avLst>
          </a:prstGeom>
          <a:gradFill rotWithShape="1">
            <a:gsLst>
              <a:gs pos="0">
                <a:schemeClr val="accent1"/>
              </a:gs>
              <a:gs pos="50000">
                <a:schemeClr val="accent1">
                  <a:gamma/>
                  <a:tint val="30196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12700">
            <a:solidFill>
              <a:srgbClr val="33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600" b="1" i="1">
                <a:solidFill>
                  <a:srgbClr val="A50021"/>
                </a:solidFill>
                <a:latin typeface="Georgia" pitchFamily="18" charset="0"/>
              </a:rPr>
              <a:t>ВОСПИТАТЕЛЬНЫЕ</a:t>
            </a:r>
          </a:p>
          <a:p>
            <a:pPr algn="ctr">
              <a:defRPr/>
            </a:pPr>
            <a:endParaRPr lang="ru-RU" sz="3600" b="1" i="1">
              <a:latin typeface="Georgia" pitchFamily="18" charset="0"/>
            </a:endParaRPr>
          </a:p>
          <a:p>
            <a:pPr algn="ctr">
              <a:defRPr/>
            </a:pPr>
            <a:r>
              <a:rPr lang="ru-RU" sz="4000" b="1">
                <a:solidFill>
                  <a:srgbClr val="000099"/>
                </a:solidFill>
                <a:latin typeface="Monotype Corsiva" pitchFamily="66" charset="0"/>
              </a:rPr>
              <a:t>формировать </a:t>
            </a:r>
          </a:p>
          <a:p>
            <a:pPr algn="ctr">
              <a:defRPr/>
            </a:pPr>
            <a:r>
              <a:rPr lang="ru-RU" sz="4000" b="1">
                <a:solidFill>
                  <a:srgbClr val="000099"/>
                </a:solidFill>
                <a:latin typeface="Monotype Corsiva" pitchFamily="66" charset="0"/>
              </a:rPr>
              <a:t>умение </a:t>
            </a:r>
          </a:p>
          <a:p>
            <a:pPr algn="ctr">
              <a:defRPr/>
            </a:pPr>
            <a:r>
              <a:rPr lang="ru-RU" sz="4000" b="1">
                <a:solidFill>
                  <a:srgbClr val="000099"/>
                </a:solidFill>
                <a:latin typeface="Monotype Corsiva" pitchFamily="66" charset="0"/>
              </a:rPr>
              <a:t>работать в группе</a:t>
            </a:r>
          </a:p>
          <a:p>
            <a:pPr algn="ctr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/>
            </a:pP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для достижения общих</a:t>
            </a:r>
          </a:p>
          <a:p>
            <a:pPr algn="ctr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образовательных целей.</a:t>
            </a:r>
          </a:p>
          <a:p>
            <a:pPr algn="ctr">
              <a:defRPr/>
            </a:pPr>
            <a:endParaRPr lang="ru-RU" sz="2400" b="1">
              <a:solidFill>
                <a:srgbClr val="000099"/>
              </a:solidFill>
              <a:latin typeface="Monotype Corsiva" pitchFamily="66" charset="0"/>
            </a:endParaRPr>
          </a:p>
          <a:p>
            <a:pPr algn="ctr">
              <a:defRPr/>
            </a:pPr>
            <a:endParaRPr lang="ru-RU" sz="4000" b="1">
              <a:solidFill>
                <a:srgbClr val="000099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843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5" presetClass="exit" presetSubtype="0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3000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3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3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0"/>
                            </p:stCondLst>
                            <p:childTnLst>
                              <p:par>
                                <p:cTn id="27" presetID="29" presetClass="exit" presetSubtype="0" fill="hold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3000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3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3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3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9000"/>
                            </p:stCondLst>
                            <p:childTnLst>
                              <p:par>
                                <p:cTn id="39" presetID="29" presetClass="exit" presetSubtype="0" fill="hold" grpId="1" nodeType="after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3000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0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3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0"/>
                            </p:stCondLst>
                            <p:childTnLst>
                              <p:par>
                                <p:cTn id="4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3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3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nimBg="1"/>
      <p:bldP spid="18434" grpId="1" animBg="1"/>
      <p:bldP spid="18435" grpId="0" animBg="1"/>
      <p:bldP spid="18435" grpId="1" animBg="1"/>
      <p:bldP spid="18436" grpId="0" animBg="1"/>
      <p:bldP spid="18436" grpId="1" animBg="1"/>
      <p:bldP spid="1843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Субтропики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pPr eaLnBrk="1" hangingPunct="1">
              <a:defRPr/>
            </a:pPr>
            <a:r>
              <a:rPr lang="ru-RU" dirty="0" smtClean="0"/>
              <a:t>Эвкалипт</a:t>
            </a:r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r>
              <a:rPr lang="ru-RU" dirty="0" smtClean="0"/>
              <a:t>Чай китайский</a:t>
            </a:r>
          </a:p>
        </p:txBody>
      </p:sp>
      <p:pic>
        <p:nvPicPr>
          <p:cNvPr id="25604" name="Рисунок 3" descr="800px-Eucalyptus_flowers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2928938"/>
            <a:ext cx="4365625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Рисунок 4" descr="103.jpe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5" y="2928938"/>
            <a:ext cx="4098925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Содержимое 5" descr="photo-81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-39688" y="-36513"/>
            <a:ext cx="9183688" cy="689451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Пустыни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Верблюжья колючка</a:t>
            </a:r>
          </a:p>
        </p:txBody>
      </p:sp>
      <p:pic>
        <p:nvPicPr>
          <p:cNvPr id="27651" name="Picture 4" descr="camel thorn_sm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1700213"/>
            <a:ext cx="8424862" cy="49688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Содержимое 3" descr="pic2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10234613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8385175" cy="143192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Степи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5" name="Picture 5" descr="E:\For_мама\1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90500" y="-142875"/>
            <a:ext cx="9525000" cy="71437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Леса хвойные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Светлохвойные </a:t>
            </a:r>
            <a:r>
              <a:rPr lang="ru-RU" dirty="0" smtClean="0"/>
              <a:t>лиственничные;</a:t>
            </a:r>
          </a:p>
          <a:p>
            <a:pPr eaLnBrk="1" hangingPunct="1">
              <a:defRPr/>
            </a:pPr>
            <a:r>
              <a:rPr lang="ru-RU" dirty="0" smtClean="0"/>
              <a:t>Елово-пихтовый темнохвойный </a:t>
            </a:r>
            <a:r>
              <a:rPr lang="ru-RU" dirty="0" smtClean="0"/>
              <a:t>лес;</a:t>
            </a:r>
          </a:p>
          <a:p>
            <a:pPr eaLnBrk="1" hangingPunct="1">
              <a:defRPr/>
            </a:pPr>
            <a:r>
              <a:rPr lang="ru-RU" dirty="0" smtClean="0"/>
              <a:t>Сосновый </a:t>
            </a:r>
            <a:r>
              <a:rPr lang="ru-RU" dirty="0" smtClean="0"/>
              <a:t>бор.</a:t>
            </a: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Леса: уссурийская тайга</a:t>
            </a:r>
          </a:p>
        </p:txBody>
      </p:sp>
      <p:pic>
        <p:nvPicPr>
          <p:cNvPr id="34819" name="Рисунок 3" descr="vensen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1323975"/>
            <a:ext cx="4071937" cy="553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Рисунок 4" descr="kom9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330325"/>
            <a:ext cx="4062412" cy="552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857364"/>
            <a:ext cx="8007350" cy="4191000"/>
          </a:xfrm>
        </p:spPr>
        <p:txBody>
          <a:bodyPr numCol="2"/>
          <a:lstStyle/>
          <a:p>
            <a:pPr eaLnBrk="1" hangingPunct="1">
              <a:defRPr/>
            </a:pPr>
            <a:r>
              <a:rPr lang="ru-RU" dirty="0" smtClean="0"/>
              <a:t>Женьшень</a:t>
            </a:r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r>
              <a:rPr lang="ru-RU" dirty="0" smtClean="0"/>
              <a:t>Лимонник китайский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Рисунок 3" descr="45bdcc87edfat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71438"/>
            <a:ext cx="9144000" cy="692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Широколиственные леса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Дуб, клен, липа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Тундра</a:t>
            </a:r>
          </a:p>
        </p:txBody>
      </p:sp>
      <p:pic>
        <p:nvPicPr>
          <p:cNvPr id="37891" name="Рисунок 3" descr="moroshka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2428875"/>
            <a:ext cx="3322637" cy="254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2" name="Рисунок 4" descr="IMG_659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2428875"/>
            <a:ext cx="2952750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numCol="3"/>
          <a:lstStyle/>
          <a:p>
            <a:pPr eaLnBrk="1" hangingPunct="1">
              <a:defRPr/>
            </a:pPr>
            <a:r>
              <a:rPr lang="ru-RU" dirty="0" smtClean="0"/>
              <a:t>Морошка</a:t>
            </a:r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r>
              <a:rPr lang="ru-RU" dirty="0" smtClean="0"/>
              <a:t>Карликовая березка</a:t>
            </a:r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r>
              <a:rPr lang="ru-RU" dirty="0" smtClean="0"/>
              <a:t>Брусника</a:t>
            </a:r>
          </a:p>
        </p:txBody>
      </p:sp>
      <p:pic>
        <p:nvPicPr>
          <p:cNvPr id="37894" name="Рисунок 5" descr="brusnika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38" y="2428875"/>
            <a:ext cx="2786062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Арктическая пустыня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Олений мох (ягель)</a:t>
            </a:r>
          </a:p>
        </p:txBody>
      </p:sp>
      <p:pic>
        <p:nvPicPr>
          <p:cNvPr id="38921" name="Picture 9" descr="E:\For_мама\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643182"/>
            <a:ext cx="4659322" cy="39425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62950" cy="16002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smtClean="0"/>
              <a:t>Цели урока:</a:t>
            </a:r>
            <a:endParaRPr lang="ru-RU" smtClean="0"/>
          </a:p>
        </p:txBody>
      </p:sp>
      <p:sp>
        <p:nvSpPr>
          <p:cNvPr id="717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0" y="1484313"/>
            <a:ext cx="9144000" cy="5373687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smtClean="0"/>
              <a:t>обобщение и углубление знаний о приспособленности растений к разным средам обитания на Земле. </a:t>
            </a:r>
            <a:br>
              <a:rPr lang="ru-RU" sz="2800" smtClean="0"/>
            </a:br>
            <a:endParaRPr lang="ru-RU" sz="2800" smtClean="0"/>
          </a:p>
          <a:p>
            <a:pPr eaLnBrk="1" hangingPunct="1">
              <a:defRPr/>
            </a:pPr>
            <a:r>
              <a:rPr lang="ru-RU" sz="2800" smtClean="0"/>
              <a:t> стимулирование творческой мыслительной деятельности учащихся через исследование, </a:t>
            </a:r>
          </a:p>
          <a:p>
            <a:pPr eaLnBrk="1" hangingPunct="1">
              <a:defRPr/>
            </a:pPr>
            <a:r>
              <a:rPr lang="ru-RU" sz="2800" smtClean="0"/>
              <a:t>формирование у учащихся убеждённости в необходимости охраны окружающей среды,</a:t>
            </a:r>
          </a:p>
          <a:p>
            <a:pPr eaLnBrk="1" hangingPunct="1">
              <a:defRPr/>
            </a:pPr>
            <a:r>
              <a:rPr lang="ru-RU" sz="2800" smtClean="0"/>
              <a:t/>
            </a:r>
            <a:br>
              <a:rPr lang="ru-RU" sz="2800" smtClean="0"/>
            </a:br>
            <a:r>
              <a:rPr lang="ru-RU" sz="2800" smtClean="0"/>
              <a:t>воспитание коллективизма у школьников для достижения общих образовательных целей.</a:t>
            </a:r>
          </a:p>
        </p:txBody>
      </p:sp>
      <p:pic>
        <p:nvPicPr>
          <p:cNvPr id="5124" name="Picture 4" descr="j0213508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0"/>
            <a:ext cx="2154237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 descr="j0213508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0"/>
            <a:ext cx="2154237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843213" y="244475"/>
            <a:ext cx="5999162" cy="881063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smtClean="0"/>
              <a:t>Задачи урока:</a:t>
            </a:r>
          </a:p>
        </p:txBody>
      </p:sp>
      <p:sp>
        <p:nvSpPr>
          <p:cNvPr id="81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68313" y="1196975"/>
            <a:ext cx="8377237" cy="3311525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smtClean="0"/>
              <a:t>установить зависимость между природными условиями и растительностью, </a:t>
            </a:r>
          </a:p>
          <a:p>
            <a:pPr eaLnBrk="1" hangingPunct="1">
              <a:defRPr/>
            </a:pPr>
            <a:r>
              <a:rPr lang="ru-RU" sz="2800" smtClean="0"/>
              <a:t>выявить многообразие растительности и их приспосабливаемость к условиям разных природных зон, </a:t>
            </a:r>
          </a:p>
          <a:p>
            <a:pPr eaLnBrk="1" hangingPunct="1">
              <a:defRPr/>
            </a:pPr>
            <a:r>
              <a:rPr lang="ru-RU" sz="2800" smtClean="0"/>
              <a:t>обобщить и углубить полученные знания на основе межпредметных связей.</a:t>
            </a:r>
          </a:p>
        </p:txBody>
      </p:sp>
      <p:pic>
        <p:nvPicPr>
          <p:cNvPr id="8196" name="Picture 4" descr="j031577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4652963"/>
            <a:ext cx="4752975" cy="22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 descr="j008904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86600" y="4572000"/>
            <a:ext cx="20574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gunshot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3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WordArt 2"/>
          <p:cNvSpPr>
            <a:spLocks noChangeArrowheads="1" noChangeShapeType="1" noTextEdit="1"/>
          </p:cNvSpPr>
          <p:nvPr/>
        </p:nvSpPr>
        <p:spPr bwMode="auto">
          <a:xfrm>
            <a:off x="762000" y="381000"/>
            <a:ext cx="76962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00008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99"/>
                    </a:gs>
                    <a:gs pos="50000">
                      <a:srgbClr val="FFFFFF"/>
                    </a:gs>
                    <a:gs pos="100000">
                      <a:srgbClr val="000099"/>
                    </a:gs>
                  </a:gsLst>
                  <a:lin ang="5400000" scaled="1"/>
                </a:gradFill>
                <a:latin typeface="Arial"/>
                <a:cs typeface="Arial"/>
              </a:rPr>
              <a:t>Организация работы:</a:t>
            </a:r>
          </a:p>
        </p:txBody>
      </p:sp>
      <p:sp>
        <p:nvSpPr>
          <p:cNvPr id="17411" name="AutoShape 3"/>
          <p:cNvSpPr>
            <a:spLocks noChangeArrowheads="1"/>
          </p:cNvSpPr>
          <p:nvPr/>
        </p:nvSpPr>
        <p:spPr bwMode="auto">
          <a:xfrm>
            <a:off x="609600" y="1295400"/>
            <a:ext cx="8001000" cy="1447800"/>
          </a:xfrm>
          <a:prstGeom prst="wave">
            <a:avLst>
              <a:gd name="adj1" fmla="val 13005"/>
              <a:gd name="adj2" fmla="val 0"/>
            </a:avLst>
          </a:prstGeom>
          <a:gradFill rotWithShape="0">
            <a:gsLst>
              <a:gs pos="0">
                <a:srgbClr val="CCCCFF"/>
              </a:gs>
              <a:gs pos="50000">
                <a:srgbClr val="EBEBFF"/>
              </a:gs>
              <a:gs pos="100000">
                <a:srgbClr val="CCCCFF"/>
              </a:gs>
            </a:gsLst>
            <a:lin ang="5400000" scaled="1"/>
          </a:gradFill>
          <a:ln w="38100" cmpd="dbl">
            <a:solidFill>
              <a:srgbClr val="CCCCFF"/>
            </a:solidFill>
            <a:round/>
            <a:headEnd/>
            <a:tailEnd/>
          </a:ln>
        </p:spPr>
        <p:txBody>
          <a:bodyPr wrap="none" anchor="ctr"/>
          <a:lstStyle/>
          <a:p>
            <a:pPr marL="342900" indent="-342900" algn="ctr">
              <a:buFontTx/>
              <a:buAutoNum type="arabicPeriod"/>
            </a:pPr>
            <a:r>
              <a:rPr lang="ru-RU" sz="2800" b="1" i="1">
                <a:solidFill>
                  <a:srgbClr val="000099"/>
                </a:solidFill>
              </a:rPr>
              <a:t>Создание групп, </a:t>
            </a:r>
          </a:p>
          <a:p>
            <a:pPr marL="342900" indent="-342900" algn="ctr"/>
            <a:r>
              <a:rPr lang="ru-RU" sz="2800" b="1" i="1">
                <a:solidFill>
                  <a:srgbClr val="000099"/>
                </a:solidFill>
              </a:rPr>
              <a:t>назначение руководителей  групп</a:t>
            </a:r>
          </a:p>
        </p:txBody>
      </p:sp>
      <p:sp>
        <p:nvSpPr>
          <p:cNvPr id="17412" name="AutoShape 4"/>
          <p:cNvSpPr>
            <a:spLocks noChangeArrowheads="1"/>
          </p:cNvSpPr>
          <p:nvPr/>
        </p:nvSpPr>
        <p:spPr bwMode="auto">
          <a:xfrm>
            <a:off x="609600" y="2819400"/>
            <a:ext cx="8001000" cy="1447800"/>
          </a:xfrm>
          <a:prstGeom prst="wave">
            <a:avLst>
              <a:gd name="adj1" fmla="val 13005"/>
              <a:gd name="adj2" fmla="val 0"/>
            </a:avLst>
          </a:prstGeom>
          <a:gradFill rotWithShape="0">
            <a:gsLst>
              <a:gs pos="0">
                <a:srgbClr val="CCCCFF"/>
              </a:gs>
              <a:gs pos="50000">
                <a:srgbClr val="EBEBFF"/>
              </a:gs>
              <a:gs pos="100000">
                <a:srgbClr val="CCCCFF"/>
              </a:gs>
            </a:gsLst>
            <a:lin ang="5400000" scaled="1"/>
          </a:gradFill>
          <a:ln w="38100" cmpd="dbl">
            <a:solidFill>
              <a:srgbClr val="CCCC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i="1">
                <a:solidFill>
                  <a:srgbClr val="000099"/>
                </a:solidFill>
              </a:rPr>
              <a:t>2.Определение тем </a:t>
            </a:r>
          </a:p>
          <a:p>
            <a:pPr algn="ctr"/>
            <a:r>
              <a:rPr lang="ru-RU" sz="2800" b="1" i="1">
                <a:solidFill>
                  <a:srgbClr val="000099"/>
                </a:solidFill>
              </a:rPr>
              <a:t>для исследовательской работы </a:t>
            </a:r>
          </a:p>
        </p:txBody>
      </p:sp>
      <p:sp>
        <p:nvSpPr>
          <p:cNvPr id="17413" name="AutoShape 5"/>
          <p:cNvSpPr>
            <a:spLocks noChangeArrowheads="1"/>
          </p:cNvSpPr>
          <p:nvPr/>
        </p:nvSpPr>
        <p:spPr bwMode="auto">
          <a:xfrm>
            <a:off x="609600" y="4343400"/>
            <a:ext cx="8001000" cy="1447800"/>
          </a:xfrm>
          <a:prstGeom prst="wave">
            <a:avLst>
              <a:gd name="adj1" fmla="val 13005"/>
              <a:gd name="adj2" fmla="val 0"/>
            </a:avLst>
          </a:prstGeom>
          <a:gradFill rotWithShape="0">
            <a:gsLst>
              <a:gs pos="0">
                <a:srgbClr val="CCCCFF"/>
              </a:gs>
              <a:gs pos="50000">
                <a:srgbClr val="EBEBFF"/>
              </a:gs>
              <a:gs pos="100000">
                <a:srgbClr val="CCCCFF"/>
              </a:gs>
            </a:gsLst>
            <a:lin ang="5400000" scaled="1"/>
          </a:gradFill>
          <a:ln w="38100" cmpd="dbl">
            <a:solidFill>
              <a:srgbClr val="CCCC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i="1">
                <a:solidFill>
                  <a:srgbClr val="000099"/>
                </a:solidFill>
              </a:rPr>
              <a:t>3. Знакомство с условиями работы  </a:t>
            </a:r>
          </a:p>
          <a:p>
            <a:pPr algn="ctr"/>
            <a:r>
              <a:rPr lang="ru-RU" sz="2800" b="1" i="1">
                <a:solidFill>
                  <a:srgbClr val="000099"/>
                </a:solidFill>
              </a:rPr>
              <a:t>в группе  </a:t>
            </a:r>
          </a:p>
        </p:txBody>
      </p:sp>
      <p:pic>
        <p:nvPicPr>
          <p:cNvPr id="17414" name="Picture 6" descr="j0323748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0650" y="5084763"/>
            <a:ext cx="1403350" cy="177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7" descr="j008892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084763"/>
            <a:ext cx="1763713" cy="177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8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9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1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8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9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1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3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0"/>
                            </p:stCondLst>
                            <p:childTnLst>
                              <p:par>
                                <p:cTn id="36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8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9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1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animBg="1"/>
      <p:bldP spid="17411" grpId="0" animBg="1"/>
      <p:bldP spid="17412" grpId="0" animBg="1"/>
      <p:bldP spid="174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22479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0" smtClean="0"/>
              <a:t>Блиц- опрос</a:t>
            </a:r>
            <a:br>
              <a:rPr lang="ru-RU" sz="4000" b="0" smtClean="0"/>
            </a:br>
            <a:r>
              <a:rPr lang="ru-RU" sz="3600" b="0" smtClean="0">
                <a:solidFill>
                  <a:schemeClr val="tx1"/>
                </a:solidFill>
              </a:rPr>
              <a:t>1.Что такое природный комплекс?</a:t>
            </a:r>
            <a:br>
              <a:rPr lang="ru-RU" sz="3600" b="0" smtClean="0">
                <a:solidFill>
                  <a:schemeClr val="tx1"/>
                </a:solidFill>
              </a:rPr>
            </a:br>
            <a:endParaRPr lang="ru-RU" sz="3600" b="0" smtClean="0">
              <a:solidFill>
                <a:schemeClr val="tx1"/>
              </a:solidFill>
            </a:endParaRPr>
          </a:p>
        </p:txBody>
      </p:sp>
      <p:sp>
        <p:nvSpPr>
          <p:cNvPr id="921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827088" y="2133600"/>
            <a:ext cx="8007350" cy="4033838"/>
          </a:xfrm>
        </p:spPr>
        <p:txBody>
          <a:bodyPr/>
          <a:lstStyle/>
          <a:p>
            <a:pPr eaLnBrk="1" hangingPunct="1">
              <a:defRPr/>
            </a:pPr>
            <a:endParaRPr lang="ru-RU" sz="3600" smtClean="0"/>
          </a:p>
          <a:p>
            <a:pPr eaLnBrk="1" hangingPunct="1">
              <a:defRPr/>
            </a:pPr>
            <a:endParaRPr lang="ru-RU" sz="3600" smtClean="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285875" y="2500313"/>
            <a:ext cx="699135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/>
              <a:t>Сочетание природных компонентов</a:t>
            </a:r>
          </a:p>
          <a:p>
            <a:endParaRPr lang="ru-RU" sz="3200"/>
          </a:p>
        </p:txBody>
      </p:sp>
      <p:pic>
        <p:nvPicPr>
          <p:cNvPr id="9221" name="Picture 5" descr="J:\ПТКомплек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313" y="3071813"/>
            <a:ext cx="3571875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smtClean="0"/>
              <a:t>2.Какой природный комплекс самый большой на Земле?</a:t>
            </a:r>
            <a:br>
              <a:rPr lang="ru-RU" sz="3600" smtClean="0"/>
            </a:br>
            <a:endParaRPr lang="ru-RU" sz="3600" smtClean="0"/>
          </a:p>
        </p:txBody>
      </p:sp>
      <p:pic>
        <p:nvPicPr>
          <p:cNvPr id="15364" name="Picture 4" descr="j0213508"/>
          <p:cNvPicPr>
            <a:picLocks noChangeAspect="1" noChangeArrowheads="1" noCrop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714625" y="2814638"/>
            <a:ext cx="3357563" cy="3716337"/>
          </a:xfrm>
          <a:noFill/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286000" y="2071688"/>
            <a:ext cx="45672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/>
              <a:t>Географическая оболочка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435975" cy="26797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smtClean="0"/>
              <a:t/>
            </a:r>
            <a:br>
              <a:rPr lang="ru-RU" sz="3600" smtClean="0"/>
            </a:br>
            <a:endParaRPr lang="ru-RU" sz="3600" smtClean="0"/>
          </a:p>
        </p:txBody>
      </p:sp>
      <p:sp>
        <p:nvSpPr>
          <p:cNvPr id="1433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57188" y="1785938"/>
            <a:ext cx="8521700" cy="136525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dirty="0" smtClean="0"/>
              <a:t>3.На какие природные комплексы делится географическая оболочка?</a:t>
            </a:r>
            <a:br>
              <a:rPr lang="ru-RU" sz="3600" dirty="0" smtClean="0"/>
            </a:br>
            <a:endParaRPr lang="ru-RU" sz="3600" dirty="0" smtClean="0"/>
          </a:p>
        </p:txBody>
      </p:sp>
      <p:pic>
        <p:nvPicPr>
          <p:cNvPr id="10244" name="Picture 4" descr="j0213508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0"/>
            <a:ext cx="1463675" cy="155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кругленный прямоугольник 7"/>
          <p:cNvSpPr/>
          <p:nvPr/>
        </p:nvSpPr>
        <p:spPr>
          <a:xfrm>
            <a:off x="4143372" y="3143248"/>
            <a:ext cx="914400" cy="357190"/>
          </a:xfrm>
          <a:prstGeom prst="round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/>
              <a:t>ПК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857488" y="3929066"/>
            <a:ext cx="914400" cy="357190"/>
          </a:xfrm>
          <a:prstGeom prst="round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/>
              <a:t>Суша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072066" y="3857628"/>
            <a:ext cx="1469582" cy="571504"/>
          </a:xfrm>
          <a:prstGeom prst="round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/>
              <a:t>Мировой океан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285984" y="4714884"/>
            <a:ext cx="1428760" cy="357190"/>
          </a:xfrm>
          <a:prstGeom prst="round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/>
              <a:t>Материки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571736" y="5500702"/>
            <a:ext cx="1714512" cy="714380"/>
          </a:xfrm>
          <a:prstGeom prst="round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/>
              <a:t>Природные зоны</a:t>
            </a:r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4857750" y="3500438"/>
            <a:ext cx="571500" cy="3571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10800000" flipV="1">
            <a:off x="3500438" y="3500438"/>
            <a:ext cx="714375" cy="4286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endCxn id="0" idx="0"/>
          </p:cNvCxnSpPr>
          <p:nvPr/>
        </p:nvCxnSpPr>
        <p:spPr>
          <a:xfrm rot="5400000">
            <a:off x="2857500" y="4429125"/>
            <a:ext cx="428625" cy="14287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0" idx="2"/>
          </p:cNvCxnSpPr>
          <p:nvPr/>
        </p:nvCxnSpPr>
        <p:spPr>
          <a:xfrm rot="16200000" flipH="1">
            <a:off x="2893219" y="5179219"/>
            <a:ext cx="428625" cy="21431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549275"/>
            <a:ext cx="8435975" cy="71438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smtClean="0"/>
              <a:t>4.Что такое широтная зональность?</a:t>
            </a:r>
            <a:br>
              <a:rPr lang="ru-RU" sz="2800" smtClean="0"/>
            </a:br>
            <a:r>
              <a:rPr lang="ru-RU" sz="2800" smtClean="0"/>
              <a:t/>
            </a:r>
            <a:br>
              <a:rPr lang="ru-RU" sz="2800" smtClean="0"/>
            </a:br>
            <a:endParaRPr lang="ru-RU" sz="2800" smtClean="0"/>
          </a:p>
        </p:txBody>
      </p:sp>
      <p:sp>
        <p:nvSpPr>
          <p:cNvPr id="11268" name="Rectangle 6"/>
          <p:cNvSpPr>
            <a:spLocks noChangeArrowheads="1"/>
          </p:cNvSpPr>
          <p:nvPr/>
        </p:nvSpPr>
        <p:spPr bwMode="auto">
          <a:xfrm>
            <a:off x="4932363" y="3789363"/>
            <a:ext cx="32400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4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</a:pPr>
            <a:endParaRPr lang="ru-RU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28625" y="2214563"/>
            <a:ext cx="7629525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dirty="0"/>
              <a:t>Смена природных зон с </a:t>
            </a:r>
          </a:p>
          <a:p>
            <a:r>
              <a:rPr lang="ru-RU" sz="3200" dirty="0"/>
              <a:t>изменением географической </a:t>
            </a:r>
          </a:p>
          <a:p>
            <a:r>
              <a:rPr lang="ru-RU" sz="3200" dirty="0"/>
              <a:t>широты (угла падения солнечных </a:t>
            </a:r>
          </a:p>
          <a:p>
            <a:r>
              <a:rPr lang="ru-RU" sz="3200" dirty="0"/>
              <a:t>лучей, неравномерного атмосферного </a:t>
            </a:r>
          </a:p>
          <a:p>
            <a:r>
              <a:rPr lang="ru-RU" sz="3200" dirty="0"/>
              <a:t>давления, осадков и температуры)</a:t>
            </a:r>
            <a:endParaRPr lang="ru-RU" sz="1800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theme/theme1.xml><?xml version="1.0" encoding="utf-8"?>
<a:theme xmlns:a="http://schemas.openxmlformats.org/drawingml/2006/main" name="Классификация растений и их размещение в природных комплексах">
  <a:themeElements>
    <a:clrScheme name="Классификация растений и их размещение в природных комплексах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Классификация растений и их размещение в природных комплексах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ассификация растений и их размещение в природных комплексах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ассификация растений и их размещение в природных комплексах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ассификация растений и их размещение в природных комплексах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ассификация растений и их размещение в природных комплексах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ассификация растений и их размещение в природных комплексах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ассификация растений и их размещение в природных комплексах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ассификация растений и их размещение в природных комплексах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ассификация растений и их размещение в природных комплексах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Классификация растений и их размещение в природных комплексах</Template>
  <TotalTime>511</TotalTime>
  <Words>407</Words>
  <Application>Microsoft Office PowerPoint</Application>
  <PresentationFormat>Экран (4:3)</PresentationFormat>
  <Paragraphs>143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5" baseType="lpstr">
      <vt:lpstr>Arial</vt:lpstr>
      <vt:lpstr>Arial Black</vt:lpstr>
      <vt:lpstr>Wingdings</vt:lpstr>
      <vt:lpstr>Calibri</vt:lpstr>
      <vt:lpstr>Georgia</vt:lpstr>
      <vt:lpstr>Monotype Corsiva</vt:lpstr>
      <vt:lpstr>Классификация растений и их размещение в природных комплексах</vt:lpstr>
      <vt:lpstr>«Классификация растений и их размещение в природных комплексах Земли»</vt:lpstr>
      <vt:lpstr>Слайд 2</vt:lpstr>
      <vt:lpstr>Цели урока:</vt:lpstr>
      <vt:lpstr>Задачи урока:</vt:lpstr>
      <vt:lpstr>Слайд 5</vt:lpstr>
      <vt:lpstr>Блиц- опрос 1.Что такое природный комплекс? </vt:lpstr>
      <vt:lpstr>2.Какой природный комплекс самый большой на Земле? </vt:lpstr>
      <vt:lpstr> </vt:lpstr>
      <vt:lpstr>4.Что такое широтная зональность?  </vt:lpstr>
      <vt:lpstr> </vt:lpstr>
      <vt:lpstr>6.Какой фактор играет главную роль в распространении растений ?   </vt:lpstr>
      <vt:lpstr>Ответы теста по классификации растений</vt:lpstr>
      <vt:lpstr>Ответы теста по классификации растений</vt:lpstr>
      <vt:lpstr>Ответы теста по классификации растений</vt:lpstr>
      <vt:lpstr>Ответы теста по классификации растений</vt:lpstr>
      <vt:lpstr>Ответы теста по классификации растений</vt:lpstr>
      <vt:lpstr>Влажные экваториальные леса</vt:lpstr>
      <vt:lpstr>Слайд 18</vt:lpstr>
      <vt:lpstr>Слайд 19</vt:lpstr>
      <vt:lpstr>Субтропики</vt:lpstr>
      <vt:lpstr>Пустыни</vt:lpstr>
      <vt:lpstr>Верблюжья колючка</vt:lpstr>
      <vt:lpstr>Степи</vt:lpstr>
      <vt:lpstr>Леса хвойные</vt:lpstr>
      <vt:lpstr>Леса: уссурийская тайга</vt:lpstr>
      <vt:lpstr>Широколиственные леса</vt:lpstr>
      <vt:lpstr>Тундра</vt:lpstr>
      <vt:lpstr>Арктическая пустыня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«Классификация растений и их размещение в природных комплексах Земли»</dc:title>
  <dc:creator>Valk</dc:creator>
  <cp:lastModifiedBy>Loth</cp:lastModifiedBy>
  <cp:revision>78</cp:revision>
  <dcterms:created xsi:type="dcterms:W3CDTF">2009-04-23T17:01:28Z</dcterms:created>
  <dcterms:modified xsi:type="dcterms:W3CDTF">2012-01-25T19:09:16Z</dcterms:modified>
</cp:coreProperties>
</file>