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  <p:sldId id="266" r:id="rId5"/>
    <p:sldId id="262" r:id="rId6"/>
    <p:sldId id="264" r:id="rId7"/>
    <p:sldId id="269" r:id="rId8"/>
    <p:sldId id="274" r:id="rId9"/>
    <p:sldId id="271" r:id="rId10"/>
    <p:sldId id="272" r:id="rId11"/>
    <p:sldId id="275" r:id="rId12"/>
    <p:sldId id="276" r:id="rId13"/>
    <p:sldId id="280" r:id="rId14"/>
    <p:sldId id="273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303" r:id="rId23"/>
    <p:sldId id="299" r:id="rId24"/>
    <p:sldId id="300" r:id="rId25"/>
    <p:sldId id="301" r:id="rId26"/>
    <p:sldId id="307" r:id="rId27"/>
    <p:sldId id="308" r:id="rId28"/>
    <p:sldId id="309" r:id="rId29"/>
    <p:sldId id="306" r:id="rId30"/>
    <p:sldId id="311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64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3456-5418-4607-84BF-2205493925DC}" type="datetimeFigureOut">
              <a:rPr lang="ru-RU" smtClean="0"/>
              <a:pPr/>
              <a:t>10.03.2012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0FD0C-677C-4FFD-82CD-FC4F9C17F8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3456-5418-4607-84BF-2205493925DC}" type="datetimeFigureOut">
              <a:rPr lang="ru-RU" smtClean="0"/>
              <a:pPr/>
              <a:t>10.03.2012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0FD0C-677C-4FFD-82CD-FC4F9C17F8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3456-5418-4607-84BF-2205493925DC}" type="datetimeFigureOut">
              <a:rPr lang="ru-RU" smtClean="0"/>
              <a:pPr/>
              <a:t>10.03.2012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0FD0C-677C-4FFD-82CD-FC4F9C17F8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3456-5418-4607-84BF-2205493925DC}" type="datetimeFigureOut">
              <a:rPr lang="ru-RU" smtClean="0"/>
              <a:pPr/>
              <a:t>10.03.2012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0FD0C-677C-4FFD-82CD-FC4F9C17F8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3456-5418-4607-84BF-2205493925DC}" type="datetimeFigureOut">
              <a:rPr lang="ru-RU" smtClean="0"/>
              <a:pPr/>
              <a:t>10.03.2012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0FD0C-677C-4FFD-82CD-FC4F9C17F8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3456-5418-4607-84BF-2205493925DC}" type="datetimeFigureOut">
              <a:rPr lang="ru-RU" smtClean="0"/>
              <a:pPr/>
              <a:t>10.03.2012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0FD0C-677C-4FFD-82CD-FC4F9C17F8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3456-5418-4607-84BF-2205493925DC}" type="datetimeFigureOut">
              <a:rPr lang="ru-RU" smtClean="0"/>
              <a:pPr/>
              <a:t>10.03.2012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0FD0C-677C-4FFD-82CD-FC4F9C17F8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3456-5418-4607-84BF-2205493925DC}" type="datetimeFigureOut">
              <a:rPr lang="ru-RU" smtClean="0"/>
              <a:pPr/>
              <a:t>10.03.2012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0FD0C-677C-4FFD-82CD-FC4F9C17F8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3456-5418-4607-84BF-2205493925DC}" type="datetimeFigureOut">
              <a:rPr lang="ru-RU" smtClean="0"/>
              <a:pPr/>
              <a:t>10.03.2012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0FD0C-677C-4FFD-82CD-FC4F9C17F8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3456-5418-4607-84BF-2205493925DC}" type="datetimeFigureOut">
              <a:rPr lang="ru-RU" smtClean="0"/>
              <a:pPr/>
              <a:t>10.03.2012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0FD0C-677C-4FFD-82CD-FC4F9C17F8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3456-5418-4607-84BF-2205493925DC}" type="datetimeFigureOut">
              <a:rPr lang="ru-RU" smtClean="0"/>
              <a:pPr/>
              <a:t>10.03.2012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0FD0C-677C-4FFD-82CD-FC4F9C17F8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03456-5418-4607-84BF-2205493925DC}" type="datetimeFigureOut">
              <a:rPr lang="ru-RU" smtClean="0"/>
              <a:pPr/>
              <a:t>10.03.2012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40FD0C-677C-4FFD-82CD-FC4F9C17F8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Comic Sans MS" pitchFamily="66" charset="0"/>
              </a:rPr>
              <a:t>СЕМИНАР – ПРАКТИКУМ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«Приёмы развития критического мышления»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643446"/>
            <a:ext cx="6400800" cy="995354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Comic Sans MS" pitchFamily="66" charset="0"/>
              </a:rPr>
              <a:t>Презентацию составила: </a:t>
            </a:r>
          </a:p>
          <a:p>
            <a:r>
              <a:rPr lang="ru-RU" b="1" dirty="0">
                <a:solidFill>
                  <a:schemeClr val="tx1"/>
                </a:solidFill>
                <a:latin typeface="Comic Sans MS" pitchFamily="66" charset="0"/>
              </a:rPr>
              <a:t>у</a:t>
            </a:r>
            <a:r>
              <a:rPr lang="ru-RU" b="1" dirty="0" smtClean="0">
                <a:solidFill>
                  <a:schemeClr val="tx1"/>
                </a:solidFill>
                <a:latin typeface="Comic Sans MS" pitchFamily="66" charset="0"/>
              </a:rPr>
              <a:t>читель географии МОУ «СОШ пос.Уральский»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Comic Sans MS" pitchFamily="66" charset="0"/>
              </a:rPr>
              <a:t>Томилина И.В.</a:t>
            </a:r>
            <a:endParaRPr lang="ru-RU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</a:rPr>
              <a:t>Прием «Кластер»</a:t>
            </a:r>
            <a:endParaRPr lang="ru-RU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ctr"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</a:rPr>
              <a:t>Кластер в переводе означает</a:t>
            </a:r>
          </a:p>
          <a:p>
            <a:pPr marL="0" indent="0" algn="ctr"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u="sng" dirty="0" smtClean="0">
                <a:latin typeface="Times New Roman" pitchFamily="18" charset="0"/>
              </a:rPr>
              <a:t>пучок, созвездие.</a:t>
            </a:r>
          </a:p>
          <a:p>
            <a:pPr marL="0" indent="0" algn="ctr"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</a:rPr>
              <a:t>Кластер – это графическая организация материала, показывающая смысловые поля того или иного понятия</a:t>
            </a:r>
            <a:r>
              <a:rPr lang="ru-RU" sz="2800" b="1" i="1" dirty="0" smtClean="0">
                <a:latin typeface="Times New Roman" pitchFamily="18" charset="0"/>
              </a:rPr>
              <a:t>.</a:t>
            </a:r>
          </a:p>
          <a:p>
            <a:pPr marL="0" indent="0" algn="ctr"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</a:rPr>
              <a:t>Составление кластера позволяет </a:t>
            </a:r>
          </a:p>
          <a:p>
            <a:pPr marL="0" indent="0" algn="ctr"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</a:rPr>
              <a:t>учащимся свободно и открыто </a:t>
            </a:r>
          </a:p>
          <a:p>
            <a:pPr marL="0" indent="0" algn="ctr"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</a:rPr>
              <a:t>думать </a:t>
            </a:r>
          </a:p>
          <a:p>
            <a:pPr marL="0" indent="0" algn="ctr"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</a:rPr>
              <a:t>по поводу </a:t>
            </a:r>
          </a:p>
          <a:p>
            <a:pPr marL="0" indent="0" algn="ctr"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</a:rPr>
              <a:t>какой – либо темы.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</a:rPr>
              <a:t>Так выглядит кластер</a:t>
            </a:r>
            <a:endParaRPr lang="ru-RU" dirty="0"/>
          </a:p>
        </p:txBody>
      </p:sp>
      <p:grpSp>
        <p:nvGrpSpPr>
          <p:cNvPr id="4" name="Group 2"/>
          <p:cNvGrpSpPr>
            <a:grpSpLocks noGrp="1"/>
          </p:cNvGrpSpPr>
          <p:nvPr>
            <p:ph idx="1"/>
          </p:nvPr>
        </p:nvGrpSpPr>
        <p:grpSpPr bwMode="auto">
          <a:xfrm>
            <a:off x="428596" y="1643050"/>
            <a:ext cx="8118473" cy="4525963"/>
            <a:chOff x="1058" y="1389"/>
            <a:chExt cx="3945" cy="2768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auto">
            <a:xfrm>
              <a:off x="2546" y="2504"/>
              <a:ext cx="930" cy="477"/>
            </a:xfrm>
            <a:prstGeom prst="ellipse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400" b="1">
                  <a:latin typeface="Times New Roman" pitchFamily="18" charset="0"/>
                  <a:cs typeface="Times New Roman" pitchFamily="18" charset="0"/>
                </a:rPr>
                <a:t>Ключевое слово</a:t>
              </a:r>
            </a:p>
            <a:p>
              <a:pPr algn="ctr"/>
              <a:endParaRPr lang="ru-RU" sz="14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auto">
            <a:xfrm>
              <a:off x="1337" y="1836"/>
              <a:ext cx="1116" cy="28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400" b="1">
                  <a:latin typeface="Times New Roman" pitchFamily="18" charset="0"/>
                  <a:cs typeface="Times New Roman" pitchFamily="18" charset="0"/>
                </a:rPr>
                <a:t>Категория 1</a:t>
              </a:r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1337" y="3363"/>
              <a:ext cx="1116" cy="287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400" b="1" dirty="0">
                  <a:latin typeface="Times New Roman" pitchFamily="18" charset="0"/>
                  <a:cs typeface="Times New Roman" pitchFamily="18" charset="0"/>
                </a:rPr>
                <a:t>Категория 4</a:t>
              </a:r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3569" y="3363"/>
              <a:ext cx="1116" cy="287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400" b="1" dirty="0">
                  <a:latin typeface="Times New Roman" pitchFamily="18" charset="0"/>
                  <a:cs typeface="Times New Roman" pitchFamily="18" charset="0"/>
                </a:rPr>
                <a:t>Категория 3</a:t>
              </a: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3383" y="1836"/>
              <a:ext cx="1116" cy="28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400" b="1" dirty="0">
                  <a:latin typeface="Times New Roman" pitchFamily="18" charset="0"/>
                  <a:cs typeface="Times New Roman" pitchFamily="18" charset="0"/>
                </a:rPr>
                <a:t>Категория 2</a:t>
              </a: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auto">
            <a:xfrm>
              <a:off x="1244" y="2248"/>
              <a:ext cx="279" cy="28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b="1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1058" y="2630"/>
              <a:ext cx="279" cy="28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b="1"/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2169" y="3792"/>
              <a:ext cx="279" cy="28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b="1"/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1337" y="3775"/>
              <a:ext cx="279" cy="287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b="1"/>
            </a:p>
          </p:txBody>
        </p:sp>
        <p:sp>
          <p:nvSpPr>
            <p:cNvPr id="14" name="Oval 12"/>
            <p:cNvSpPr>
              <a:spLocks noChangeArrowheads="1"/>
            </p:cNvSpPr>
            <p:nvPr/>
          </p:nvSpPr>
          <p:spPr bwMode="auto">
            <a:xfrm>
              <a:off x="3011" y="3871"/>
              <a:ext cx="279" cy="28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b="1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197" y="3489"/>
              <a:ext cx="279" cy="28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b="1"/>
            </a:p>
          </p:txBody>
        </p:sp>
        <p:sp>
          <p:nvSpPr>
            <p:cNvPr id="16" name="Oval 14"/>
            <p:cNvSpPr>
              <a:spLocks noChangeArrowheads="1"/>
            </p:cNvSpPr>
            <p:nvPr/>
          </p:nvSpPr>
          <p:spPr bwMode="auto">
            <a:xfrm>
              <a:off x="4127" y="3871"/>
              <a:ext cx="279" cy="28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b="1"/>
            </a:p>
          </p:txBody>
        </p:sp>
        <p:sp>
          <p:nvSpPr>
            <p:cNvPr id="17" name="Oval 15"/>
            <p:cNvSpPr>
              <a:spLocks noChangeArrowheads="1"/>
            </p:cNvSpPr>
            <p:nvPr/>
          </p:nvSpPr>
          <p:spPr bwMode="auto">
            <a:xfrm>
              <a:off x="4724" y="2027"/>
              <a:ext cx="279" cy="272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b="1"/>
            </a:p>
          </p:txBody>
        </p:sp>
        <p:sp>
          <p:nvSpPr>
            <p:cNvPr id="18" name="Oval 16"/>
            <p:cNvSpPr>
              <a:spLocks noChangeArrowheads="1"/>
            </p:cNvSpPr>
            <p:nvPr/>
          </p:nvSpPr>
          <p:spPr bwMode="auto">
            <a:xfrm>
              <a:off x="2732" y="1962"/>
              <a:ext cx="279" cy="28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b="1"/>
            </a:p>
          </p:txBody>
        </p:sp>
        <p:sp>
          <p:nvSpPr>
            <p:cNvPr id="19" name="Oval 17"/>
            <p:cNvSpPr>
              <a:spLocks noChangeArrowheads="1"/>
            </p:cNvSpPr>
            <p:nvPr/>
          </p:nvSpPr>
          <p:spPr bwMode="auto">
            <a:xfrm>
              <a:off x="3011" y="1580"/>
              <a:ext cx="279" cy="28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b="1"/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auto">
            <a:xfrm>
              <a:off x="4313" y="1389"/>
              <a:ext cx="279" cy="28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b="1"/>
            </a:p>
          </p:txBody>
        </p:sp>
        <p:sp>
          <p:nvSpPr>
            <p:cNvPr id="21" name="Oval 19"/>
            <p:cNvSpPr>
              <a:spLocks noChangeArrowheads="1"/>
            </p:cNvSpPr>
            <p:nvPr/>
          </p:nvSpPr>
          <p:spPr bwMode="auto">
            <a:xfrm>
              <a:off x="2551" y="1651"/>
              <a:ext cx="279" cy="287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b="1">
                <a:solidFill>
                  <a:srgbClr val="FFFF99"/>
                </a:solidFill>
              </a:endParaRPr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auto">
            <a:xfrm>
              <a:off x="2360" y="2057"/>
              <a:ext cx="465" cy="47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Line 21"/>
            <p:cNvSpPr>
              <a:spLocks noChangeShapeType="1"/>
            </p:cNvSpPr>
            <p:nvPr/>
          </p:nvSpPr>
          <p:spPr bwMode="auto">
            <a:xfrm flipH="1">
              <a:off x="3197" y="2057"/>
              <a:ext cx="279" cy="47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Line 22"/>
            <p:cNvSpPr>
              <a:spLocks noChangeShapeType="1"/>
            </p:cNvSpPr>
            <p:nvPr/>
          </p:nvSpPr>
          <p:spPr bwMode="auto">
            <a:xfrm>
              <a:off x="3383" y="2916"/>
              <a:ext cx="558" cy="47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 flipH="1">
              <a:off x="2174" y="2916"/>
              <a:ext cx="558" cy="47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Line 24"/>
            <p:cNvSpPr>
              <a:spLocks noChangeShapeType="1"/>
            </p:cNvSpPr>
            <p:nvPr/>
          </p:nvSpPr>
          <p:spPr bwMode="auto">
            <a:xfrm flipH="1">
              <a:off x="1430" y="2088"/>
              <a:ext cx="114" cy="1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Line 25"/>
            <p:cNvSpPr>
              <a:spLocks noChangeShapeType="1"/>
            </p:cNvSpPr>
            <p:nvPr/>
          </p:nvSpPr>
          <p:spPr bwMode="auto">
            <a:xfrm flipH="1">
              <a:off x="1244" y="2534"/>
              <a:ext cx="93" cy="9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Line 26"/>
            <p:cNvSpPr>
              <a:spLocks noChangeShapeType="1"/>
            </p:cNvSpPr>
            <p:nvPr/>
          </p:nvSpPr>
          <p:spPr bwMode="auto">
            <a:xfrm flipV="1">
              <a:off x="2377" y="1826"/>
              <a:ext cx="186" cy="9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Line 27"/>
            <p:cNvSpPr>
              <a:spLocks noChangeShapeType="1"/>
            </p:cNvSpPr>
            <p:nvPr/>
          </p:nvSpPr>
          <p:spPr bwMode="auto">
            <a:xfrm>
              <a:off x="2453" y="1962"/>
              <a:ext cx="279" cy="9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Line 28"/>
            <p:cNvSpPr>
              <a:spLocks noChangeShapeType="1"/>
            </p:cNvSpPr>
            <p:nvPr/>
          </p:nvSpPr>
          <p:spPr bwMode="auto">
            <a:xfrm>
              <a:off x="3290" y="1771"/>
              <a:ext cx="253" cy="1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Line 29"/>
            <p:cNvSpPr>
              <a:spLocks noChangeShapeType="1"/>
            </p:cNvSpPr>
            <p:nvPr/>
          </p:nvSpPr>
          <p:spPr bwMode="auto">
            <a:xfrm flipH="1">
              <a:off x="4313" y="1675"/>
              <a:ext cx="93" cy="19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Line 30"/>
            <p:cNvSpPr>
              <a:spLocks noChangeShapeType="1"/>
            </p:cNvSpPr>
            <p:nvPr/>
          </p:nvSpPr>
          <p:spPr bwMode="auto">
            <a:xfrm flipH="1" flipV="1">
              <a:off x="4446" y="2027"/>
              <a:ext cx="279" cy="9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Line 31"/>
            <p:cNvSpPr>
              <a:spLocks noChangeShapeType="1"/>
            </p:cNvSpPr>
            <p:nvPr/>
          </p:nvSpPr>
          <p:spPr bwMode="auto">
            <a:xfrm flipH="1">
              <a:off x="1415" y="3600"/>
              <a:ext cx="93" cy="19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Line 32"/>
            <p:cNvSpPr>
              <a:spLocks noChangeShapeType="1"/>
            </p:cNvSpPr>
            <p:nvPr/>
          </p:nvSpPr>
          <p:spPr bwMode="auto">
            <a:xfrm flipV="1">
              <a:off x="3476" y="3489"/>
              <a:ext cx="93" cy="9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Line 33"/>
            <p:cNvSpPr>
              <a:spLocks noChangeShapeType="1"/>
            </p:cNvSpPr>
            <p:nvPr/>
          </p:nvSpPr>
          <p:spPr bwMode="auto">
            <a:xfrm flipV="1">
              <a:off x="3197" y="3775"/>
              <a:ext cx="93" cy="9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Line 34"/>
            <p:cNvSpPr>
              <a:spLocks noChangeShapeType="1"/>
            </p:cNvSpPr>
            <p:nvPr/>
          </p:nvSpPr>
          <p:spPr bwMode="auto">
            <a:xfrm>
              <a:off x="4267" y="3672"/>
              <a:ext cx="0" cy="19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35"/>
            <p:cNvSpPr>
              <a:spLocks noChangeShapeType="1"/>
            </p:cNvSpPr>
            <p:nvPr/>
          </p:nvSpPr>
          <p:spPr bwMode="auto">
            <a:xfrm>
              <a:off x="2169" y="3617"/>
              <a:ext cx="93" cy="19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</a:rPr>
              <a:t>Пример кластера </a:t>
            </a:r>
            <a:br>
              <a:rPr lang="ru-RU" b="1" dirty="0" smtClean="0">
                <a:latin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</a:rPr>
              <a:t>«Образовательный процесс»</a:t>
            </a:r>
            <a:endParaRPr lang="ru-RU" dirty="0"/>
          </a:p>
        </p:txBody>
      </p:sp>
      <p:grpSp>
        <p:nvGrpSpPr>
          <p:cNvPr id="4" name="Group 2"/>
          <p:cNvGrpSpPr>
            <a:grpSpLocks noGrp="1"/>
          </p:cNvGrpSpPr>
          <p:nvPr>
            <p:ph idx="1"/>
          </p:nvPr>
        </p:nvGrpSpPr>
        <p:grpSpPr bwMode="auto">
          <a:xfrm>
            <a:off x="357158" y="1428736"/>
            <a:ext cx="8322206" cy="4967441"/>
            <a:chOff x="1076" y="1447"/>
            <a:chExt cx="4044" cy="3038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auto">
            <a:xfrm>
              <a:off x="2013" y="2627"/>
              <a:ext cx="2083" cy="718"/>
            </a:xfrm>
            <a:prstGeom prst="ellipse">
              <a:avLst/>
            </a:prstGeom>
            <a:solidFill>
              <a:srgbClr val="CCFFCC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Образовательный процесс</a:t>
              </a:r>
            </a:p>
            <a:p>
              <a:pPr algn="ctr"/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auto">
            <a:xfrm>
              <a:off x="1305" y="1666"/>
              <a:ext cx="1116" cy="43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2000" b="1">
                  <a:latin typeface="Times New Roman" pitchFamily="18" charset="0"/>
                  <a:cs typeface="Times New Roman" pitchFamily="18" charset="0"/>
                </a:rPr>
                <a:t>Участники</a:t>
              </a:r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1145" y="3413"/>
              <a:ext cx="1116" cy="519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2000" b="1" dirty="0">
                  <a:latin typeface="Times New Roman" pitchFamily="18" charset="0"/>
                  <a:cs typeface="Times New Roman" pitchFamily="18" charset="0"/>
                </a:rPr>
                <a:t>Методы</a:t>
              </a:r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3957" y="3457"/>
              <a:ext cx="1163" cy="524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2000" b="1" dirty="0">
                  <a:latin typeface="Times New Roman" pitchFamily="18" charset="0"/>
                  <a:cs typeface="Times New Roman" pitchFamily="18" charset="0"/>
                </a:rPr>
                <a:t>Предметные области</a:t>
              </a: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3436" y="1999"/>
              <a:ext cx="1116" cy="409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2000" b="1" dirty="0">
                  <a:latin typeface="Times New Roman" pitchFamily="18" charset="0"/>
                  <a:cs typeface="Times New Roman" pitchFamily="18" charset="0"/>
                </a:rPr>
                <a:t>Содержание</a:t>
              </a: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auto">
            <a:xfrm>
              <a:off x="1076" y="2146"/>
              <a:ext cx="279" cy="28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1631" y="2277"/>
              <a:ext cx="279" cy="28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1874" y="4112"/>
              <a:ext cx="279" cy="28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1111" y="4068"/>
              <a:ext cx="279" cy="287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Oval 12"/>
            <p:cNvSpPr>
              <a:spLocks noChangeArrowheads="1"/>
            </p:cNvSpPr>
            <p:nvPr/>
          </p:nvSpPr>
          <p:spPr bwMode="auto">
            <a:xfrm>
              <a:off x="3923" y="3981"/>
              <a:ext cx="279" cy="28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645" y="3850"/>
              <a:ext cx="279" cy="28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Oval 14"/>
            <p:cNvSpPr>
              <a:spLocks noChangeArrowheads="1"/>
            </p:cNvSpPr>
            <p:nvPr/>
          </p:nvSpPr>
          <p:spPr bwMode="auto">
            <a:xfrm>
              <a:off x="4409" y="4199"/>
              <a:ext cx="279" cy="28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Oval 15"/>
            <p:cNvSpPr>
              <a:spLocks noChangeArrowheads="1"/>
            </p:cNvSpPr>
            <p:nvPr/>
          </p:nvSpPr>
          <p:spPr bwMode="auto">
            <a:xfrm>
              <a:off x="4831" y="2220"/>
              <a:ext cx="279" cy="28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Oval 16"/>
            <p:cNvSpPr>
              <a:spLocks noChangeArrowheads="1"/>
            </p:cNvSpPr>
            <p:nvPr/>
          </p:nvSpPr>
          <p:spPr bwMode="auto">
            <a:xfrm>
              <a:off x="2694" y="1840"/>
              <a:ext cx="279" cy="28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Oval 17"/>
            <p:cNvSpPr>
              <a:spLocks noChangeArrowheads="1"/>
            </p:cNvSpPr>
            <p:nvPr/>
          </p:nvSpPr>
          <p:spPr bwMode="auto">
            <a:xfrm>
              <a:off x="3332" y="1665"/>
              <a:ext cx="279" cy="28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auto">
            <a:xfrm>
              <a:off x="4339" y="1578"/>
              <a:ext cx="279" cy="28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Oval 19"/>
            <p:cNvSpPr>
              <a:spLocks noChangeArrowheads="1"/>
            </p:cNvSpPr>
            <p:nvPr/>
          </p:nvSpPr>
          <p:spPr bwMode="auto">
            <a:xfrm>
              <a:off x="2465" y="1447"/>
              <a:ext cx="279" cy="287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rgbClr val="FFFF99"/>
                </a:solidFill>
                <a:latin typeface="Arial" charset="0"/>
              </a:endParaRPr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auto">
            <a:xfrm>
              <a:off x="2291" y="2015"/>
              <a:ext cx="382" cy="6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Line 21"/>
            <p:cNvSpPr>
              <a:spLocks noChangeShapeType="1"/>
            </p:cNvSpPr>
            <p:nvPr/>
          </p:nvSpPr>
          <p:spPr bwMode="auto">
            <a:xfrm flipH="1">
              <a:off x="3263" y="2321"/>
              <a:ext cx="291" cy="33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Line 22"/>
            <p:cNvSpPr>
              <a:spLocks noChangeShapeType="1"/>
            </p:cNvSpPr>
            <p:nvPr/>
          </p:nvSpPr>
          <p:spPr bwMode="auto">
            <a:xfrm>
              <a:off x="3888" y="3195"/>
              <a:ext cx="347" cy="30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 flipH="1">
              <a:off x="2227" y="3326"/>
              <a:ext cx="376" cy="2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Line 24"/>
            <p:cNvSpPr>
              <a:spLocks noChangeShapeType="1"/>
            </p:cNvSpPr>
            <p:nvPr/>
          </p:nvSpPr>
          <p:spPr bwMode="auto">
            <a:xfrm flipH="1">
              <a:off x="1250" y="1971"/>
              <a:ext cx="93" cy="19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Line 25"/>
            <p:cNvSpPr>
              <a:spLocks noChangeShapeType="1"/>
            </p:cNvSpPr>
            <p:nvPr/>
          </p:nvSpPr>
          <p:spPr bwMode="auto">
            <a:xfrm flipH="1">
              <a:off x="1805" y="2102"/>
              <a:ext cx="24" cy="17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Line 26"/>
            <p:cNvSpPr>
              <a:spLocks noChangeShapeType="1"/>
            </p:cNvSpPr>
            <p:nvPr/>
          </p:nvSpPr>
          <p:spPr bwMode="auto">
            <a:xfrm flipV="1">
              <a:off x="2291" y="1665"/>
              <a:ext cx="186" cy="9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Line 27"/>
            <p:cNvSpPr>
              <a:spLocks noChangeShapeType="1"/>
            </p:cNvSpPr>
            <p:nvPr/>
          </p:nvSpPr>
          <p:spPr bwMode="auto">
            <a:xfrm>
              <a:off x="2416" y="1928"/>
              <a:ext cx="279" cy="9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Line 28"/>
            <p:cNvSpPr>
              <a:spLocks noChangeShapeType="1"/>
            </p:cNvSpPr>
            <p:nvPr/>
          </p:nvSpPr>
          <p:spPr bwMode="auto">
            <a:xfrm>
              <a:off x="3541" y="1928"/>
              <a:ext cx="186" cy="9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Line 29"/>
            <p:cNvSpPr>
              <a:spLocks noChangeShapeType="1"/>
            </p:cNvSpPr>
            <p:nvPr/>
          </p:nvSpPr>
          <p:spPr bwMode="auto">
            <a:xfrm flipH="1">
              <a:off x="4339" y="1840"/>
              <a:ext cx="93" cy="19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Line 30"/>
            <p:cNvSpPr>
              <a:spLocks noChangeShapeType="1"/>
            </p:cNvSpPr>
            <p:nvPr/>
          </p:nvSpPr>
          <p:spPr bwMode="auto">
            <a:xfrm flipH="1" flipV="1">
              <a:off x="4552" y="2220"/>
              <a:ext cx="279" cy="9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Line 31"/>
            <p:cNvSpPr>
              <a:spLocks noChangeShapeType="1"/>
            </p:cNvSpPr>
            <p:nvPr/>
          </p:nvSpPr>
          <p:spPr bwMode="auto">
            <a:xfrm flipH="1">
              <a:off x="1319" y="3894"/>
              <a:ext cx="93" cy="19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Line 32"/>
            <p:cNvSpPr>
              <a:spLocks noChangeShapeType="1"/>
            </p:cNvSpPr>
            <p:nvPr/>
          </p:nvSpPr>
          <p:spPr bwMode="auto">
            <a:xfrm flipV="1">
              <a:off x="3888" y="3806"/>
              <a:ext cx="93" cy="9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Line 33"/>
            <p:cNvSpPr>
              <a:spLocks noChangeShapeType="1"/>
            </p:cNvSpPr>
            <p:nvPr/>
          </p:nvSpPr>
          <p:spPr bwMode="auto">
            <a:xfrm flipV="1">
              <a:off x="4166" y="3937"/>
              <a:ext cx="93" cy="9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Line 34"/>
            <p:cNvSpPr>
              <a:spLocks noChangeShapeType="1"/>
            </p:cNvSpPr>
            <p:nvPr/>
          </p:nvSpPr>
          <p:spPr bwMode="auto">
            <a:xfrm>
              <a:off x="4547" y="3981"/>
              <a:ext cx="0" cy="19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35"/>
            <p:cNvSpPr>
              <a:spLocks noChangeShapeType="1"/>
            </p:cNvSpPr>
            <p:nvPr/>
          </p:nvSpPr>
          <p:spPr bwMode="auto">
            <a:xfrm>
              <a:off x="1874" y="3937"/>
              <a:ext cx="93" cy="19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86248" y="2571744"/>
            <a:ext cx="3857652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4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71481"/>
            <a:ext cx="235745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3428992" y="285728"/>
            <a:ext cx="5357850" cy="1143008"/>
          </a:xfrm>
          <a:prstGeom prst="wedgeRoundRectCallout">
            <a:avLst>
              <a:gd name="adj1" fmla="val -74877"/>
              <a:gd name="adj2" fmla="val 71389"/>
              <a:gd name="adj3" fmla="val 16667"/>
            </a:avLst>
          </a:prstGeom>
          <a:solidFill>
            <a:srgbClr val="00B0F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Предлагаю составить кластер на тему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«Дети в моей жизни»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285720" y="4429132"/>
            <a:ext cx="2571768" cy="1143008"/>
          </a:xfrm>
          <a:prstGeom prst="cloud">
            <a:avLst/>
          </a:prstGeom>
          <a:solidFill>
            <a:srgbClr val="00B0F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работу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 минуты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ценится в  данной работе?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lvl="1" indent="0" eaLnBrk="1" hangingPunct="1">
              <a:spcBef>
                <a:spcPts val="0"/>
              </a:spcBef>
            </a:pPr>
            <a:r>
              <a:rPr lang="ru-RU" sz="2400" b="1" dirty="0" smtClean="0">
                <a:latin typeface="Times New Roman" pitchFamily="18" charset="0"/>
              </a:rPr>
              <a:t> уметь выделять смысловые категории, слова;</a:t>
            </a:r>
          </a:p>
          <a:p>
            <a:pPr marL="0" lvl="1" indent="0" eaLnBrk="1" hangingPunct="1">
              <a:spcBef>
                <a:spcPts val="0"/>
              </a:spcBef>
            </a:pPr>
            <a:r>
              <a:rPr lang="ru-RU" sz="2400" b="1" dirty="0" smtClean="0">
                <a:latin typeface="Times New Roman" pitchFamily="18" charset="0"/>
              </a:rPr>
              <a:t>  устанавливать причинно-следственные связи;</a:t>
            </a:r>
          </a:p>
          <a:p>
            <a:pPr marL="0" lvl="1" indent="0" eaLnBrk="1" hangingPunct="1">
              <a:spcBef>
                <a:spcPts val="0"/>
              </a:spcBef>
            </a:pPr>
            <a:r>
              <a:rPr lang="ru-RU" sz="2400" b="1" dirty="0" smtClean="0">
                <a:latin typeface="Times New Roman" pitchFamily="18" charset="0"/>
              </a:rPr>
              <a:t> умение систематизировать материал;</a:t>
            </a:r>
          </a:p>
          <a:p>
            <a:pPr marL="0" lvl="1" indent="0" eaLnBrk="1" hangingPunct="1">
              <a:spcBef>
                <a:spcPts val="0"/>
              </a:spcBef>
            </a:pPr>
            <a:r>
              <a:rPr lang="ru-RU" sz="2400" b="1" dirty="0">
                <a:latin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</a:rPr>
              <a:t>собственное видение предложенной темы.</a:t>
            </a:r>
          </a:p>
          <a:p>
            <a:pPr marL="0" indent="0" algn="ctr" eaLnBrk="1" hangingPunct="1">
              <a:spcBef>
                <a:spcPts val="0"/>
              </a:spcBef>
            </a:pPr>
            <a:r>
              <a:rPr lang="ru-RU" sz="2800" b="1" dirty="0" smtClean="0">
                <a:latin typeface="Times New Roman" pitchFamily="18" charset="0"/>
              </a:rPr>
              <a:t> Анализ составленного кластера позволяет определить:</a:t>
            </a:r>
          </a:p>
          <a:p>
            <a:pPr marL="0" lvl="1" indent="0" eaLnBrk="1" hangingPunct="1">
              <a:spcBef>
                <a:spcPts val="0"/>
              </a:spcBef>
            </a:pPr>
            <a:r>
              <a:rPr lang="ru-RU" sz="2400" b="1" dirty="0" smtClean="0">
                <a:latin typeface="Times New Roman" pitchFamily="18" charset="0"/>
              </a:rPr>
              <a:t> что ученик запомнил из пройденного материала; </a:t>
            </a:r>
          </a:p>
          <a:p>
            <a:pPr marL="0" lvl="1" indent="0" eaLnBrk="1" hangingPunct="1">
              <a:spcBef>
                <a:spcPts val="0"/>
              </a:spcBef>
            </a:pPr>
            <a:r>
              <a:rPr lang="ru-RU" sz="2400" b="1" dirty="0" smtClean="0">
                <a:latin typeface="Times New Roman" pitchFamily="18" charset="0"/>
              </a:rPr>
              <a:t> содержит ли кластер какие-то принципиальные ошибки;</a:t>
            </a:r>
          </a:p>
          <a:p>
            <a:pPr marL="0" lvl="1" indent="0" eaLnBrk="1" hangingPunct="1">
              <a:spcBef>
                <a:spcPts val="0"/>
              </a:spcBef>
            </a:pPr>
            <a:r>
              <a:rPr lang="ru-RU" sz="2400" b="1" dirty="0" smtClean="0">
                <a:latin typeface="Times New Roman" pitchFamily="18" charset="0"/>
              </a:rPr>
              <a:t> владеет ли ученик системным мышлением.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2800" b="1" dirty="0" smtClean="0">
                <a:latin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Как оценить работу ученика по составлению кластера?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4423"/>
            <a:ext cx="8229600" cy="2928958"/>
          </a:xfrm>
        </p:spPr>
        <p:txBody>
          <a:bodyPr>
            <a:noAutofit/>
          </a:bodyPr>
          <a:lstStyle/>
          <a:p>
            <a:pPr marL="0" indent="0" eaLnBrk="1" hangingPunct="1"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</a:rPr>
              <a:t> В качестве критериев могут быть выбраны следующие показатели:</a:t>
            </a:r>
          </a:p>
          <a:p>
            <a:pPr marL="0" lvl="1" indent="0" eaLnBrk="1" hangingPunct="1"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</a:rPr>
              <a:t> скорость исполнения, </a:t>
            </a:r>
          </a:p>
          <a:p>
            <a:pPr marL="0" lvl="1" indent="0" eaLnBrk="1" hangingPunct="1"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</a:rPr>
              <a:t> правильность причинно-следственных связей,</a:t>
            </a:r>
          </a:p>
          <a:p>
            <a:pPr marL="0" lvl="1" indent="0" eaLnBrk="1" hangingPunct="1"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</a:rPr>
              <a:t> широта охвата материала. </a:t>
            </a:r>
          </a:p>
          <a:p>
            <a:pPr marL="0" indent="0" eaLnBrk="1" hangingPunct="1"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</a:rPr>
              <a:t> По окончании выполнения задания для сравнения можно показать на доске 2 разных по содержанию кластера и предложить учащимся в классе самим  дать оценку этим кластерам. При этом учитель выбирает  два разных по уровню исполнения кластера. Оценку можно поставить каждому учащемуся группы.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28926" y="4071942"/>
            <a:ext cx="5786478" cy="2428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 smtClean="0">
                <a:solidFill>
                  <a:schemeClr val="tx1"/>
                </a:solidFill>
                <a:latin typeface="Times New Roman" pitchFamily="18" charset="0"/>
              </a:rPr>
              <a:t>Такая форма организации работы с кластером несет в себе несколько педагогических решений:</a:t>
            </a:r>
          </a:p>
          <a:p>
            <a:pPr marL="0" lvl="1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</a:rPr>
              <a:t>- активизируется деятельность учащихся;</a:t>
            </a:r>
          </a:p>
          <a:p>
            <a:pPr marL="0" lvl="1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</a:rPr>
              <a:t>- учащиеся учатся работать в группе;</a:t>
            </a:r>
          </a:p>
          <a:p>
            <a:pPr marL="0" lvl="1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</a:rPr>
              <a:t>- учащиеся учатся оценивать результат, как своей деятельности, так и  деятельности своих товарищей.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/>
          <a:lstStyle/>
          <a:p>
            <a:pPr algn="ctr" eaLnBrk="1" hangingPunct="1"/>
            <a:r>
              <a:rPr lang="ru-RU" sz="3200" b="1" dirty="0" smtClean="0">
                <a:latin typeface="Times New Roman" pitchFamily="18" charset="0"/>
              </a:rPr>
              <a:t>Примеры использования этого приема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Учитель сам представляет кластер  перед тем, как начинает рассказывать новый материал. По окончании рассказа он просит дополнить этот кластер. </a:t>
            </a:r>
          </a:p>
          <a:p>
            <a:pPr marL="0" indent="0" eaLnBrk="1" hangingPunct="1">
              <a:spcBef>
                <a:spcPts val="0"/>
              </a:spcBef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Учитель записывает на доске перечень ключевых слов, которые встретятся в новом материале, а по окончании объяснения он </a:t>
            </a:r>
          </a:p>
          <a:p>
            <a:pPr marL="0" indent="0" eaLnBrk="1" hangingPunct="1">
              <a:spcBef>
                <a:spcPts val="0"/>
              </a:spcBef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просит названные слова представить в </a:t>
            </a:r>
          </a:p>
          <a:p>
            <a:pPr marL="0" indent="0" eaLnBrk="1" hangingPunct="1">
              <a:spcBef>
                <a:spcPts val="0"/>
              </a:spcBef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виде кластера.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332656"/>
            <a:ext cx="8229600" cy="1224136"/>
          </a:xfrm>
        </p:spPr>
        <p:txBody>
          <a:bodyPr>
            <a:normAutofit/>
          </a:bodyPr>
          <a:lstStyle/>
          <a:p>
            <a:r>
              <a:rPr lang="ru-RU" sz="3600" b="1" u="sng" dirty="0" smtClean="0">
                <a:latin typeface="Times New Roman" pitchFamily="18" charset="0"/>
              </a:rPr>
              <a:t>Приемы на стадии рефлексии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00000"/>
            <a:r>
              <a:rPr lang="ru-RU" sz="3600" b="1" dirty="0" err="1" smtClean="0">
                <a:latin typeface="Times New Roman" pitchFamily="18" charset="0"/>
              </a:rPr>
              <a:t>Синквейн</a:t>
            </a:r>
            <a:endParaRPr lang="ru-RU" sz="3600" b="1" dirty="0" smtClean="0">
              <a:latin typeface="Times New Roman" pitchFamily="18" charset="0"/>
            </a:endParaRPr>
          </a:p>
          <a:p>
            <a:pPr marL="2700000"/>
            <a:r>
              <a:rPr lang="ru-RU" sz="3600" b="1" dirty="0" smtClean="0">
                <a:latin typeface="Times New Roman" pitchFamily="18" charset="0"/>
              </a:rPr>
              <a:t>Диаманта</a:t>
            </a:r>
          </a:p>
          <a:p>
            <a:pPr marL="2700000"/>
            <a:r>
              <a:rPr lang="ru-RU" sz="3600" b="1" dirty="0" smtClean="0">
                <a:latin typeface="Times New Roman" pitchFamily="18" charset="0"/>
              </a:rPr>
              <a:t>Эссе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200000"/>
              </a:lnSpc>
            </a:pPr>
            <a:r>
              <a:rPr lang="ru-RU" sz="3200" b="1" dirty="0" smtClean="0">
                <a:latin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</a:rPr>
              <a:t>Приём «</a:t>
            </a:r>
            <a:r>
              <a:rPr lang="ru-RU" sz="3200" b="1" dirty="0" err="1" smtClean="0">
                <a:latin typeface="Times New Roman" pitchFamily="18" charset="0"/>
              </a:rPr>
              <a:t>Синквейн</a:t>
            </a:r>
            <a:r>
              <a:rPr lang="ru-RU" sz="3200" b="1" dirty="0" smtClean="0">
                <a:latin typeface="Times New Roman" pitchFamily="18" charset="0"/>
              </a:rPr>
              <a:t>»</a:t>
            </a:r>
            <a:br>
              <a:rPr lang="ru-RU" sz="3200" b="1" dirty="0" smtClean="0">
                <a:latin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</a:rPr>
              <a:t>Составление </a:t>
            </a:r>
            <a:r>
              <a:rPr lang="ru-RU" sz="3200" b="1" dirty="0" err="1" smtClean="0">
                <a:latin typeface="Times New Roman" pitchFamily="18" charset="0"/>
              </a:rPr>
              <a:t>синквейна</a:t>
            </a:r>
            <a:r>
              <a:rPr lang="ru-RU" sz="3200" b="1" dirty="0" smtClean="0">
                <a:latin typeface="Times New Roman" pitchFamily="18" charset="0"/>
              </a:rPr>
              <a:t> позволяет: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683568" y="2204864"/>
            <a:ext cx="8001000" cy="426720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</a:rPr>
              <a:t>изменить атмосферу в классе и в школе, сделав ее творческой, а уроки - событием для ребенка и учителя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latin typeface="Times New Roman" pitchFamily="18" charset="0"/>
              </a:rPr>
              <a:t>Схема составления синквейна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/>
          <a:lstStyle/>
          <a:p>
            <a:r>
              <a:rPr lang="ru-RU" sz="2800" b="1" i="1" u="sng" dirty="0" smtClean="0">
                <a:latin typeface="Times New Roman" pitchFamily="18" charset="0"/>
              </a:rPr>
              <a:t>Существительное </a:t>
            </a:r>
            <a:r>
              <a:rPr lang="ru-RU" sz="2800" dirty="0" smtClean="0">
                <a:latin typeface="Times New Roman" pitchFamily="18" charset="0"/>
              </a:rPr>
              <a:t>– объект (тема </a:t>
            </a:r>
            <a:r>
              <a:rPr lang="ru-RU" sz="2800" dirty="0" err="1" smtClean="0">
                <a:latin typeface="Times New Roman" pitchFamily="18" charset="0"/>
              </a:rPr>
              <a:t>синквейна</a:t>
            </a:r>
            <a:r>
              <a:rPr lang="ru-RU" sz="2800" dirty="0" smtClean="0">
                <a:latin typeface="Times New Roman" pitchFamily="18" charset="0"/>
              </a:rPr>
              <a:t>)</a:t>
            </a:r>
          </a:p>
          <a:p>
            <a:r>
              <a:rPr lang="ru-RU" sz="2800" b="1" i="1" u="sng" dirty="0" smtClean="0">
                <a:latin typeface="Times New Roman" pitchFamily="18" charset="0"/>
              </a:rPr>
              <a:t>Прилагательное, прилагательное</a:t>
            </a:r>
            <a:r>
              <a:rPr lang="ru-RU" sz="2800" dirty="0" smtClean="0">
                <a:latin typeface="Times New Roman" pitchFamily="18" charset="0"/>
              </a:rPr>
              <a:t>, описывающие признаки и свойства объекта</a:t>
            </a:r>
            <a:endParaRPr lang="en-US" sz="2800" dirty="0" smtClean="0">
              <a:latin typeface="Times New Roman" pitchFamily="18" charset="0"/>
            </a:endParaRPr>
          </a:p>
          <a:p>
            <a:r>
              <a:rPr lang="ru-RU" sz="2800" b="1" i="1" u="sng" dirty="0" smtClean="0">
                <a:latin typeface="Times New Roman" pitchFamily="18" charset="0"/>
              </a:rPr>
              <a:t>Глагол, глагол, глагол</a:t>
            </a:r>
            <a:r>
              <a:rPr lang="ru-RU" sz="2800" dirty="0" smtClean="0">
                <a:latin typeface="Times New Roman" pitchFamily="18" charset="0"/>
              </a:rPr>
              <a:t> – действия, совершаемые объектом</a:t>
            </a:r>
          </a:p>
          <a:p>
            <a:r>
              <a:rPr lang="ru-RU" sz="2800" b="1" i="1" u="sng" dirty="0" smtClean="0">
                <a:latin typeface="Times New Roman" pitchFamily="18" charset="0"/>
              </a:rPr>
              <a:t>Предложение</a:t>
            </a:r>
            <a:r>
              <a:rPr lang="ru-RU" sz="2800" dirty="0" smtClean="0">
                <a:latin typeface="Times New Roman" pitchFamily="18" charset="0"/>
              </a:rPr>
              <a:t> – отношение автора  к объекту</a:t>
            </a:r>
          </a:p>
          <a:p>
            <a:r>
              <a:rPr lang="ru-RU" sz="2800" b="1" i="1" u="sng" dirty="0" smtClean="0">
                <a:latin typeface="Times New Roman" pitchFamily="18" charset="0"/>
              </a:rPr>
              <a:t>Синоним</a:t>
            </a:r>
            <a:r>
              <a:rPr lang="ru-RU" sz="2800" dirty="0" smtClean="0">
                <a:latin typeface="Times New Roman" pitchFamily="18" charset="0"/>
              </a:rPr>
              <a:t> к первой строчке – суть объекта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4000" b="1" u="sng" dirty="0" smtClean="0">
                <a:latin typeface="Times New Roman" pitchFamily="18" charset="0"/>
              </a:rPr>
              <a:t>Педагогическая технология</a:t>
            </a:r>
            <a:r>
              <a:rPr lang="ru-RU" sz="4000" b="1" dirty="0" smtClean="0">
                <a:latin typeface="Times New Roman" pitchFamily="18" charset="0"/>
              </a:rPr>
              <a:t> –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4000" b="1" dirty="0" smtClean="0">
                <a:latin typeface="Times New Roman" pitchFamily="18" charset="0"/>
              </a:rPr>
              <a:t>это строго научное проектирование и точное воспроизведение педагогических действий,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4000" b="1" dirty="0" smtClean="0">
                <a:latin typeface="Times New Roman" pitchFamily="18" charset="0"/>
              </a:rPr>
              <a:t>гарантирующих успех.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</a:rPr>
              <a:t>Знакомство с </a:t>
            </a:r>
            <a:r>
              <a:rPr lang="ru-RU" sz="3200" b="1" dirty="0" err="1" smtClean="0">
                <a:latin typeface="Times New Roman" pitchFamily="18" charset="0"/>
              </a:rPr>
              <a:t>синквейном</a:t>
            </a:r>
            <a:r>
              <a:rPr lang="ru-RU" sz="3200" b="1" dirty="0" smtClean="0">
                <a:latin typeface="Times New Roman" pitchFamily="18" charset="0"/>
              </a:rPr>
              <a:t> проводится так: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 smtClean="0">
                <a:latin typeface="Times New Roman" pitchFamily="18" charset="0"/>
              </a:rPr>
              <a:t>объясняют правила написания </a:t>
            </a:r>
            <a:r>
              <a:rPr lang="ru-RU" sz="2800" b="1" dirty="0" err="1" smtClean="0">
                <a:latin typeface="Times New Roman" pitchFamily="18" charset="0"/>
              </a:rPr>
              <a:t>синквейна</a:t>
            </a:r>
            <a:r>
              <a:rPr lang="ru-RU" sz="2800" b="1" dirty="0" smtClean="0">
                <a:latin typeface="Times New Roman" pitchFamily="18" charset="0"/>
              </a:rPr>
              <a:t>;</a:t>
            </a:r>
          </a:p>
          <a:p>
            <a:r>
              <a:rPr lang="ru-RU" sz="2800" b="1" dirty="0" smtClean="0">
                <a:latin typeface="Times New Roman" pitchFamily="18" charset="0"/>
              </a:rPr>
              <a:t>в качестве примера приводятся несколько </a:t>
            </a:r>
            <a:r>
              <a:rPr lang="ru-RU" sz="2800" b="1" dirty="0" err="1" smtClean="0">
                <a:latin typeface="Times New Roman" pitchFamily="18" charset="0"/>
              </a:rPr>
              <a:t>синквейнов</a:t>
            </a:r>
            <a:r>
              <a:rPr lang="ru-RU" sz="2800" b="1" dirty="0" smtClean="0">
                <a:latin typeface="Times New Roman" pitchFamily="18" charset="0"/>
              </a:rPr>
              <a:t>;</a:t>
            </a:r>
          </a:p>
          <a:p>
            <a:r>
              <a:rPr lang="ru-RU" sz="2800" b="1" dirty="0" smtClean="0">
                <a:latin typeface="Times New Roman" pitchFamily="18" charset="0"/>
              </a:rPr>
              <a:t>задается тема </a:t>
            </a:r>
            <a:r>
              <a:rPr lang="ru-RU" sz="2800" b="1" dirty="0" err="1" smtClean="0">
                <a:latin typeface="Times New Roman" pitchFamily="18" charset="0"/>
              </a:rPr>
              <a:t>синквейна</a:t>
            </a:r>
            <a:r>
              <a:rPr lang="ru-RU" sz="2800" b="1" dirty="0" smtClean="0">
                <a:latin typeface="Times New Roman" pitchFamily="18" charset="0"/>
              </a:rPr>
              <a:t>;</a:t>
            </a:r>
          </a:p>
          <a:p>
            <a:r>
              <a:rPr lang="ru-RU" sz="2800" b="1" dirty="0" smtClean="0">
                <a:latin typeface="Times New Roman" pitchFamily="18" charset="0"/>
              </a:rPr>
              <a:t>фиксируется время на данный вид работы;</a:t>
            </a:r>
          </a:p>
          <a:p>
            <a:r>
              <a:rPr lang="ru-RU" sz="2800" b="1" dirty="0" smtClean="0">
                <a:latin typeface="Times New Roman" pitchFamily="18" charset="0"/>
              </a:rPr>
              <a:t>заслушивают варианты </a:t>
            </a:r>
            <a:r>
              <a:rPr lang="ru-RU" sz="2800" b="1" dirty="0" err="1" smtClean="0">
                <a:latin typeface="Times New Roman" pitchFamily="18" charset="0"/>
              </a:rPr>
              <a:t>синквейнов</a:t>
            </a:r>
            <a:r>
              <a:rPr lang="ru-RU" sz="2800" b="1" dirty="0" smtClean="0">
                <a:latin typeface="Times New Roman" pitchFamily="18" charset="0"/>
              </a:rPr>
              <a:t> по желанию учеников.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7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sz="3200" b="1" dirty="0" smtClean="0">
                <a:latin typeface="Times New Roman" pitchFamily="18" charset="0"/>
              </a:rPr>
              <a:t>      </a:t>
            </a:r>
            <a:r>
              <a:rPr lang="ru-RU" sz="3200" b="1" u="sng" dirty="0" smtClean="0">
                <a:latin typeface="Times New Roman" pitchFamily="18" charset="0"/>
              </a:rPr>
              <a:t>Пример </a:t>
            </a:r>
            <a:r>
              <a:rPr lang="ru-RU" sz="3200" b="1" u="sng" dirty="0" err="1" smtClean="0">
                <a:latin typeface="Times New Roman" pitchFamily="18" charset="0"/>
              </a:rPr>
              <a:t>синквейна</a:t>
            </a:r>
            <a:endParaRPr lang="ru-RU" sz="3200" b="1" u="sng" dirty="0" smtClean="0">
              <a:latin typeface="Times New Roman" pitchFamily="18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1052736"/>
            <a:ext cx="8229600" cy="496855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</a:rPr>
              <a:t>Учитель</a:t>
            </a:r>
          </a:p>
          <a:p>
            <a:pPr algn="ctr"/>
            <a:r>
              <a:rPr lang="ru-RU" sz="2800" dirty="0" smtClean="0">
                <a:latin typeface="Times New Roman" pitchFamily="18" charset="0"/>
              </a:rPr>
              <a:t>Трудолюбивый, знающий</a:t>
            </a:r>
          </a:p>
          <a:p>
            <a:pPr algn="ctr"/>
            <a:r>
              <a:rPr lang="ru-RU" sz="2800" dirty="0" smtClean="0">
                <a:latin typeface="Times New Roman" pitchFamily="18" charset="0"/>
              </a:rPr>
              <a:t>Помогает, учит, поощряет</a:t>
            </a:r>
          </a:p>
          <a:p>
            <a:pPr algn="ctr"/>
            <a:r>
              <a:rPr lang="ru-RU" sz="2800" dirty="0" smtClean="0">
                <a:latin typeface="Times New Roman" pitchFamily="18" charset="0"/>
              </a:rPr>
              <a:t>Учитель нужный человек</a:t>
            </a:r>
          </a:p>
          <a:p>
            <a:pPr algn="ctr"/>
            <a:r>
              <a:rPr lang="ru-RU" sz="2800" dirty="0" smtClean="0">
                <a:latin typeface="Times New Roman" pitchFamily="18" charset="0"/>
              </a:rPr>
              <a:t>Творец.</a:t>
            </a:r>
          </a:p>
          <a:p>
            <a:pPr algn="ctr">
              <a:buNone/>
            </a:pPr>
            <a:r>
              <a:rPr lang="ru-RU" sz="2800" dirty="0" smtClean="0">
                <a:latin typeface="Times New Roman" pitchFamily="18" charset="0"/>
              </a:rPr>
              <a:t>********************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</a:rPr>
              <a:t>Физика</a:t>
            </a:r>
          </a:p>
          <a:p>
            <a:pPr algn="ctr"/>
            <a:r>
              <a:rPr lang="ru-RU" sz="2800" dirty="0" smtClean="0">
                <a:latin typeface="Times New Roman" pitchFamily="18" charset="0"/>
              </a:rPr>
              <a:t>Загадочная, интересная</a:t>
            </a:r>
          </a:p>
          <a:p>
            <a:pPr algn="ctr"/>
            <a:r>
              <a:rPr lang="ru-RU" sz="2800" dirty="0" smtClean="0">
                <a:latin typeface="Times New Roman" pitchFamily="18" charset="0"/>
              </a:rPr>
              <a:t>Учит, открывает, захватывает</a:t>
            </a:r>
          </a:p>
          <a:p>
            <a:pPr algn="ctr"/>
            <a:r>
              <a:rPr lang="ru-RU" sz="2800" dirty="0" smtClean="0">
                <a:latin typeface="Times New Roman" pitchFamily="18" charset="0"/>
              </a:rPr>
              <a:t>Делает невозможное возможным</a:t>
            </a:r>
          </a:p>
          <a:p>
            <a:pPr algn="ctr"/>
            <a:r>
              <a:rPr lang="ru-RU" sz="2800" dirty="0" smtClean="0">
                <a:latin typeface="Times New Roman" pitchFamily="18" charset="0"/>
              </a:rPr>
              <a:t>Наука.</a:t>
            </a:r>
          </a:p>
          <a:p>
            <a:pPr algn="ctr">
              <a:buNone/>
            </a:pPr>
            <a:endParaRPr lang="ru-RU" sz="28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Предлагаю составить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 теме «Ученик»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Ученик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Способный, исполнительный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Учится, развивается, овладевает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 него нет школы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Личность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Варианты использования приема</a:t>
            </a:r>
            <a:endParaRPr lang="ru-RU" b="1" dirty="0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 smtClean="0">
                <a:latin typeface="Times New Roman" pitchFamily="18" charset="0"/>
              </a:rPr>
              <a:t>Учитель на Вызове предлагает свой </a:t>
            </a:r>
            <a:r>
              <a:rPr lang="ru-RU" sz="2800" b="1" dirty="0" err="1" smtClean="0">
                <a:latin typeface="Times New Roman" pitchFamily="18" charset="0"/>
              </a:rPr>
              <a:t>Синквейн</a:t>
            </a:r>
            <a:r>
              <a:rPr lang="ru-RU" sz="2800" b="1" dirty="0" smtClean="0">
                <a:latin typeface="Times New Roman" pitchFamily="18" charset="0"/>
              </a:rPr>
              <a:t> без одной строчки и дает задание дописать ее в конце урока, например:</a:t>
            </a:r>
          </a:p>
          <a:p>
            <a:r>
              <a:rPr lang="ru-RU" sz="2800" b="1" dirty="0" smtClean="0">
                <a:latin typeface="Times New Roman" pitchFamily="18" charset="0"/>
              </a:rPr>
              <a:t>    1. ____________________(ускорение).</a:t>
            </a:r>
          </a:p>
          <a:p>
            <a:r>
              <a:rPr lang="ru-RU" sz="2800" b="1" dirty="0" smtClean="0">
                <a:latin typeface="Times New Roman" pitchFamily="18" charset="0"/>
              </a:rPr>
              <a:t>    2. постоянное, переменное.</a:t>
            </a:r>
          </a:p>
          <a:p>
            <a:r>
              <a:rPr lang="ru-RU" sz="2800" b="1" dirty="0" smtClean="0">
                <a:latin typeface="Times New Roman" pitchFamily="18" charset="0"/>
              </a:rPr>
              <a:t>    3. меняет, определяет, вызывает</a:t>
            </a:r>
          </a:p>
          <a:p>
            <a:r>
              <a:rPr lang="ru-RU" sz="2800" b="1" dirty="0" smtClean="0">
                <a:latin typeface="Times New Roman" pitchFamily="18" charset="0"/>
              </a:rPr>
              <a:t>    4. определяет характер движения.</a:t>
            </a:r>
          </a:p>
          <a:p>
            <a:r>
              <a:rPr lang="ru-RU" sz="2800" b="1" dirty="0" smtClean="0">
                <a:latin typeface="Times New Roman" pitchFamily="18" charset="0"/>
              </a:rPr>
              <a:t>    5. быстрота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Варианты использования приема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92500"/>
          </a:bodyPr>
          <a:lstStyle/>
          <a:p>
            <a:pPr>
              <a:spcBef>
                <a:spcPts val="0"/>
              </a:spcBef>
            </a:pPr>
            <a:r>
              <a:rPr lang="ru-RU" sz="2800" b="1" dirty="0" smtClean="0">
                <a:latin typeface="Times New Roman" pitchFamily="18" charset="0"/>
              </a:rPr>
              <a:t>В фазе Вызова учитель предлагает учащимся свой </a:t>
            </a:r>
            <a:r>
              <a:rPr lang="ru-RU" sz="2800" b="1" dirty="0" err="1" smtClean="0">
                <a:latin typeface="Times New Roman" pitchFamily="18" charset="0"/>
              </a:rPr>
              <a:t>Синквейн</a:t>
            </a:r>
            <a:r>
              <a:rPr lang="ru-RU" sz="2800" b="1" dirty="0" smtClean="0">
                <a:latin typeface="Times New Roman" pitchFamily="18" charset="0"/>
              </a:rPr>
              <a:t> с ошибкой и дает задание найти эту ошибку в фазе Рефлексии, например: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</a:pPr>
            <a:r>
              <a:rPr lang="ru-RU" sz="2800" b="1" dirty="0" smtClean="0">
                <a:latin typeface="Times New Roman" pitchFamily="18" charset="0"/>
              </a:rPr>
              <a:t>    1. план местности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</a:pPr>
            <a:r>
              <a:rPr lang="ru-RU" sz="2800" b="1" dirty="0" smtClean="0">
                <a:latin typeface="Times New Roman" pitchFamily="18" charset="0"/>
              </a:rPr>
              <a:t>    2. топографический, точный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</a:pPr>
            <a:r>
              <a:rPr lang="ru-RU" sz="2800" b="1" dirty="0" smtClean="0">
                <a:latin typeface="Times New Roman" pitchFamily="18" charset="0"/>
              </a:rPr>
              <a:t>    3. описывает, направляет, указывает  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</a:pPr>
            <a:r>
              <a:rPr lang="ru-RU" sz="2800" b="1" dirty="0" smtClean="0">
                <a:latin typeface="Times New Roman" pitchFamily="18" charset="0"/>
              </a:rPr>
              <a:t>    4. необходим для ориентирования на  местности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</a:pPr>
            <a:r>
              <a:rPr lang="ru-RU" sz="2800" b="1" dirty="0" smtClean="0">
                <a:latin typeface="Times New Roman" pitchFamily="18" charset="0"/>
              </a:rPr>
              <a:t>    5. увеличенное изображение земной поверхности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001000" cy="863377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Варианты использования приема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</a:rPr>
              <a:t>Разделить класс на две группы. Предложить этим группам одну и ту же тему, но  в первом случае надо показать положительные сто- </a:t>
            </a:r>
            <a:r>
              <a:rPr lang="ru-RU" sz="2000" b="1" dirty="0" err="1" smtClean="0">
                <a:latin typeface="Times New Roman" pitchFamily="18" charset="0"/>
              </a:rPr>
              <a:t>роны</a:t>
            </a:r>
            <a:r>
              <a:rPr lang="ru-RU" sz="2000" b="1" dirty="0" smtClean="0">
                <a:latin typeface="Times New Roman" pitchFamily="18" charset="0"/>
              </a:rPr>
              <a:t> изучаемого объекта, а в другом случае – отрицательные.</a:t>
            </a:r>
          </a:p>
          <a:p>
            <a:pPr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</a:rPr>
              <a:t>Колумб,</a:t>
            </a:r>
          </a:p>
          <a:p>
            <a:pPr lvl="1"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</a:rPr>
              <a:t>Лживый, бездушный,</a:t>
            </a:r>
          </a:p>
          <a:p>
            <a:pPr lvl="1"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</a:rPr>
              <a:t>Командовал, торговал, обогащался.</a:t>
            </a:r>
          </a:p>
          <a:p>
            <a:pPr lvl="1"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</a:rPr>
              <a:t>Делал все для достижения цели.</a:t>
            </a:r>
          </a:p>
          <a:p>
            <a:pPr lvl="1"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</a:rPr>
              <a:t>Авантюрист.</a:t>
            </a:r>
          </a:p>
          <a:p>
            <a:pPr lvl="1">
              <a:spcBef>
                <a:spcPts val="0"/>
              </a:spcBef>
            </a:pPr>
            <a:endParaRPr lang="ru-RU" sz="2000" b="1" dirty="0" smtClean="0">
              <a:latin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</a:rPr>
              <a:t> Колумб,</a:t>
            </a:r>
          </a:p>
          <a:p>
            <a:pPr lvl="1"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</a:rPr>
              <a:t>Смелый, настойчивый,</a:t>
            </a:r>
          </a:p>
          <a:p>
            <a:pPr lvl="1"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</a:rPr>
              <a:t>Открывал, торговал, обогащал.</a:t>
            </a:r>
          </a:p>
          <a:p>
            <a:pPr lvl="1"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</a:rPr>
              <a:t>Воссоединил мир и потряс человечество.</a:t>
            </a:r>
          </a:p>
          <a:p>
            <a:pPr lvl="1"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</a:rPr>
              <a:t>Герой</a:t>
            </a:r>
          </a:p>
          <a:p>
            <a:pPr>
              <a:spcBef>
                <a:spcPts val="0"/>
              </a:spcBef>
              <a:buNone/>
            </a:pPr>
            <a:r>
              <a:rPr lang="ru-RU" sz="2000" b="1" dirty="0" smtClean="0">
                <a:latin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</a:rPr>
            </a:br>
            <a:endParaRPr lang="ru-RU" sz="2000" b="1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332656"/>
            <a:ext cx="8001000" cy="883369"/>
          </a:xfrm>
        </p:spPr>
        <p:txBody>
          <a:bodyPr/>
          <a:lstStyle/>
          <a:p>
            <a:r>
              <a:rPr lang="ru-RU" sz="3200" b="1" dirty="0" smtClean="0">
                <a:latin typeface="Times New Roman" pitchFamily="18" charset="0"/>
              </a:rPr>
              <a:t>Приём «Диаманта»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1052736"/>
            <a:ext cx="8001000" cy="4267200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</a:rPr>
              <a:t>Стихотворная форма из семи строк, первая и последняя из которых – понятия с противоположным значением.</a:t>
            </a:r>
          </a:p>
          <a:p>
            <a:pPr algn="ctr">
              <a:buNone/>
            </a:pPr>
            <a:r>
              <a:rPr lang="ru-RU" sz="2800" b="1" u="sng" dirty="0" smtClean="0">
                <a:latin typeface="Times New Roman" pitchFamily="18" charset="0"/>
              </a:rPr>
              <a:t>Схема диаманты</a:t>
            </a:r>
          </a:p>
          <a:p>
            <a:pPr algn="ctr">
              <a:buNone/>
            </a:pPr>
            <a:endParaRPr lang="ru-RU" sz="2800" b="1" u="sng" dirty="0" smtClean="0">
              <a:latin typeface="Times New Roman" pitchFamily="18" charset="0"/>
            </a:endParaRPr>
          </a:p>
          <a:p>
            <a:pPr algn="ctr"/>
            <a:endParaRPr lang="ru-RU" sz="2800" b="1" dirty="0" smtClean="0">
              <a:latin typeface="Times New Roman" pitchFamily="18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2924944"/>
            <a:ext cx="8229600" cy="352839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R="0" lvl="0" algn="l" defTabSz="914400" rtl="0" eaLnBrk="1" fontAlgn="auto" latinLnBrk="0" hangingPunct="1">
              <a:lnSpc>
                <a:spcPct val="110000"/>
              </a:lnSpc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Строка 1 – тема (существительное)</a:t>
            </a:r>
          </a:p>
          <a:p>
            <a:pPr marR="0" lvl="0" algn="l" defTabSz="914400" rtl="0" eaLnBrk="1" fontAlgn="auto" latinLnBrk="0" hangingPunct="1">
              <a:lnSpc>
                <a:spcPct val="110000"/>
              </a:lnSpc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Строка 2: определение (два прилагательных)</a:t>
            </a:r>
          </a:p>
          <a:p>
            <a:pPr marR="0" lvl="0" algn="l" defTabSz="914400" rtl="0" eaLnBrk="1" fontAlgn="auto" latinLnBrk="0" hangingPunct="1">
              <a:lnSpc>
                <a:spcPct val="110000"/>
              </a:lnSpc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Строка 3: действие (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з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глагола)</a:t>
            </a:r>
          </a:p>
          <a:p>
            <a:pPr marR="0" lvl="0" algn="l" defTabSz="914400" rtl="0" eaLnBrk="1" fontAlgn="auto" latinLnBrk="0" hangingPunct="1">
              <a:lnSpc>
                <a:spcPct val="110000"/>
              </a:lnSpc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Строка 4: ассоциации (4 существительных с  противоположным понятиям)</a:t>
            </a:r>
          </a:p>
          <a:p>
            <a:pPr marR="0" lvl="0" algn="l" defTabSz="914400" rtl="0" eaLnBrk="1" fontAlgn="auto" latinLnBrk="0" hangingPunct="1">
              <a:lnSpc>
                <a:spcPct val="110000"/>
              </a:lnSpc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Строка 5: действие (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з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глагола)</a:t>
            </a:r>
          </a:p>
          <a:p>
            <a:pPr marR="0" lvl="0" algn="l" defTabSz="914400" rtl="0" eaLnBrk="1" fontAlgn="auto" latinLnBrk="0" hangingPunct="1">
              <a:lnSpc>
                <a:spcPct val="110000"/>
              </a:lnSpc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Строка 6: определение (2 прилагательных)</a:t>
            </a:r>
          </a:p>
          <a:p>
            <a:pPr marR="0" lvl="0" algn="l" defTabSz="914400" rtl="0" eaLnBrk="1" fontAlgn="auto" latinLnBrk="0" hangingPunct="1">
              <a:lnSpc>
                <a:spcPct val="110000"/>
              </a:lnSpc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Строка 7: тема ( одно существительное)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</a:rPr>
              <a:t>Пример диаманты «Электрическое поле»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980728"/>
            <a:ext cx="8001000" cy="5688632"/>
          </a:xfrm>
        </p:spPr>
        <p:txBody>
          <a:bodyPr rtlCol="0">
            <a:no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Реальность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Изменяющаяся, постоянная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Действует, обнаруживает, меняет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Знание, суеверие, польза, вред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Исследует, помогает, доказывает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Фундаментальная, объективная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Миф</a:t>
            </a:r>
          </a:p>
          <a:p>
            <a:pPr algn="ctr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Пример диаманты «Лист дерева»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Рождение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Зеленый, яркий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Растет, зеленеет, хорошеет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Жара, холод, движение, покой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Колышется, отрывается, опадает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Коричневый, старый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Смерть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  <a:defRPr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None/>
              <a:defRPr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Составьте диаманту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spcBef>
                <a:spcPts val="0"/>
              </a:spcBef>
              <a:buFont typeface="Wingdings" pitchFamily="2" charset="2"/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Школьная жизнь</a:t>
            </a:r>
          </a:p>
          <a:p>
            <a:pPr>
              <a:spcBef>
                <a:spcPts val="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Строка 1 – тема (существительное)</a:t>
            </a:r>
          </a:p>
          <a:p>
            <a:pPr>
              <a:spcBef>
                <a:spcPts val="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Строка 2: определение (два прилагательных)</a:t>
            </a:r>
          </a:p>
          <a:p>
            <a:pPr>
              <a:spcBef>
                <a:spcPts val="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Строка 3: действие (3 глагола)</a:t>
            </a:r>
          </a:p>
          <a:p>
            <a:pPr>
              <a:spcBef>
                <a:spcPts val="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Строка 4: ассоциации (4 существительных с  противоположным понятиям)</a:t>
            </a:r>
          </a:p>
          <a:p>
            <a:pPr>
              <a:spcBef>
                <a:spcPts val="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Строка 5: действие (3 глагола)</a:t>
            </a:r>
          </a:p>
          <a:p>
            <a:pPr>
              <a:spcBef>
                <a:spcPts val="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Строка 6:определение (2 прилагательных)</a:t>
            </a:r>
          </a:p>
          <a:p>
            <a:pPr>
              <a:spcBef>
                <a:spcPts val="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Строка 7: тема ( одно существительное)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Приём «Эссе»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112568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2800" b="1" i="1" u="sng" dirty="0" smtClean="0">
                <a:latin typeface="Times New Roman" pitchFamily="18" charset="0"/>
              </a:rPr>
              <a:t>Эссе</a:t>
            </a:r>
            <a:r>
              <a:rPr lang="ru-RU" sz="2800" b="1" i="1" dirty="0" smtClean="0">
                <a:latin typeface="Times New Roman" pitchFamily="18" charset="0"/>
              </a:rPr>
              <a:t> – это свободное письмо</a:t>
            </a:r>
            <a:r>
              <a:rPr lang="ru-RU" sz="2800" b="1" dirty="0" smtClean="0">
                <a:latin typeface="Times New Roman" pitchFamily="18" charset="0"/>
              </a:rPr>
              <a:t>, в котором ценится</a:t>
            </a:r>
          </a:p>
          <a:p>
            <a:pPr algn="ctr">
              <a:lnSpc>
                <a:spcPct val="90000"/>
              </a:lnSpc>
              <a:buNone/>
            </a:pPr>
            <a:endParaRPr lang="ru-RU" sz="2800" b="1" dirty="0" smtClean="0">
              <a:latin typeface="Times New Roman" pitchFamily="18" charset="0"/>
            </a:endParaRPr>
          </a:p>
          <a:p>
            <a:pPr marL="0" lvl="1" indent="0">
              <a:spcBef>
                <a:spcPts val="0"/>
              </a:spcBef>
            </a:pPr>
            <a:r>
              <a:rPr lang="ru-RU" b="1" dirty="0" smtClean="0">
                <a:latin typeface="Times New Roman" pitchFamily="18" charset="0"/>
              </a:rPr>
              <a:t>  самостоятельность,</a:t>
            </a:r>
          </a:p>
          <a:p>
            <a:pPr marL="0" lvl="1" indent="0">
              <a:spcBef>
                <a:spcPts val="0"/>
              </a:spcBef>
            </a:pPr>
            <a:r>
              <a:rPr lang="ru-RU" b="1" dirty="0" smtClean="0">
                <a:latin typeface="Times New Roman" pitchFamily="18" charset="0"/>
              </a:rPr>
              <a:t> проявление индивидуальности,</a:t>
            </a:r>
          </a:p>
          <a:p>
            <a:pPr marL="0" lvl="1" indent="0">
              <a:spcBef>
                <a:spcPts val="0"/>
              </a:spcBef>
            </a:pPr>
            <a:r>
              <a:rPr lang="ru-RU" b="1" dirty="0" smtClean="0">
                <a:latin typeface="Times New Roman" pitchFamily="18" charset="0"/>
              </a:rPr>
              <a:t> дискуссионность,</a:t>
            </a:r>
          </a:p>
          <a:p>
            <a:pPr marL="0" lvl="1" indent="0">
              <a:spcBef>
                <a:spcPts val="0"/>
              </a:spcBef>
            </a:pPr>
            <a:r>
              <a:rPr lang="ru-RU" b="1" dirty="0" smtClean="0">
                <a:latin typeface="Times New Roman" pitchFamily="18" charset="0"/>
              </a:rPr>
              <a:t> оригинальность решения проблемы,</a:t>
            </a:r>
          </a:p>
          <a:p>
            <a:pPr marL="0" lvl="1" indent="0">
              <a:spcBef>
                <a:spcPts val="0"/>
              </a:spcBef>
            </a:pPr>
            <a:r>
              <a:rPr lang="ru-RU" b="1" dirty="0" smtClean="0">
                <a:latin typeface="Times New Roman" pitchFamily="18" charset="0"/>
              </a:rPr>
              <a:t> аргументация.</a:t>
            </a:r>
          </a:p>
          <a:p>
            <a:pPr marL="0" lvl="1" indent="0" algn="ctr"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</a:rPr>
              <a:t>Эссе</a:t>
            </a:r>
          </a:p>
          <a:p>
            <a:pPr marL="0" lvl="1" indent="0" algn="ctr">
              <a:spcBef>
                <a:spcPts val="0"/>
              </a:spcBef>
              <a:buNone/>
            </a:pPr>
            <a:endParaRPr lang="ru-RU" b="1" dirty="0" smtClean="0">
              <a:latin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</a:rPr>
              <a:t>Пишется в классе после обсуждения проблемы.</a:t>
            </a:r>
          </a:p>
          <a:p>
            <a:r>
              <a:rPr lang="ru-RU" sz="2800" b="1" dirty="0" smtClean="0">
                <a:latin typeface="Times New Roman" pitchFamily="18" charset="0"/>
              </a:rPr>
              <a:t>Занимает по времени не больше 5 минут.</a:t>
            </a:r>
          </a:p>
          <a:p>
            <a:r>
              <a:rPr lang="ru-RU" sz="2800" b="1" dirty="0" smtClean="0">
                <a:latin typeface="Times New Roman" pitchFamily="18" charset="0"/>
              </a:rPr>
              <a:t>Прием дает успех на стадии рефлексии.</a:t>
            </a:r>
          </a:p>
          <a:p>
            <a:pPr marL="0" lvl="1" indent="0">
              <a:spcBef>
                <a:spcPts val="0"/>
              </a:spcBef>
              <a:buNone/>
            </a:pPr>
            <a:endParaRPr lang="ru-RU" sz="2400" b="1" dirty="0" smtClean="0">
              <a:latin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</a:rPr>
              <a:t>Что значит «думать критически»?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2857519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</a:rPr>
              <a:t> Проявлять любознательность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</a:rPr>
              <a:t> Ставить перед собой вопросы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</a:rPr>
              <a:t> Осуществлять планомерный поиск ответов на поставленные вопросы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</a:rPr>
              <a:t> Вскрывать причины и последствия фактов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</a:rPr>
              <a:t> Сомневаться в общепринятых истинах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</a:rPr>
              <a:t> Вырабатывать собственную точку зрения и способность отстаивать ее логическими доводами</a:t>
            </a:r>
          </a:p>
          <a:p>
            <a:pPr>
              <a:buNone/>
            </a:pP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4714884"/>
            <a:ext cx="6429420" cy="15716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 Проявлять внимание к аргументам оппонента и уметь их логически осмысливать.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Напишите эссе на тему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«Приёмы развития критического мышления»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Приёмы развития критического мышления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ин- </a:t>
            </a:r>
            <a:r>
              <a:rPr lang="ru-RU" sz="2600" b="1" dirty="0" err="1" smtClean="0">
                <a:latin typeface="Times New Roman" pitchFamily="18" charset="0"/>
                <a:cs typeface="Times New Roman" pitchFamily="18" charset="0"/>
              </a:rPr>
              <a:t>тересны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и разнообразны. Владение ими, я бы сказала жизненно необходимо. Применение каждого приёма – это мастерство учителя, так как их использование  должно обеспечивать качественное преподавание. Не все приёмы одинаковы: какие-то притягивают и завораживают, какие-то отталкивают и забываются. Освоила какие-то приёмы – применяю и радуюсь, не освоила – не расстраиваюсь, у меня ещё всё впереди!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</a:rPr>
              <a:t>Критическое мышление - это</a:t>
            </a:r>
            <a:endParaRPr lang="ru-RU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785786" y="1214422"/>
            <a:ext cx="7872410" cy="4525963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sz="2800" b="1" u="sng" dirty="0" smtClean="0">
                <a:latin typeface="Times New Roman" pitchFamily="18" charset="0"/>
              </a:rPr>
              <a:t>Мышление</a:t>
            </a:r>
          </a:p>
          <a:p>
            <a:pPr lvl="3" eaLnBrk="1" hangingPunct="1"/>
            <a:r>
              <a:rPr lang="ru-RU" sz="2800" b="1" dirty="0" smtClean="0">
                <a:latin typeface="Times New Roman" pitchFamily="18" charset="0"/>
              </a:rPr>
              <a:t> открытое,</a:t>
            </a:r>
          </a:p>
          <a:p>
            <a:pPr lvl="3" eaLnBrk="1" hangingPunct="1"/>
            <a:r>
              <a:rPr lang="ru-RU" sz="2800" b="1" dirty="0" smtClean="0">
                <a:latin typeface="Times New Roman" pitchFamily="18" charset="0"/>
              </a:rPr>
              <a:t> рефлексивное, </a:t>
            </a:r>
          </a:p>
          <a:p>
            <a:pPr lvl="3" eaLnBrk="1" hangingPunct="1"/>
            <a:r>
              <a:rPr lang="ru-RU" sz="2800" b="1" dirty="0" smtClean="0">
                <a:latin typeface="Times New Roman" pitchFamily="18" charset="0"/>
              </a:rPr>
              <a:t> не принимающее догм,</a:t>
            </a:r>
          </a:p>
          <a:p>
            <a:pPr lvl="3" eaLnBrk="1" hangingPunct="1"/>
            <a:r>
              <a:rPr lang="ru-RU" sz="2800" b="1" dirty="0" smtClean="0">
                <a:latin typeface="Times New Roman" pitchFamily="18" charset="0"/>
              </a:rPr>
              <a:t> развивающееся путем наложения новой информации на личный жизненный опыт,</a:t>
            </a:r>
          </a:p>
          <a:p>
            <a:pPr lvl="3" eaLnBrk="1" hangingPunct="1"/>
            <a:r>
              <a:rPr lang="ru-RU" sz="2800" b="1" dirty="0" smtClean="0">
                <a:latin typeface="Times New Roman" pitchFamily="18" charset="0"/>
              </a:rPr>
              <a:t> оценочное.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4800" b="1" u="sng" dirty="0" smtClean="0">
                <a:latin typeface="Times New Roman" pitchFamily="18" charset="0"/>
                <a:cs typeface="Times New Roman" pitchFamily="18" charset="0"/>
              </a:rPr>
              <a:t>Учёные выделяют в уроке три стадии:</a:t>
            </a:r>
          </a:p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Стадия вызова</a:t>
            </a:r>
          </a:p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Стадия осмысления</a:t>
            </a:r>
          </a:p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Стадия рефлексии</a:t>
            </a:r>
          </a:p>
          <a:p>
            <a:pPr>
              <a:buFont typeface="Wingdings" pitchFamily="2" charset="2"/>
              <a:buNone/>
            </a:pPr>
            <a:endParaRPr lang="ru-RU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642918"/>
            <a:ext cx="8015286" cy="5715040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90000"/>
              </a:lnSpc>
              <a:buNone/>
              <a:defRPr/>
            </a:pPr>
            <a:r>
              <a:rPr lang="ru-RU" sz="2400" b="1" i="1" u="sng" dirty="0">
                <a:latin typeface="Times New Roman" pitchFamily="18" charset="0"/>
              </a:rPr>
              <a:t>С</a:t>
            </a:r>
            <a:r>
              <a:rPr lang="ru-RU" sz="2400" b="1" i="1" u="sng" dirty="0" smtClean="0">
                <a:latin typeface="Times New Roman" pitchFamily="18" charset="0"/>
              </a:rPr>
              <a:t>тадия вызова позволяет</a:t>
            </a:r>
            <a:r>
              <a:rPr lang="ru-RU" sz="2400" b="1" dirty="0">
                <a:latin typeface="Times New Roman" pitchFamily="18" charset="0"/>
              </a:rPr>
              <a:t>: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latin typeface="Times New Roman" pitchFamily="18" charset="0"/>
              </a:rPr>
              <a:t>актуализировать и обобщить имеющиеся у ученика знания по данной проблеме;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latin typeface="Times New Roman" pitchFamily="18" charset="0"/>
              </a:rPr>
              <a:t>вызвать устойчивый интерес к изучаемой теме или проблеме;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latin typeface="Times New Roman" pitchFamily="18" charset="0"/>
              </a:rPr>
              <a:t>побудить ученика к активной работе на уроке и дома</a:t>
            </a:r>
            <a:r>
              <a:rPr lang="ru-RU" sz="2400" b="1" dirty="0" smtClean="0">
                <a:latin typeface="Times New Roman" pitchFamily="18" charset="0"/>
              </a:rPr>
              <a:t>.</a:t>
            </a:r>
            <a:endParaRPr lang="en-US" sz="2400" b="1" dirty="0" smtClean="0">
              <a:latin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400" b="1" i="1" u="sng" dirty="0" smtClean="0">
                <a:latin typeface="Times New Roman" pitchFamily="18" charset="0"/>
              </a:rPr>
              <a:t>Стадия  осмысления позволяет</a:t>
            </a:r>
            <a:r>
              <a:rPr lang="ru-RU" sz="2400" b="1" dirty="0" smtClean="0">
                <a:latin typeface="Times New Roman" pitchFamily="18" charset="0"/>
              </a:rPr>
              <a:t>:</a:t>
            </a:r>
          </a:p>
          <a:p>
            <a:pPr marL="0" indent="0">
              <a:spcBef>
                <a:spcPts val="0"/>
              </a:spcBef>
              <a:defRPr/>
            </a:pPr>
            <a:r>
              <a:rPr lang="ru-RU" sz="2400" b="1" dirty="0" smtClean="0">
                <a:latin typeface="Times New Roman" pitchFamily="18" charset="0"/>
              </a:rPr>
              <a:t> получить новую информацию;</a:t>
            </a:r>
          </a:p>
          <a:p>
            <a:pPr marL="0" indent="0">
              <a:spcBef>
                <a:spcPts val="0"/>
              </a:spcBef>
              <a:defRPr/>
            </a:pPr>
            <a:r>
              <a:rPr lang="ru-RU" sz="2400" b="1" dirty="0" smtClean="0">
                <a:latin typeface="Times New Roman" pitchFamily="18" charset="0"/>
              </a:rPr>
              <a:t> осмыслить ее;</a:t>
            </a:r>
          </a:p>
          <a:p>
            <a:pPr marL="0" indent="0">
              <a:spcBef>
                <a:spcPts val="0"/>
              </a:spcBef>
              <a:defRPr/>
            </a:pPr>
            <a:r>
              <a:rPr lang="ru-RU" sz="2400" b="1" dirty="0" smtClean="0">
                <a:latin typeface="Times New Roman" pitchFamily="18" charset="0"/>
              </a:rPr>
              <a:t> соотнести с уже имеющимися знаниями.</a:t>
            </a:r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400" b="1" i="1" u="sng" dirty="0" smtClean="0">
                <a:latin typeface="Times New Roman" pitchFamily="18" charset="0"/>
              </a:rPr>
              <a:t>Стадия рефлексии позволяет</a:t>
            </a:r>
            <a:r>
              <a:rPr lang="ru-RU" sz="2400" b="1" dirty="0" smtClean="0">
                <a:latin typeface="Times New Roman" pitchFamily="18" charset="0"/>
              </a:rPr>
              <a:t>:</a:t>
            </a:r>
          </a:p>
          <a:p>
            <a:pPr marL="0" indent="0">
              <a:spcBef>
                <a:spcPts val="0"/>
              </a:spcBef>
              <a:defRPr/>
            </a:pPr>
            <a:r>
              <a:rPr lang="ru-RU" sz="2400" b="1" dirty="0" smtClean="0">
                <a:latin typeface="Times New Roman" pitchFamily="18" charset="0"/>
              </a:rPr>
              <a:t> осмыслить полученную информацию;</a:t>
            </a:r>
            <a:endParaRPr lang="en-US" sz="2400" b="1" dirty="0" smtClean="0">
              <a:latin typeface="Times New Roman" pitchFamily="18" charset="0"/>
            </a:endParaRPr>
          </a:p>
          <a:p>
            <a:pPr>
              <a:defRPr/>
            </a:pPr>
            <a:r>
              <a:rPr lang="ru-RU" sz="2400" b="1" dirty="0" smtClean="0">
                <a:latin typeface="Times New Roman" pitchFamily="18" charset="0"/>
              </a:rPr>
              <a:t>присвоить новое знание;</a:t>
            </a:r>
          </a:p>
          <a:p>
            <a:pPr>
              <a:defRPr/>
            </a:pPr>
            <a:r>
              <a:rPr lang="ru-RU" sz="2400" b="1" dirty="0" smtClean="0">
                <a:latin typeface="Times New Roman" pitchFamily="18" charset="0"/>
              </a:rPr>
              <a:t>сформировать у каждого ученика собственное отношение к изучаемому материалу.</a:t>
            </a:r>
            <a:endParaRPr lang="ru-RU" sz="2400" b="1" dirty="0" smtClean="0"/>
          </a:p>
          <a:p>
            <a:pPr marL="0" indent="0">
              <a:spcBef>
                <a:spcPts val="0"/>
              </a:spcBef>
              <a:defRPr/>
            </a:pPr>
            <a:endParaRPr lang="ru-RU" sz="2400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endParaRPr lang="ru-RU" sz="2400" b="1" dirty="0">
              <a:latin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74720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latin typeface="Times New Roman" pitchFamily="18" charset="0"/>
              </a:rPr>
              <a:t>Приём «Корзина»</a:t>
            </a:r>
            <a:r>
              <a:rPr lang="ru-RU" b="1" dirty="0" smtClean="0">
                <a:latin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</a:rPr>
              <a:t> идей, понятий, имен,….</a:t>
            </a:r>
            <a:endParaRPr lang="ru-RU" b="1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eaLnBrk="1" hangingPunct="1">
              <a:spcBef>
                <a:spcPts val="0"/>
              </a:spcBef>
            </a:pPr>
            <a:r>
              <a:rPr lang="ru-RU" sz="2400" b="1" dirty="0" smtClean="0">
                <a:latin typeface="Times New Roman" pitchFamily="18" charset="0"/>
              </a:rPr>
              <a:t> Называется проблема, задается вопрос о том, что известно ученику по этой проблеме.</a:t>
            </a:r>
          </a:p>
          <a:p>
            <a:pPr marL="0" indent="0" eaLnBrk="1" hangingPunct="1">
              <a:spcBef>
                <a:spcPts val="0"/>
              </a:spcBef>
            </a:pPr>
            <a:r>
              <a:rPr lang="ru-RU" sz="2400" b="1" dirty="0" smtClean="0">
                <a:latin typeface="Times New Roman" pitchFamily="18" charset="0"/>
              </a:rPr>
              <a:t> Ученик записывает в тетради все, что ему известно по проблеме (строго индивидуальная работа), продолжительность работы 1 – 2мин</a:t>
            </a:r>
          </a:p>
          <a:p>
            <a:pPr marL="0" indent="0" eaLnBrk="1" hangingPunct="1">
              <a:spcBef>
                <a:spcPts val="0"/>
              </a:spcBef>
            </a:pPr>
            <a:r>
              <a:rPr lang="ru-RU" sz="2400" b="1" dirty="0" smtClean="0">
                <a:latin typeface="Times New Roman" pitchFamily="18" charset="0"/>
              </a:rPr>
              <a:t> Обмен информацией по проблеме в парах или группах. Время обсуждения не более 3 – </a:t>
            </a:r>
            <a:r>
              <a:rPr lang="ru-RU" sz="2400" b="1" dirty="0" err="1" smtClean="0">
                <a:latin typeface="Times New Roman" pitchFamily="18" charset="0"/>
              </a:rPr>
              <a:t>х</a:t>
            </a:r>
            <a:r>
              <a:rPr lang="ru-RU" sz="2400" b="1" dirty="0" smtClean="0">
                <a:latin typeface="Times New Roman" pitchFamily="18" charset="0"/>
              </a:rPr>
              <a:t> минут.</a:t>
            </a:r>
          </a:p>
          <a:p>
            <a:pPr marL="0" indent="0" eaLnBrk="1" hangingPunct="1">
              <a:spcBef>
                <a:spcPts val="0"/>
              </a:spcBef>
            </a:pPr>
            <a:r>
              <a:rPr lang="ru-RU" sz="2400" b="1" dirty="0" smtClean="0">
                <a:latin typeface="Times New Roman" pitchFamily="18" charset="0"/>
              </a:rPr>
              <a:t> Группы по кругу называют сведения, факты, не повторяя ранее сказанного (составляется список идей).</a:t>
            </a:r>
          </a:p>
          <a:p>
            <a:pPr marL="0" indent="0" eaLnBrk="1" hangingPunct="1">
              <a:spcBef>
                <a:spcPts val="0"/>
              </a:spcBef>
            </a:pPr>
            <a:r>
              <a:rPr lang="ru-RU" sz="2400" b="1" dirty="0" smtClean="0">
                <a:latin typeface="Times New Roman" pitchFamily="18" charset="0"/>
              </a:rPr>
              <a:t> Учитель записывает все на доске без комментариев (даже ошибочные мнения).</a:t>
            </a:r>
          </a:p>
          <a:p>
            <a:pPr marL="0" indent="0" eaLnBrk="1" hangingPunct="1">
              <a:spcBef>
                <a:spcPts val="0"/>
              </a:spcBef>
            </a:pPr>
            <a:r>
              <a:rPr lang="ru-RU" sz="2400" b="1" dirty="0" smtClean="0">
                <a:latin typeface="Times New Roman" pitchFamily="18" charset="0"/>
              </a:rPr>
              <a:t> Связывание в логические цепи, исправление ошибок происходит  по мере освоения новой информации.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9084"/>
          <a:stretch>
            <a:fillRect/>
          </a:stretch>
        </p:blipFill>
        <p:spPr bwMode="auto">
          <a:xfrm>
            <a:off x="2928926" y="2500306"/>
            <a:ext cx="2786082" cy="2928958"/>
          </a:xfrm>
          <a:prstGeom prst="roundRect">
            <a:avLst/>
          </a:prstGeom>
          <a:noFill/>
          <a:ln w="57150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5" name="Горизонтальный свиток 4"/>
          <p:cNvSpPr/>
          <p:nvPr/>
        </p:nvSpPr>
        <p:spPr>
          <a:xfrm>
            <a:off x="642910" y="285728"/>
            <a:ext cx="7858180" cy="1428760"/>
          </a:xfrm>
          <a:prstGeom prst="horizontalScroll">
            <a:avLst/>
          </a:prstGeom>
          <a:solidFill>
            <a:srgbClr val="00206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Урок физики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Тема: АККОМОДАЦИЯ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/>
          <a:lstStyle/>
          <a:p>
            <a:r>
              <a:rPr lang="ru-RU" b="1" u="sng" dirty="0" smtClean="0">
                <a:latin typeface="Comic Sans MS" pitchFamily="66" charset="0"/>
              </a:rPr>
              <a:t>АККОМОДАЦИЯ</a:t>
            </a:r>
            <a:endParaRPr lang="ru-RU" dirty="0"/>
          </a:p>
        </p:txBody>
      </p:sp>
      <p:sp>
        <p:nvSpPr>
          <p:cNvPr id="5" name="Содержимое 2"/>
          <p:cNvSpPr txBox="1">
            <a:spLocks noGrp="1"/>
          </p:cNvSpPr>
          <p:nvPr>
            <p:ph idx="1"/>
          </p:nvPr>
        </p:nvSpPr>
        <p:spPr bwMode="auto">
          <a:xfrm>
            <a:off x="457200" y="1600201"/>
            <a:ext cx="8229600" cy="2328866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Способность глаза менять фокусное расстояние за счёт расслабления или сокращения цилиарной мышцы. При её расслаблении хрусталик глаза уменьшает свою кривизну и глаз хорошо видит вдаль.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Tx/>
              <a:buNone/>
              <a:tabLst/>
              <a:defRPr/>
            </a:pP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itchFamily="2" charset="2"/>
              <a:buChar char="o"/>
              <a:tabLst/>
              <a:defRPr/>
            </a:pP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3929066"/>
            <a:ext cx="2714644" cy="1571636"/>
          </a:xfrm>
          <a:prstGeom prst="round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1261</Words>
  <Application>Microsoft Office PowerPoint</Application>
  <PresentationFormat>Экран (4:3)</PresentationFormat>
  <Paragraphs>216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СЕМИНАР – ПРАКТИКУМ «Приёмы развития критического мышления»</vt:lpstr>
      <vt:lpstr>Слайд 2</vt:lpstr>
      <vt:lpstr>Что значит «думать критически»?</vt:lpstr>
      <vt:lpstr>Критическое мышление - это</vt:lpstr>
      <vt:lpstr>Слайд 5</vt:lpstr>
      <vt:lpstr>Слайд 6</vt:lpstr>
      <vt:lpstr>Приём «Корзина»  идей, понятий, имен,….</vt:lpstr>
      <vt:lpstr>Слайд 8</vt:lpstr>
      <vt:lpstr>АККОМОДАЦИЯ</vt:lpstr>
      <vt:lpstr>Прием «Кластер»</vt:lpstr>
      <vt:lpstr>Так выглядит кластер</vt:lpstr>
      <vt:lpstr>Пример кластера  «Образовательный процесс»</vt:lpstr>
      <vt:lpstr>Слайд 13</vt:lpstr>
      <vt:lpstr>Что ценится в  данной работе?</vt:lpstr>
      <vt:lpstr> Как оценить работу ученика по составлению кластера?</vt:lpstr>
      <vt:lpstr>Примеры использования этого приема</vt:lpstr>
      <vt:lpstr>Приемы на стадии рефлексии</vt:lpstr>
      <vt:lpstr> Приём «Синквейн» Составление синквейна позволяет:</vt:lpstr>
      <vt:lpstr>Схема составления синквейна</vt:lpstr>
      <vt:lpstr>Знакомство с синквейном проводится так:</vt:lpstr>
      <vt:lpstr>      Пример синквейна</vt:lpstr>
      <vt:lpstr> Предлагаю составить синквейн по теме «Ученик»</vt:lpstr>
      <vt:lpstr>Варианты использования приема</vt:lpstr>
      <vt:lpstr>Варианты использования приема</vt:lpstr>
      <vt:lpstr> Варианты использования приема</vt:lpstr>
      <vt:lpstr>Приём «Диаманта»</vt:lpstr>
      <vt:lpstr>Пример диаманты «Электрическое поле»</vt:lpstr>
      <vt:lpstr>Составьте диаманту</vt:lpstr>
      <vt:lpstr>Приём «Эссе»</vt:lpstr>
      <vt:lpstr> Напишите эссе на тему «Приёмы развития критического мышления»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СЕМИНАР – ПРАКТИКУМ «Приёмы развития критического мышления»</dc:title>
  <dc:creator>Томилина И.В.</dc:creator>
  <cp:lastModifiedBy>Санек</cp:lastModifiedBy>
  <cp:revision>20</cp:revision>
  <dcterms:created xsi:type="dcterms:W3CDTF">2012-02-14T15:55:40Z</dcterms:created>
  <dcterms:modified xsi:type="dcterms:W3CDTF">2012-03-10T12:25:36Z</dcterms:modified>
</cp:coreProperties>
</file>