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69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80810-A490-4623-B410-700F2C73F05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95E796E-03A1-411D-B1B7-208AB47F3538}">
      <dgm:prSet phldrT="[Текст]" custT="1"/>
      <dgm:spPr/>
      <dgm:t>
        <a:bodyPr/>
        <a:lstStyle/>
        <a:p>
          <a:r>
            <a:rPr lang="ru-RU" sz="2000" dirty="0" smtClean="0"/>
            <a:t>воспитание</a:t>
          </a:r>
          <a:endParaRPr lang="ru-RU" sz="2000" dirty="0"/>
        </a:p>
      </dgm:t>
    </dgm:pt>
    <dgm:pt modelId="{8224FAF1-5153-4C54-9787-A657BCC21CE2}" type="parTrans" cxnId="{E1238CCB-3397-4AA1-8480-BFA80ED585CE}">
      <dgm:prSet/>
      <dgm:spPr/>
      <dgm:t>
        <a:bodyPr/>
        <a:lstStyle/>
        <a:p>
          <a:endParaRPr lang="ru-RU"/>
        </a:p>
      </dgm:t>
    </dgm:pt>
    <dgm:pt modelId="{4999560B-9083-4501-A94A-D955A5C8C484}" type="sibTrans" cxnId="{E1238CCB-3397-4AA1-8480-BFA80ED585CE}">
      <dgm:prSet/>
      <dgm:spPr/>
      <dgm:t>
        <a:bodyPr/>
        <a:lstStyle/>
        <a:p>
          <a:endParaRPr lang="ru-RU"/>
        </a:p>
      </dgm:t>
    </dgm:pt>
    <dgm:pt modelId="{692A5AA5-1B51-487F-88FA-38391A72C12B}">
      <dgm:prSet phldrT="[Текст]" phldr="1"/>
      <dgm:spPr/>
      <dgm:t>
        <a:bodyPr/>
        <a:lstStyle/>
        <a:p>
          <a:endParaRPr lang="ru-RU"/>
        </a:p>
      </dgm:t>
    </dgm:pt>
    <dgm:pt modelId="{E31F216E-EA2C-4451-BA69-30CA780F8976}" type="parTrans" cxnId="{06AB9D02-79FC-4186-ADBE-4C9CD099E161}">
      <dgm:prSet/>
      <dgm:spPr/>
      <dgm:t>
        <a:bodyPr/>
        <a:lstStyle/>
        <a:p>
          <a:endParaRPr lang="ru-RU"/>
        </a:p>
      </dgm:t>
    </dgm:pt>
    <dgm:pt modelId="{0E1DAD58-2A27-46D1-B10E-D39C1B1063C4}" type="sibTrans" cxnId="{06AB9D02-79FC-4186-ADBE-4C9CD099E161}">
      <dgm:prSet/>
      <dgm:spPr/>
      <dgm:t>
        <a:bodyPr/>
        <a:lstStyle/>
        <a:p>
          <a:endParaRPr lang="ru-RU"/>
        </a:p>
      </dgm:t>
    </dgm:pt>
    <dgm:pt modelId="{A9E142AF-DDFE-4534-8B66-02A40451C1CD}">
      <dgm:prSet phldrT="[Текст]" custT="1"/>
      <dgm:spPr/>
      <dgm:t>
        <a:bodyPr/>
        <a:lstStyle/>
        <a:p>
          <a:r>
            <a:rPr lang="ru-RU" sz="2000" dirty="0" smtClean="0"/>
            <a:t>образование</a:t>
          </a:r>
          <a:endParaRPr lang="ru-RU" sz="2000" dirty="0"/>
        </a:p>
      </dgm:t>
    </dgm:pt>
    <dgm:pt modelId="{CA14444D-2E4A-4092-A2F4-D8FF7883305F}" type="parTrans" cxnId="{2FA1E2B5-6E83-4453-AA5B-CE8BBBD61E3A}">
      <dgm:prSet/>
      <dgm:spPr/>
      <dgm:t>
        <a:bodyPr/>
        <a:lstStyle/>
        <a:p>
          <a:endParaRPr lang="ru-RU"/>
        </a:p>
      </dgm:t>
    </dgm:pt>
    <dgm:pt modelId="{714ADB97-E31A-4C4B-B319-FC26ECE4F51F}" type="sibTrans" cxnId="{2FA1E2B5-6E83-4453-AA5B-CE8BBBD61E3A}">
      <dgm:prSet/>
      <dgm:spPr/>
      <dgm:t>
        <a:bodyPr/>
        <a:lstStyle/>
        <a:p>
          <a:endParaRPr lang="ru-RU"/>
        </a:p>
      </dgm:t>
    </dgm:pt>
    <dgm:pt modelId="{BEA51F44-7FD5-48B1-9B87-CCAF2752FC1A}" type="pres">
      <dgm:prSet presAssocID="{AD180810-A490-4623-B410-700F2C73F052}" presName="arrowDiagram" presStyleCnt="0">
        <dgm:presLayoutVars>
          <dgm:chMax val="5"/>
          <dgm:dir/>
          <dgm:resizeHandles val="exact"/>
        </dgm:presLayoutVars>
      </dgm:prSet>
      <dgm:spPr/>
    </dgm:pt>
    <dgm:pt modelId="{5537E5F1-4379-4A7C-8BB4-5DF930A7FF5F}" type="pres">
      <dgm:prSet presAssocID="{AD180810-A490-4623-B410-700F2C73F052}" presName="arrow" presStyleLbl="bgShp" presStyleIdx="0" presStyleCnt="1"/>
      <dgm:spPr/>
    </dgm:pt>
    <dgm:pt modelId="{09302640-373D-4CA1-B180-139300F0E007}" type="pres">
      <dgm:prSet presAssocID="{AD180810-A490-4623-B410-700F2C73F052}" presName="arrowDiagram3" presStyleCnt="0"/>
      <dgm:spPr/>
    </dgm:pt>
    <dgm:pt modelId="{4D667D04-3B92-465F-9402-BE50A1B3155F}" type="pres">
      <dgm:prSet presAssocID="{195E796E-03A1-411D-B1B7-208AB47F3538}" presName="bullet3a" presStyleLbl="node1" presStyleIdx="0" presStyleCnt="3"/>
      <dgm:spPr/>
    </dgm:pt>
    <dgm:pt modelId="{FA142EFA-9A1E-427F-916D-4F1DA30EB69E}" type="pres">
      <dgm:prSet presAssocID="{195E796E-03A1-411D-B1B7-208AB47F3538}" presName="textBox3a" presStyleLbl="revTx" presStyleIdx="0" presStyleCnt="3" custScaleX="186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D6B8D-5829-4317-A5AC-2075D8BADFB6}" type="pres">
      <dgm:prSet presAssocID="{692A5AA5-1B51-487F-88FA-38391A72C12B}" presName="bullet3b" presStyleLbl="node1" presStyleIdx="1" presStyleCnt="3"/>
      <dgm:spPr/>
    </dgm:pt>
    <dgm:pt modelId="{8EDD65BB-7EB6-4D51-BB5E-6235333E1A82}" type="pres">
      <dgm:prSet presAssocID="{692A5AA5-1B51-487F-88FA-38391A72C12B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1E4FB-4CCB-43C9-A7DD-D22D4D029E8B}" type="pres">
      <dgm:prSet presAssocID="{A9E142AF-DDFE-4534-8B66-02A40451C1CD}" presName="bullet3c" presStyleLbl="node1" presStyleIdx="2" presStyleCnt="3"/>
      <dgm:spPr/>
    </dgm:pt>
    <dgm:pt modelId="{D9E65843-4545-405E-8E67-6526EBAFF865}" type="pres">
      <dgm:prSet presAssocID="{A9E142AF-DDFE-4534-8B66-02A40451C1CD}" presName="textBox3c" presStyleLbl="revTx" presStyleIdx="2" presStyleCnt="3" custScaleX="203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522C8B-AB52-438B-A5FA-ED9886838A2B}" type="presOf" srcId="{692A5AA5-1B51-487F-88FA-38391A72C12B}" destId="{8EDD65BB-7EB6-4D51-BB5E-6235333E1A82}" srcOrd="0" destOrd="0" presId="urn:microsoft.com/office/officeart/2005/8/layout/arrow2"/>
    <dgm:cxn modelId="{2FA1E2B5-6E83-4453-AA5B-CE8BBBD61E3A}" srcId="{AD180810-A490-4623-B410-700F2C73F052}" destId="{A9E142AF-DDFE-4534-8B66-02A40451C1CD}" srcOrd="2" destOrd="0" parTransId="{CA14444D-2E4A-4092-A2F4-D8FF7883305F}" sibTransId="{714ADB97-E31A-4C4B-B319-FC26ECE4F51F}"/>
    <dgm:cxn modelId="{06AB9D02-79FC-4186-ADBE-4C9CD099E161}" srcId="{AD180810-A490-4623-B410-700F2C73F052}" destId="{692A5AA5-1B51-487F-88FA-38391A72C12B}" srcOrd="1" destOrd="0" parTransId="{E31F216E-EA2C-4451-BA69-30CA780F8976}" sibTransId="{0E1DAD58-2A27-46D1-B10E-D39C1B1063C4}"/>
    <dgm:cxn modelId="{C0A5D6F7-02D2-4CA1-9523-EE3205B6F219}" type="presOf" srcId="{AD180810-A490-4623-B410-700F2C73F052}" destId="{BEA51F44-7FD5-48B1-9B87-CCAF2752FC1A}" srcOrd="0" destOrd="0" presId="urn:microsoft.com/office/officeart/2005/8/layout/arrow2"/>
    <dgm:cxn modelId="{0E39B846-CAE7-4515-97D7-07730A69B678}" type="presOf" srcId="{195E796E-03A1-411D-B1B7-208AB47F3538}" destId="{FA142EFA-9A1E-427F-916D-4F1DA30EB69E}" srcOrd="0" destOrd="0" presId="urn:microsoft.com/office/officeart/2005/8/layout/arrow2"/>
    <dgm:cxn modelId="{E1238CCB-3397-4AA1-8480-BFA80ED585CE}" srcId="{AD180810-A490-4623-B410-700F2C73F052}" destId="{195E796E-03A1-411D-B1B7-208AB47F3538}" srcOrd="0" destOrd="0" parTransId="{8224FAF1-5153-4C54-9787-A657BCC21CE2}" sibTransId="{4999560B-9083-4501-A94A-D955A5C8C484}"/>
    <dgm:cxn modelId="{617A5B66-B7E1-4413-9A9E-996524D02509}" type="presOf" srcId="{A9E142AF-DDFE-4534-8B66-02A40451C1CD}" destId="{D9E65843-4545-405E-8E67-6526EBAFF865}" srcOrd="0" destOrd="0" presId="urn:microsoft.com/office/officeart/2005/8/layout/arrow2"/>
    <dgm:cxn modelId="{DB5F567E-0258-47DE-9F56-31461C9852D4}" type="presParOf" srcId="{BEA51F44-7FD5-48B1-9B87-CCAF2752FC1A}" destId="{5537E5F1-4379-4A7C-8BB4-5DF930A7FF5F}" srcOrd="0" destOrd="0" presId="urn:microsoft.com/office/officeart/2005/8/layout/arrow2"/>
    <dgm:cxn modelId="{FAF14675-B5E1-4ABF-B016-54FCD093E536}" type="presParOf" srcId="{BEA51F44-7FD5-48B1-9B87-CCAF2752FC1A}" destId="{09302640-373D-4CA1-B180-139300F0E007}" srcOrd="1" destOrd="0" presId="urn:microsoft.com/office/officeart/2005/8/layout/arrow2"/>
    <dgm:cxn modelId="{C3691C5C-AD0D-48B1-9779-DD2899160095}" type="presParOf" srcId="{09302640-373D-4CA1-B180-139300F0E007}" destId="{4D667D04-3B92-465F-9402-BE50A1B3155F}" srcOrd="0" destOrd="0" presId="urn:microsoft.com/office/officeart/2005/8/layout/arrow2"/>
    <dgm:cxn modelId="{0088B827-9B7E-4968-9E9B-6E0A89A0F359}" type="presParOf" srcId="{09302640-373D-4CA1-B180-139300F0E007}" destId="{FA142EFA-9A1E-427F-916D-4F1DA30EB69E}" srcOrd="1" destOrd="0" presId="urn:microsoft.com/office/officeart/2005/8/layout/arrow2"/>
    <dgm:cxn modelId="{DE9CB85A-550F-4053-BE2A-2629719634B5}" type="presParOf" srcId="{09302640-373D-4CA1-B180-139300F0E007}" destId="{3A7D6B8D-5829-4317-A5AC-2075D8BADFB6}" srcOrd="2" destOrd="0" presId="urn:microsoft.com/office/officeart/2005/8/layout/arrow2"/>
    <dgm:cxn modelId="{62F1185C-6362-4EC6-BD5D-9168EFB6EE04}" type="presParOf" srcId="{09302640-373D-4CA1-B180-139300F0E007}" destId="{8EDD65BB-7EB6-4D51-BB5E-6235333E1A82}" srcOrd="3" destOrd="0" presId="urn:microsoft.com/office/officeart/2005/8/layout/arrow2"/>
    <dgm:cxn modelId="{B454F8CA-0756-41F5-AC28-8B5F3D06C501}" type="presParOf" srcId="{09302640-373D-4CA1-B180-139300F0E007}" destId="{AF51E4FB-4CCB-43C9-A7DD-D22D4D029E8B}" srcOrd="4" destOrd="0" presId="urn:microsoft.com/office/officeart/2005/8/layout/arrow2"/>
    <dgm:cxn modelId="{80FB1ADA-231C-444B-B18D-6618ECE701A1}" type="presParOf" srcId="{09302640-373D-4CA1-B180-139300F0E007}" destId="{D9E65843-4545-405E-8E67-6526EBAFF86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7E5F1-4379-4A7C-8BB4-5DF930A7FF5F}">
      <dsp:nvSpPr>
        <dsp:cNvPr id="0" name=""/>
        <dsp:cNvSpPr/>
      </dsp:nvSpPr>
      <dsp:spPr>
        <a:xfrm>
          <a:off x="861445" y="0"/>
          <a:ext cx="5521960" cy="34512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67D04-3B92-465F-9402-BE50A1B3155F}">
      <dsp:nvSpPr>
        <dsp:cNvPr id="0" name=""/>
        <dsp:cNvSpPr/>
      </dsp:nvSpPr>
      <dsp:spPr>
        <a:xfrm>
          <a:off x="1562734" y="2382035"/>
          <a:ext cx="143570" cy="143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42EFA-9A1E-427F-916D-4F1DA30EB69E}">
      <dsp:nvSpPr>
        <dsp:cNvPr id="0" name=""/>
        <dsp:cNvSpPr/>
      </dsp:nvSpPr>
      <dsp:spPr>
        <a:xfrm>
          <a:off x="1080071" y="2453820"/>
          <a:ext cx="2395512" cy="997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07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воспитание</a:t>
          </a:r>
          <a:endParaRPr lang="ru-RU" sz="2000" kern="1200" dirty="0"/>
        </a:p>
      </dsp:txBody>
      <dsp:txXfrm>
        <a:off x="1080071" y="2453820"/>
        <a:ext cx="2395512" cy="997404"/>
      </dsp:txXfrm>
    </dsp:sp>
    <dsp:sp modelId="{3A7D6B8D-5829-4317-A5AC-2075D8BADFB6}">
      <dsp:nvSpPr>
        <dsp:cNvPr id="0" name=""/>
        <dsp:cNvSpPr/>
      </dsp:nvSpPr>
      <dsp:spPr>
        <a:xfrm>
          <a:off x="2830024" y="1443992"/>
          <a:ext cx="259532" cy="2595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DD65BB-7EB6-4D51-BB5E-6235333E1A82}">
      <dsp:nvSpPr>
        <dsp:cNvPr id="0" name=""/>
        <dsp:cNvSpPr/>
      </dsp:nvSpPr>
      <dsp:spPr>
        <a:xfrm>
          <a:off x="2959790" y="1573758"/>
          <a:ext cx="1325270" cy="1877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521" tIns="0" rIns="0" bIns="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>
        <a:off x="2959790" y="1573758"/>
        <a:ext cx="1325270" cy="1877466"/>
      </dsp:txXfrm>
    </dsp:sp>
    <dsp:sp modelId="{AF51E4FB-4CCB-43C9-A7DD-D22D4D029E8B}">
      <dsp:nvSpPr>
        <dsp:cNvPr id="0" name=""/>
        <dsp:cNvSpPr/>
      </dsp:nvSpPr>
      <dsp:spPr>
        <a:xfrm>
          <a:off x="4354085" y="873159"/>
          <a:ext cx="358927" cy="358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65843-4545-405E-8E67-6526EBAFF865}">
      <dsp:nvSpPr>
        <dsp:cNvPr id="0" name=""/>
        <dsp:cNvSpPr/>
      </dsp:nvSpPr>
      <dsp:spPr>
        <a:xfrm>
          <a:off x="3844951" y="1052623"/>
          <a:ext cx="2702464" cy="2398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18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образование</a:t>
          </a:r>
          <a:endParaRPr lang="ru-RU" sz="2000" kern="1200" dirty="0"/>
        </a:p>
      </dsp:txBody>
      <dsp:txXfrm>
        <a:off x="3844951" y="1052623"/>
        <a:ext cx="2702464" cy="2398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7F3CD9B-B03F-4EB4-9702-F923BD17C65E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F5D52D5-2D5D-4E87-82EE-C1D49999A0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" TargetMode="External"/><Relationship Id="rId2" Type="http://schemas.openxmlformats.org/officeDocument/2006/relationships/hyperlink" Target="http://bmsi.ru/source/9f247a66-ec60-4b7f-9790-42a1c4656b6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00438"/>
            <a:ext cx="19050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</a:t>
            </a:r>
            <a:endParaRPr lang="ru-RU" dirty="0" smtClean="0"/>
          </a:p>
          <a:p>
            <a:pPr lvl="8">
              <a:buNone/>
            </a:pPr>
            <a:r>
              <a:rPr lang="ru-RU" sz="1800" b="1" dirty="0" smtClean="0"/>
              <a:t> А.П.Матвеев доктор педагогических наук Российского государственного университета физической культуры, спорта и туризма.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Концепция структуры и содержания образования по физической культуре в школе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9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61912"/>
          </a:xfrm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chemeClr val="tx1"/>
                </a:solidFill>
              </a:rPr>
              <a:t>Доминирующие основания педагогического процесса по ступеням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-2" y="2285993"/>
          <a:ext cx="9144004" cy="457200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103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Начальная школа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Основная школа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Старшая школа</a:t>
                      </a:r>
                      <a:endParaRPr lang="ru-RU" dirty="0"/>
                    </a:p>
                  </a:txBody>
                  <a:tcPr anchor="ctr"/>
                </a:tc>
              </a:tr>
              <a:tr h="103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учебная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общественно-полезная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профессионально-учебная</a:t>
                      </a:r>
                      <a:endParaRPr lang="ru-RU" dirty="0"/>
                    </a:p>
                  </a:txBody>
                  <a:tcPr anchor="ctr"/>
                </a:tc>
              </a:tr>
              <a:tr h="147484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Компоненты педагогического процесса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обучение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воспитание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 anchor="ctr"/>
                </a:tc>
              </a:tr>
              <a:tr h="10323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Компоненты социализации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идентификация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индивидуализация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персонализация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726622"/>
          <a:ext cx="8501124" cy="3820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25281"/>
                <a:gridCol w="2125281"/>
                <a:gridCol w="2125281"/>
                <a:gridCol w="2125281"/>
              </a:tblGrid>
              <a:tr h="115512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Структурные компоненты учебного предмета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Начальная школа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Основная школа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Старшая школа</a:t>
                      </a:r>
                      <a:endParaRPr lang="ru-RU" sz="1600" dirty="0"/>
                    </a:p>
                  </a:txBody>
                  <a:tcPr anchor="ctr"/>
                </a:tc>
              </a:tr>
              <a:tr h="62199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Знания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природознание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/>
                        <a:t>человекознание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обществознание</a:t>
                      </a:r>
                      <a:endParaRPr lang="ru-RU" sz="1600" dirty="0"/>
                    </a:p>
                  </a:txBody>
                  <a:tcPr anchor="ctr"/>
                </a:tc>
              </a:tr>
              <a:tr h="115512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Способы самостоятельной деятельности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средства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способы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виды и разновидности</a:t>
                      </a:r>
                      <a:endParaRPr lang="ru-RU" sz="1600" dirty="0"/>
                    </a:p>
                  </a:txBody>
                  <a:tcPr anchor="ctr"/>
                </a:tc>
              </a:tr>
              <a:tr h="8885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Физическое совершенствование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Предметно-родовые ценности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Личностно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значимые ценности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Общественно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значимые ценности</a:t>
                      </a:r>
                      <a:endParaRPr lang="ru-RU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762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Приоритеты в направленности учебного содержания по ступеням образования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571611"/>
          <a:ext cx="8613820" cy="5531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455"/>
                <a:gridCol w="2153455"/>
                <a:gridCol w="2153455"/>
                <a:gridCol w="2153455"/>
              </a:tblGrid>
              <a:tr h="2559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основания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Начальная школа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Основная школа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Старшая школа</a:t>
                      </a:r>
                      <a:endParaRPr lang="ru-RU" sz="1200" dirty="0"/>
                    </a:p>
                  </a:txBody>
                  <a:tcPr anchor="ctr"/>
                </a:tc>
              </a:tr>
              <a:tr h="597107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Формирование личности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Идентификация в физкультурной деятельности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Индивидуализация в физкультурной деятельности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Персонализация</a:t>
                      </a:r>
                      <a:r>
                        <a:rPr lang="ru-RU" sz="1200" dirty="0" smtClean="0"/>
                        <a:t> в физкультурной деятельности</a:t>
                      </a:r>
                      <a:endParaRPr lang="ru-RU" sz="1200" dirty="0"/>
                    </a:p>
                  </a:txBody>
                  <a:tcPr anchor="ctr"/>
                </a:tc>
              </a:tr>
              <a:tr h="347102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Педагогический процесс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обучение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воспитание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образование</a:t>
                      </a:r>
                      <a:endParaRPr lang="ru-RU" sz="1200" dirty="0"/>
                    </a:p>
                  </a:txBody>
                  <a:tcPr anchor="ctr"/>
                </a:tc>
              </a:tr>
              <a:tr h="59710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Цели педагогического процесса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Введение в физкультурную деятельность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Самоопределение в физкультурной деятельности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Самореализация в физкультурной деятельности</a:t>
                      </a:r>
                      <a:endParaRPr lang="ru-RU" sz="1200" dirty="0"/>
                    </a:p>
                  </a:txBody>
                  <a:tcPr anchor="ctr"/>
                </a:tc>
              </a:tr>
              <a:tr h="62478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Принципы взаимодействия в педагогическом процессе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Учись у учителя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Учись вместе с другими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Учись быть учителем</a:t>
                      </a:r>
                      <a:endParaRPr lang="ru-RU" sz="1200" dirty="0"/>
                    </a:p>
                  </a:txBody>
                  <a:tcPr anchor="ctr"/>
                </a:tc>
              </a:tr>
              <a:tr h="255903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/>
                        <a:t>Учебный предмет и его ценностные ориентации</a:t>
                      </a:r>
                      <a:endParaRPr lang="ru-RU" sz="1200" b="1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7677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Знания о физической культуре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Физическая культура как средство физического развития и укрепления здоровья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Физическая культура как способ воспитания качеств личности и физического совершенствования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Физическая культура как способ жизнедеятельности человека</a:t>
                      </a:r>
                      <a:endParaRPr lang="ru-RU" sz="1200" dirty="0"/>
                    </a:p>
                  </a:txBody>
                  <a:tcPr anchor="ctr"/>
                </a:tc>
              </a:tr>
              <a:tr h="93831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Способы самостоятельной деятельности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Планирование, контроль и регулирование в простейших формах занятий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Планирование, контроль и регулирование в  системе целенаправленных занятий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Планирование, контроль и регулирование в  различных</a:t>
                      </a:r>
                      <a:r>
                        <a:rPr lang="ru-RU" sz="1200" baseline="0" dirty="0" smtClean="0"/>
                        <a:t> видах и формах физкультурной деятельности</a:t>
                      </a:r>
                      <a:endParaRPr lang="ru-RU" sz="1200" dirty="0"/>
                    </a:p>
                  </a:txBody>
                  <a:tcPr anchor="ctr"/>
                </a:tc>
              </a:tr>
              <a:tr h="902466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Концептуальная матрица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2" y="2674938"/>
          <a:ext cx="9144004" cy="4040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7278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Начальная школа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Основная школа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Старшая школа</a:t>
                      </a:r>
                      <a:endParaRPr lang="ru-RU" dirty="0"/>
                    </a:p>
                  </a:txBody>
                  <a:tcPr anchor="ctr"/>
                </a:tc>
              </a:tr>
              <a:tr h="33123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Физическое совершенствование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Физкультурная</a:t>
                      </a:r>
                      <a:r>
                        <a:rPr lang="ru-RU" baseline="0" dirty="0" smtClean="0"/>
                        <a:t> деятельность с </a:t>
                      </a:r>
                      <a:r>
                        <a:rPr lang="ru-RU" baseline="0" dirty="0" err="1" smtClean="0"/>
                        <a:t>общеразвивающей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прикладно-ориентированной</a:t>
                      </a:r>
                      <a:r>
                        <a:rPr lang="ru-RU" baseline="0" dirty="0" smtClean="0"/>
                        <a:t> направленностью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Физкультурная деятельность с оздоровительной и спортивно ориентированной направленностью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Физкультурная деятельность с индивидуальной и </a:t>
                      </a:r>
                      <a:r>
                        <a:rPr lang="ru-RU" dirty="0" err="1" smtClean="0"/>
                        <a:t>прикладно</a:t>
                      </a:r>
                      <a:r>
                        <a:rPr lang="ru-RU" baseline="0" dirty="0" smtClean="0"/>
                        <a:t> ориентированной направленностью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Концептуальная матрица (</a:t>
            </a:r>
            <a:r>
              <a:rPr lang="ru-RU" dirty="0" err="1" smtClean="0"/>
              <a:t>прод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Распределение компонентов учебного предмета физическая культура по ступеням образования; расстановка приоритетов структурных компонентов по сенситивным периодам.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Концептуальная идея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000240"/>
            <a:ext cx="7986213" cy="38576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Наполнить жизнь ученика добром и красотой,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Раскрыть и углубить его сознанье,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Он в жизнь приходит не пустой-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С потенциалом скрытых знаний.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Из прошлых жизней он несет с собой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Способности,возможности,таланты,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И мы должны с любовью, добротой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/>
              <a:t>Помочь раскрыть, отшлифовать брильянты.</a:t>
            </a:r>
          </a:p>
          <a:p>
            <a:pPr>
              <a:lnSpc>
                <a:spcPct val="150000"/>
              </a:lnSpc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Эпилог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дети и спор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3143248"/>
            <a:ext cx="2881306" cy="21609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Журнал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Физическая культура: воспитание, образование, 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тренировка</a:t>
            </a:r>
            <a:r>
              <a:rPr lang="ru-RU" dirty="0" smtClean="0">
                <a:solidFill>
                  <a:schemeClr val="tx1"/>
                </a:solidFill>
              </a:rPr>
              <a:t> №6, 2005.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hlinkClick r:id="rId3" tooltip="На главную"/>
              </a:rPr>
              <a:t>Социальная сеть работников</a:t>
            </a:r>
            <a:br>
              <a:rPr lang="ru-RU" dirty="0" smtClean="0">
                <a:solidFill>
                  <a:schemeClr val="tx1"/>
                </a:solidFill>
                <a:hlinkClick r:id="rId3" tooltip="На главную"/>
              </a:rPr>
            </a:br>
            <a:r>
              <a:rPr lang="ru-RU" dirty="0" smtClean="0">
                <a:solidFill>
                  <a:schemeClr val="tx1"/>
                </a:solidFill>
                <a:hlinkClick r:id="rId3" tooltip="На главную"/>
              </a:rPr>
              <a:t>образования </a:t>
            </a:r>
            <a:r>
              <a:rPr lang="ru-RU" dirty="0" err="1" smtClean="0">
                <a:solidFill>
                  <a:schemeClr val="tx1"/>
                </a:solidFill>
                <a:hlinkClick r:id="rId3" tooltip="На главную"/>
              </a:rPr>
              <a:t>nsportal.ru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</a:t>
            </a:r>
            <a:r>
              <a:rPr lang="ru-RU" dirty="0" smtClean="0"/>
              <a:t>и</a:t>
            </a:r>
            <a:r>
              <a:rPr lang="ru-RU" dirty="0" smtClean="0"/>
              <a:t>спользуемой литературы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1720" y="2564904"/>
            <a:ext cx="4817508" cy="361313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649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«Вся школа, вся педагогика-это прежде всего учитель»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err="1" smtClean="0">
                <a:solidFill>
                  <a:schemeClr val="tx1"/>
                </a:solidFill>
              </a:rPr>
              <a:t>К.Д.Ушинский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1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 концепции в своей основе отражают единую потребность общества в  формировании разносторонней личности, способной реализовать творческий потенциал в динамичных социально-экономических условиях как в собственных жизненных интересах, так и в интересах общества.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ведение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1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Формирование разносторонне физически развитой личности, способной активно использовать ценности физической культуры для укрепления и длительного сохранения здоровья, оптимизации собственной трудовой деятельности в динамично складывающихся социально-экономических условиях.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Цель образования по физической культуре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8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43050"/>
            <a:ext cx="7408333" cy="448311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Физическая культура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Средство физической подготовки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Проблема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36540" y="2276872"/>
            <a:ext cx="484632" cy="978408"/>
          </a:xfrm>
          <a:prstGeom prst="down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stud\Desktop\картинки к презентации\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3174" y="4071942"/>
            <a:ext cx="3744416" cy="237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028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855908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Содержание предмета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4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Образование в области физической культуры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Общая педагогика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>
              <a:buNone/>
            </a:pPr>
            <a:r>
              <a:rPr lang="ru-RU" dirty="0" smtClean="0"/>
              <a:t>Используется термин «физическое воспитание» и воспринимается как самостоятельное явление, имеющее свои правила, законы и целевые установки</a:t>
            </a:r>
          </a:p>
          <a:p>
            <a:pPr algn="ctr"/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</a:pPr>
            <a:endParaRPr lang="ru-RU" dirty="0" smtClean="0"/>
          </a:p>
          <a:p>
            <a:pPr algn="ctr">
              <a:lnSpc>
                <a:spcPct val="120000"/>
              </a:lnSpc>
            </a:pPr>
            <a:r>
              <a:rPr lang="ru-RU" sz="6000" dirty="0" smtClean="0"/>
              <a:t>Теория и методика физической культуры</a:t>
            </a:r>
            <a:endParaRPr lang="ru-RU" sz="6000" dirty="0"/>
          </a:p>
        </p:txBody>
      </p:sp>
      <p:sp>
        <p:nvSpPr>
          <p:cNvPr id="14" name="Объект 1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>
              <a:buNone/>
            </a:pPr>
            <a:r>
              <a:rPr lang="ru-RU" dirty="0" smtClean="0"/>
              <a:t>Понятия, цели и формы организации вообще не рассматриваются, а понятие «физическое воспитание» выступает как синоним «физической подготовки».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748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72067" y="1857364"/>
            <a:ext cx="7408333" cy="464347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Таким образом, мы видим, что относительная неготовность существующей теории и методики физической культуры активно «включиться» в процесс модернизации отечественной школы обусловили объективную необходимость в разработке концепции оснований структуры и содержания образования школьников в области физической культуры.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 концепции</a:t>
            </a:r>
            <a:endParaRPr lang="ru-RU" dirty="0"/>
          </a:p>
        </p:txBody>
      </p:sp>
      <p:pic>
        <p:nvPicPr>
          <p:cNvPr id="2052" name="Picture 4" descr="C:\Documents and Settings\Станислав\Рабочий стол\img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285720" y="2714620"/>
            <a:ext cx="3019424" cy="2264568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sz="quarter" idx="14"/>
          </p:nvPr>
        </p:nvSpPr>
        <p:spPr>
          <a:xfrm>
            <a:off x="3428992" y="2679192"/>
            <a:ext cx="5038352" cy="2250006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dirty="0" smtClean="0"/>
              <a:t>Педагогический процесс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dirty="0" smtClean="0"/>
              <a:t>Школьник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dirty="0" smtClean="0"/>
              <a:t>Учебный предмет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328</TotalTime>
  <Words>522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Концепция структуры и содержания образования по физической культуре в школе</vt:lpstr>
      <vt:lpstr>«Вся школа, вся педагогика-это прежде всего учитель» К.Д.Ушинский</vt:lpstr>
      <vt:lpstr>Введение</vt:lpstr>
      <vt:lpstr>Цель образования по физической культуре</vt:lpstr>
      <vt:lpstr>Проблема</vt:lpstr>
      <vt:lpstr>Содержание предмета</vt:lpstr>
      <vt:lpstr>Образование в области физической культуры</vt:lpstr>
      <vt:lpstr>Слайд 8</vt:lpstr>
      <vt:lpstr>Основа концепции</vt:lpstr>
      <vt:lpstr>Доминирующие основания педагогического процесса по ступеням образования</vt:lpstr>
      <vt:lpstr>Приоритеты в направленности учебного содержания по ступеням образования.</vt:lpstr>
      <vt:lpstr>Концептуальная матрица</vt:lpstr>
      <vt:lpstr>Концептуальная матрица (прод.)</vt:lpstr>
      <vt:lpstr>Концептуальная идея</vt:lpstr>
      <vt:lpstr>Эпилог</vt:lpstr>
      <vt:lpstr>Список используемой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структуры и содержания образования по физической культуре в школе</dc:title>
  <dc:creator>stud</dc:creator>
  <cp:lastModifiedBy>Станислав</cp:lastModifiedBy>
  <cp:revision>35</cp:revision>
  <dcterms:created xsi:type="dcterms:W3CDTF">2015-01-16T06:06:11Z</dcterms:created>
  <dcterms:modified xsi:type="dcterms:W3CDTF">2015-01-18T13:05:10Z</dcterms:modified>
</cp:coreProperties>
</file>