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89" r:id="rId4"/>
    <p:sldId id="290" r:id="rId5"/>
    <p:sldId id="288" r:id="rId6"/>
    <p:sldId id="257" r:id="rId7"/>
    <p:sldId id="299" r:id="rId8"/>
    <p:sldId id="261" r:id="rId9"/>
    <p:sldId id="291" r:id="rId10"/>
    <p:sldId id="292" r:id="rId11"/>
    <p:sldId id="293" r:id="rId12"/>
    <p:sldId id="295" r:id="rId13"/>
    <p:sldId id="297" r:id="rId14"/>
    <p:sldId id="296" r:id="rId15"/>
    <p:sldId id="300" r:id="rId16"/>
    <p:sldId id="294" r:id="rId17"/>
    <p:sldId id="311" r:id="rId18"/>
    <p:sldId id="263" r:id="rId19"/>
    <p:sldId id="264" r:id="rId20"/>
    <p:sldId id="283" r:id="rId21"/>
    <p:sldId id="312" r:id="rId22"/>
    <p:sldId id="313" r:id="rId23"/>
    <p:sldId id="314" r:id="rId24"/>
    <p:sldId id="315" r:id="rId25"/>
    <p:sldId id="316" r:id="rId26"/>
    <p:sldId id="266" r:id="rId27"/>
    <p:sldId id="272" r:id="rId28"/>
    <p:sldId id="318" r:id="rId29"/>
    <p:sldId id="270" r:id="rId30"/>
    <p:sldId id="317" r:id="rId31"/>
    <p:sldId id="273" r:id="rId32"/>
    <p:sldId id="271" r:id="rId33"/>
    <p:sldId id="276" r:id="rId34"/>
    <p:sldId id="310" r:id="rId35"/>
    <p:sldId id="278" r:id="rId36"/>
    <p:sldId id="282" r:id="rId37"/>
    <p:sldId id="280" r:id="rId38"/>
    <p:sldId id="306" r:id="rId39"/>
    <p:sldId id="281" r:id="rId40"/>
    <p:sldId id="304" r:id="rId41"/>
    <p:sldId id="305" r:id="rId42"/>
    <p:sldId id="287" r:id="rId43"/>
    <p:sldId id="307" r:id="rId44"/>
    <p:sldId id="308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99CCFF"/>
    <a:srgbClr val="FFCC00"/>
    <a:srgbClr val="FF6600"/>
    <a:srgbClr val="008000"/>
    <a:srgbClr val="FFFFFF"/>
    <a:srgbClr val="00FFFF"/>
    <a:srgbClr val="FFFF66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78" autoAdjust="0"/>
  </p:normalViewPr>
  <p:slideViewPr>
    <p:cSldViewPr>
      <p:cViewPr varScale="1">
        <p:scale>
          <a:sx n="63" d="100"/>
          <a:sy n="63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2EB8-4FCC-4A68-A994-5AEFE1AD6631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57159" y="642918"/>
            <a:ext cx="8286807" cy="55007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ТРЕБОВАНИЯ К СОДЕРЖАНИЮ И ОФОРМЛЕНИЮ</a:t>
            </a:r>
            <a:endParaRPr lang="ru-RU" sz="40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ПРОГРАММ </a:t>
            </a:r>
            <a:endParaRPr lang="ru-RU" sz="4000" dirty="0" smtClean="0">
              <a:solidFill>
                <a:srgbClr val="FFFF00"/>
              </a:solidFill>
            </a:endParaRPr>
          </a:p>
          <a:p>
            <a:pPr marL="514350" indent="-514350" algn="ctr">
              <a:buNone/>
            </a:pP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251520" y="476672"/>
            <a:ext cx="797808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FF99"/>
                </a:solidFill>
              </a:rPr>
              <a:t>1. Введение: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 Введении  необходимо представить основные концептуальные подходы психолога к работе с детьми: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1) система взглядов, то или иное понимание явлений и процессов;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или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2) единый определяющий замысел, ведущая мысль какого – либо произведения, научного труда и </a:t>
            </a:r>
            <a:r>
              <a:rPr lang="ru-RU" dirty="0" err="1" smtClean="0">
                <a:solidFill>
                  <a:schemeClr val="bg1"/>
                </a:solidFill>
              </a:rPr>
              <a:t>т.д</a:t>
            </a:r>
            <a:endParaRPr lang="ru-RU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99"/>
                </a:solidFill>
              </a:rPr>
              <a:t>Педагогическое обоснование программы:</a:t>
            </a:r>
            <a:endParaRPr lang="ru-RU" sz="3200" b="1" dirty="0">
              <a:solidFill>
                <a:srgbClr val="FFFF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направленность  образовательной программы;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описание проблемной ситуации, на решение которой направлена программа;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новизна, актуальность, педагогическая  целесообразность;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отличительные особенности данной программы от других аналогичных  ей либо смежных  с ней по профилю деятельности;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научные, методологические и методические основания программы -основные ведущие идеи,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раскрывающие научную и методологическую позицию автора.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355837"/>
            <a:ext cx="84249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Направленность программы: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Программа 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Название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по содержанию является 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smtClean="0">
                <a:solidFill>
                  <a:srgbClr val="FFFF66"/>
                </a:solidFill>
              </a:rPr>
              <a:t>Профилактической</a:t>
            </a:r>
            <a:r>
              <a:rPr lang="ru-RU" sz="2000" i="1" dirty="0" smtClean="0">
                <a:solidFill>
                  <a:schemeClr val="bg1"/>
                </a:solidFill>
              </a:rPr>
              <a:t> психолого-педагогической программой</a:t>
            </a:r>
            <a:r>
              <a:rPr lang="ru-RU" sz="2000" dirty="0" smtClean="0">
                <a:solidFill>
                  <a:schemeClr val="bg1"/>
                </a:solidFill>
              </a:rPr>
              <a:t> – направленной на профилактику трудностей в обучении, воспитании и социализации, отклонений в развитии и поведении детей инвалидов.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smtClean="0">
                <a:solidFill>
                  <a:srgbClr val="FFFF66"/>
                </a:solidFill>
              </a:rPr>
              <a:t>Коррекционно-развивающей</a:t>
            </a:r>
            <a:r>
              <a:rPr lang="ru-RU" sz="2000" i="1" dirty="0" smtClean="0">
                <a:solidFill>
                  <a:schemeClr val="bg1"/>
                </a:solidFill>
              </a:rPr>
              <a:t>  психолого-педагогической программой</a:t>
            </a:r>
            <a:r>
              <a:rPr lang="ru-RU" sz="2000" dirty="0" smtClean="0">
                <a:solidFill>
                  <a:schemeClr val="bg1"/>
                </a:solidFill>
              </a:rPr>
              <a:t>  - направленной на преодоление проблем и компенсацию недостатков, адаптацию в образовательной среде и др. у детей с ограниченными возможностями здоровья, детей, испытывающими трудности в обучении и развитии.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smtClean="0">
                <a:solidFill>
                  <a:srgbClr val="FFFF66"/>
                </a:solidFill>
              </a:rPr>
              <a:t>Развивающей</a:t>
            </a:r>
            <a:r>
              <a:rPr lang="ru-RU" sz="2000" i="1" dirty="0" smtClean="0">
                <a:solidFill>
                  <a:schemeClr val="bg1"/>
                </a:solidFill>
              </a:rPr>
              <a:t>  психолого-педагогической программой</a:t>
            </a:r>
            <a:r>
              <a:rPr lang="ru-RU" sz="2000" dirty="0" smtClean="0">
                <a:solidFill>
                  <a:schemeClr val="bg1"/>
                </a:solidFill>
              </a:rPr>
              <a:t> –направленной на наиболее полное раскрытие интеллектуально-личностного потенциала детей, формирование и развитие их социально-психологических умений и навыков, развитие </a:t>
            </a:r>
            <a:r>
              <a:rPr lang="ru-RU" sz="2000" dirty="0" err="1" smtClean="0">
                <a:solidFill>
                  <a:schemeClr val="bg1"/>
                </a:solidFill>
              </a:rPr>
              <a:t>креативности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rgbClr val="FFFF66"/>
                </a:solidFill>
              </a:rPr>
              <a:t>Образовательной </a:t>
            </a:r>
            <a:r>
              <a:rPr lang="ru-RU" sz="2000" dirty="0" smtClean="0">
                <a:solidFill>
                  <a:schemeClr val="bg1"/>
                </a:solidFill>
              </a:rPr>
              <a:t> (просветительские) </a:t>
            </a:r>
            <a:r>
              <a:rPr lang="ru-RU" sz="2000" i="1" dirty="0" smtClean="0">
                <a:solidFill>
                  <a:schemeClr val="bg1"/>
                </a:solidFill>
              </a:rPr>
              <a:t>психолого-педагогической программой</a:t>
            </a:r>
            <a:r>
              <a:rPr lang="ru-RU" sz="2000" dirty="0" smtClean="0">
                <a:solidFill>
                  <a:schemeClr val="bg1"/>
                </a:solidFill>
              </a:rPr>
              <a:t> —направленной на формирование психологических знаний, повышение уровня психологической культуры и психологической компетентности детей.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4437112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284984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bg1"/>
                </a:solidFill>
              </a:rPr>
              <a:t>Программа разработана </a:t>
            </a:r>
            <a:r>
              <a:rPr lang="ru-RU" sz="2400" dirty="0" smtClean="0">
                <a:solidFill>
                  <a:schemeClr val="bg1"/>
                </a:solidFill>
              </a:rPr>
              <a:t>на основе (или «с учетом»)... (требований, программ или методических разработок каких авторов-  указывается, какие требования взяты за основу при разработке программы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12474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по форме организации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— </a:t>
            </a: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(индивидуально ориентированной, групповой)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времени реализации — </a:t>
            </a: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(краткосрочной, годичной, двух-, трехгодичной, и т.д.)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32656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Направленность программы: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453673"/>
            <a:ext cx="807249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Новизна программы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состоит в том, что...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Далее, используя отражающие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степень новизны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слова «впервые», «конкретизировано», «дополнено», «расширено», «углублено» и т.п., кратко поясняется, что существенного автор внес при разработке программы в сравнении с известными аналогами по содержанию, методам и организационным формам реализации предлагаемого материала.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42910" y="4283997"/>
            <a:ext cx="807249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Педагогическая целесообразность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программы объясняется...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(кратко поясняется, почему именно предлагаемые в программе средства наиболее действенны для тех детей, на которых она рассчитана; какие изменения произойдут в детях, если их включить в предлагаемые виды деятельности, если они усвоят предлагаемое содержание, если их работа будет организована в предлагаемых формах).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714620"/>
            <a:ext cx="807249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FF66"/>
                </a:solidFill>
              </a:rPr>
              <a:t>Актуальность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bg1"/>
                </a:solidFill>
              </a:rPr>
              <a:t>программы обусловлена тем, что в настоящее время... К числу наиболее актуальных проблем относится...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(Поясняется </a:t>
            </a:r>
            <a:r>
              <a:rPr lang="ru-RU" sz="2000" i="1" dirty="0">
                <a:solidFill>
                  <a:schemeClr val="bg1"/>
                </a:solidFill>
              </a:rPr>
              <a:t>потребность</a:t>
            </a:r>
            <a:r>
              <a:rPr lang="ru-RU" sz="2000" dirty="0">
                <a:solidFill>
                  <a:schemeClr val="bg1"/>
                </a:solidFill>
              </a:rPr>
              <a:t> общества и детей данного возраста и категории в решении задач, которым посвящена программа, и </a:t>
            </a:r>
            <a:r>
              <a:rPr lang="ru-RU" sz="2000" i="1" dirty="0">
                <a:solidFill>
                  <a:schemeClr val="bg1"/>
                </a:solidFill>
              </a:rPr>
              <a:t>предпосылки</a:t>
            </a:r>
            <a:r>
              <a:rPr lang="ru-RU" sz="2000" dirty="0">
                <a:solidFill>
                  <a:schemeClr val="bg1"/>
                </a:solidFill>
              </a:rPr>
              <a:t> в решении этих </a:t>
            </a:r>
            <a:r>
              <a:rPr lang="ru-RU" sz="2000" dirty="0" smtClean="0">
                <a:solidFill>
                  <a:schemeClr val="bg1"/>
                </a:solidFill>
              </a:rPr>
              <a:t>задач).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870542"/>
            <a:ext cx="842968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Отличительные особенности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данной образовательной программы от уже существующих в этой области заключаются в том, что...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Специфика предполагаемой деятельности детей обусловлена...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Практические занятия по программе связаны с использованием...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Программа ориентирована на применение широкого комплекса...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В структуру программы входят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сколько?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) образовательных блоков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: (теория,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практика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проект)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. (Или: «Содержание курса объединено в __ тематических модулей, каждый из которых реализует отдельную задачу...»).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Все образовательные блоки предусматривают не только усвоение теоретических знаний, но и формирование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деятельностно-практического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опыта. Практические задания способствуют развитию у детей…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Или: «В основе практической работы лежит выполнение …………….....»).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99"/>
                </a:solidFill>
              </a:rPr>
              <a:t/>
            </a:r>
            <a:br>
              <a:rPr lang="ru-RU" b="1" i="1" dirty="0" smtClean="0">
                <a:solidFill>
                  <a:srgbClr val="FFFF99"/>
                </a:solidFill>
              </a:rPr>
            </a:br>
            <a:r>
              <a:rPr lang="ru-RU" b="1" i="1" dirty="0" smtClean="0">
                <a:solidFill>
                  <a:srgbClr val="FFFF99"/>
                </a:solidFill>
              </a:rPr>
              <a:t>2.</a:t>
            </a:r>
            <a:r>
              <a:rPr lang="ru-RU" i="1" dirty="0" smtClean="0">
                <a:solidFill>
                  <a:srgbClr val="FFFF99"/>
                </a:solidFill>
              </a:rPr>
              <a:t> </a:t>
            </a:r>
            <a:r>
              <a:rPr lang="ru-RU" b="1" i="1" dirty="0" smtClean="0">
                <a:solidFill>
                  <a:srgbClr val="FFFF99"/>
                </a:solidFill>
              </a:rPr>
              <a:t>Пояснительная записка</a:t>
            </a:r>
            <a:r>
              <a:rPr lang="ru-RU" dirty="0" smtClean="0">
                <a:solidFill>
                  <a:srgbClr val="FFFF99"/>
                </a:solidFill>
              </a:rPr>
              <a:t>:</a:t>
            </a:r>
            <a:br>
              <a:rPr lang="ru-RU" dirty="0" smtClean="0">
                <a:solidFill>
                  <a:srgbClr val="FFFF99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69368"/>
            <a:ext cx="8496944" cy="56886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FFFF99"/>
                </a:solidFill>
              </a:rPr>
              <a:t>Цели и задачи </a:t>
            </a:r>
            <a:r>
              <a:rPr lang="ru-RU" dirty="0" smtClean="0">
                <a:solidFill>
                  <a:schemeClr val="bg1"/>
                </a:solidFill>
              </a:rPr>
              <a:t>образовательной программы;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FF99"/>
                </a:solidFill>
              </a:rPr>
              <a:t>Краткая  характеристика  возрастных и индивидуальных особенностей </a:t>
            </a:r>
            <a:r>
              <a:rPr lang="ru-RU" dirty="0" smtClean="0">
                <a:solidFill>
                  <a:schemeClr val="bg1"/>
                </a:solidFill>
              </a:rPr>
              <a:t>  группы  детей, участвующих в реализации данной образовательной  программы 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Принципы организации процесса освоения детьми  содержания программы (принципы работы с детьми)</a:t>
            </a:r>
          </a:p>
          <a:p>
            <a:pPr lvl="0"/>
            <a:r>
              <a:rPr lang="ru-RU" dirty="0" smtClean="0">
                <a:solidFill>
                  <a:srgbClr val="FFFF99"/>
                </a:solidFill>
              </a:rPr>
              <a:t>Сроки реализаци</a:t>
            </a:r>
            <a:r>
              <a:rPr lang="ru-RU" dirty="0" smtClean="0">
                <a:solidFill>
                  <a:schemeClr val="bg1"/>
                </a:solidFill>
              </a:rPr>
              <a:t>и образовательной программы  (продолжительность образовательного процесса, этапы); </a:t>
            </a:r>
          </a:p>
          <a:p>
            <a:pPr lvl="0"/>
            <a:r>
              <a:rPr lang="ru-RU" dirty="0" smtClean="0">
                <a:solidFill>
                  <a:srgbClr val="FFFF99"/>
                </a:solidFill>
              </a:rPr>
              <a:t> Краткое описание  методов </a:t>
            </a:r>
            <a:r>
              <a:rPr lang="ru-RU" dirty="0" smtClean="0">
                <a:solidFill>
                  <a:schemeClr val="bg1"/>
                </a:solidFill>
              </a:rPr>
              <a:t>обеспечивающих, с точки зрения автора , сознательное и прочное усвоение детьми материала </a:t>
            </a:r>
          </a:p>
          <a:p>
            <a:endParaRPr lang="ru-RU" sz="3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99"/>
                </a:solidFill>
              </a:rPr>
              <a:t>Пояснительная записка</a:t>
            </a:r>
            <a:r>
              <a:rPr lang="ru-RU" dirty="0" smtClean="0">
                <a:solidFill>
                  <a:srgbClr val="FFFF99"/>
                </a:solidFill>
              </a:rPr>
              <a:t>:</a:t>
            </a:r>
            <a:br>
              <a:rPr lang="ru-RU" dirty="0" smtClean="0">
                <a:solidFill>
                  <a:srgbClr val="FFFF99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solidFill>
                  <a:srgbClr val="FFFF99"/>
                </a:solidFill>
              </a:rPr>
              <a:t>Условия реализации программы: </a:t>
            </a:r>
          </a:p>
          <a:p>
            <a:pPr lvl="1">
              <a:buFont typeface="Calibri" pitchFamily="34" charset="0"/>
              <a:buChar char="―"/>
            </a:pPr>
            <a:r>
              <a:rPr lang="ru-RU" b="1" dirty="0" smtClean="0">
                <a:solidFill>
                  <a:schemeClr val="bg1"/>
                </a:solidFill>
              </a:rPr>
              <a:t>формы и режим занятий; </a:t>
            </a:r>
          </a:p>
          <a:p>
            <a:pPr lvl="1">
              <a:buFont typeface="Calibri" pitchFamily="34" charset="0"/>
              <a:buChar char="―"/>
            </a:pPr>
            <a:r>
              <a:rPr lang="ru-RU" b="1" dirty="0" smtClean="0">
                <a:solidFill>
                  <a:schemeClr val="bg1"/>
                </a:solidFill>
              </a:rPr>
              <a:t>принципы формирования учебных групп</a:t>
            </a:r>
          </a:p>
          <a:p>
            <a:pPr lvl="1">
              <a:buFont typeface="Calibri" pitchFamily="34" charset="0"/>
              <a:buChar char="―"/>
            </a:pPr>
            <a:r>
              <a:rPr lang="ru-RU" b="1" dirty="0" smtClean="0">
                <a:solidFill>
                  <a:schemeClr val="bg1"/>
                </a:solidFill>
              </a:rPr>
              <a:t>материально-методическое обеспечение программы </a:t>
            </a:r>
          </a:p>
          <a:p>
            <a:pPr lvl="1">
              <a:buFont typeface="Calibri" pitchFamily="34" charset="0"/>
              <a:buChar char="―"/>
            </a:pPr>
            <a:r>
              <a:rPr lang="ru-RU" b="1" dirty="0" smtClean="0">
                <a:solidFill>
                  <a:schemeClr val="bg1"/>
                </a:solidFill>
              </a:rPr>
              <a:t>требования к специалистам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FFFF99"/>
                </a:solidFill>
              </a:rPr>
              <a:t>Ожидаемые (прогнозируемые) результаты и способы их проверки </a:t>
            </a:r>
            <a:r>
              <a:rPr lang="ru-RU" b="1" dirty="0" smtClean="0">
                <a:solidFill>
                  <a:schemeClr val="bg1"/>
                </a:solidFill>
              </a:rPr>
              <a:t>(что будут знать и уметь обучающиеся, какие качества личности могут быть развиты у детей в результате занятий и каким образом это определяется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r>
              <a:rPr lang="ru-RU" b="1" dirty="0" smtClean="0">
                <a:solidFill>
                  <a:schemeClr val="bg1"/>
                </a:solidFill>
              </a:rPr>
              <a:t>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rgbClr val="FFFF99"/>
                </a:solidFill>
              </a:rPr>
              <a:t>Критерии оценки </a:t>
            </a:r>
            <a:r>
              <a:rPr lang="ru-RU" b="1" dirty="0" smtClean="0">
                <a:solidFill>
                  <a:schemeClr val="bg1"/>
                </a:solidFill>
              </a:rPr>
              <a:t>достижения планируемых результатов;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66"/>
                </a:solidFill>
              </a:rPr>
              <a:t>Требования к целям и задачам</a:t>
            </a:r>
          </a:p>
          <a:p>
            <a:pPr algn="ctr"/>
            <a:endParaRPr lang="ru-RU" sz="3200" b="1" dirty="0" smtClean="0">
              <a:solidFill>
                <a:srgbClr val="FFFF66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748464" cy="49974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FF99"/>
                </a:solidFill>
              </a:rPr>
              <a:t>Цель – </a:t>
            </a:r>
            <a:r>
              <a:rPr lang="ru-RU" sz="4000" b="1" dirty="0" smtClean="0">
                <a:solidFill>
                  <a:schemeClr val="bg1"/>
                </a:solidFill>
              </a:rPr>
              <a:t>основной заранее предполагаемый проектируемый результат учебного процесса</a:t>
            </a:r>
          </a:p>
          <a:p>
            <a:pPr>
              <a:buNone/>
            </a:pPr>
            <a:endParaRPr lang="ru-RU" sz="2300" dirty="0" smtClean="0">
              <a:solidFill>
                <a:schemeClr val="bg1"/>
              </a:solidFill>
            </a:endParaRPr>
          </a:p>
          <a:p>
            <a:pPr lvl="0">
              <a:buFont typeface="Symbol" pitchFamily="18" charset="2"/>
              <a:buChar char=""/>
            </a:pPr>
            <a:r>
              <a:rPr lang="ru-RU" sz="3400" b="1" dirty="0" smtClean="0">
                <a:solidFill>
                  <a:srgbClr val="FFFF99"/>
                </a:solidFill>
              </a:rPr>
              <a:t>Обязательно соответствие цели и конечного результата. </a:t>
            </a:r>
            <a:endParaRPr lang="ru-RU" sz="3400" dirty="0" smtClean="0">
              <a:solidFill>
                <a:srgbClr val="FFFF99"/>
              </a:solidFill>
            </a:endParaRPr>
          </a:p>
          <a:p>
            <a:pPr lvl="0">
              <a:buFont typeface="Symbol" pitchFamily="18" charset="2"/>
              <a:buChar char=""/>
            </a:pPr>
            <a:r>
              <a:rPr lang="ru-RU" sz="3400" b="1" dirty="0" smtClean="0">
                <a:solidFill>
                  <a:srgbClr val="FFFF99"/>
                </a:solidFill>
              </a:rPr>
              <a:t>Цель может быть одна или несколько. Во втором случае они должны быть взаимосвязанными, взаимодополняющими.</a:t>
            </a:r>
            <a:endParaRPr lang="ru-RU" sz="3400" dirty="0" smtClean="0">
              <a:solidFill>
                <a:srgbClr val="FFFF99"/>
              </a:solidFill>
            </a:endParaRPr>
          </a:p>
          <a:p>
            <a:pPr lvl="0">
              <a:buFont typeface="Symbol" pitchFamily="18" charset="2"/>
              <a:buChar char=""/>
            </a:pPr>
            <a:r>
              <a:rPr lang="ru-RU" sz="3400" b="1" dirty="0" smtClean="0">
                <a:solidFill>
                  <a:srgbClr val="FFFF99"/>
                </a:solidFill>
              </a:rPr>
              <a:t>Основная трудность, которая здесь возникает, связана с необходимостью разделить цель и задачи, не смешивать их, а также избежать повторов в формулировках. </a:t>
            </a:r>
            <a:endParaRPr lang="ru-RU" sz="3400" dirty="0" smtClean="0">
              <a:solidFill>
                <a:srgbClr val="FFFF99"/>
              </a:solidFill>
            </a:endParaRPr>
          </a:p>
          <a:p>
            <a:pPr>
              <a:buFont typeface="Symbol" pitchFamily="18" charset="2"/>
              <a:buChar char=""/>
            </a:pPr>
            <a:endParaRPr lang="ru-RU" dirty="0" smtClean="0">
              <a:solidFill>
                <a:srgbClr val="FFFF99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153559"/>
            <a:ext cx="78906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Задача –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конкретизация цели,  пути её достижения, т.е. что необходимо сделать, чтобы достичь цели (</a:t>
            </a:r>
            <a:r>
              <a:rPr lang="ru-RU" sz="26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результаты тех конкретных стадий реализации программы, которые поддаются фиксации, детализации и измерению)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5536" y="758806"/>
            <a:ext cx="817699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FFFF99"/>
              </a:solidFill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FF66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FF00"/>
              </a:solidFill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Задачи должны быть: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конкретны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достижимы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измеряемы.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99"/>
                </a:solidFill>
              </a:rPr>
              <a:t>Основные качественные характеристики образовательных программ: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58924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FFFF99"/>
                </a:solidFill>
              </a:rPr>
              <a:t>актуальность 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свойство программы отвечать потребностям сегодняшнего уровня общественной жизни с ориентацией на эффективное решение проблем в будущем;</a:t>
            </a:r>
          </a:p>
          <a:p>
            <a:r>
              <a:rPr lang="ru-RU" b="1" dirty="0" err="1" smtClean="0">
                <a:solidFill>
                  <a:srgbClr val="FFFF99"/>
                </a:solidFill>
              </a:rPr>
              <a:t>прогностичность</a:t>
            </a:r>
            <a:r>
              <a:rPr lang="ru-RU" b="1" dirty="0" smtClean="0">
                <a:solidFill>
                  <a:srgbClr val="FFFF99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chemeClr val="bg1"/>
                </a:solidFill>
              </a:rPr>
              <a:t>свойство программы отражать в целях и планируемых действиях не только сегодняшние потребности к образованию, но и будущие;</a:t>
            </a:r>
          </a:p>
          <a:p>
            <a:r>
              <a:rPr lang="ru-RU" b="1" dirty="0" smtClean="0">
                <a:solidFill>
                  <a:srgbClr val="FFFF99"/>
                </a:solidFill>
              </a:rPr>
              <a:t>рациональность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chemeClr val="bg1"/>
                </a:solidFill>
              </a:rPr>
              <a:t>определяется выбором таких целей и способов их достижения, которые в конкретных условиях региона на основе имеющихся ресурсов позволяют получить максимально полезный результат; </a:t>
            </a:r>
          </a:p>
          <a:p>
            <a:r>
              <a:rPr lang="ru-RU" b="1" dirty="0" smtClean="0">
                <a:solidFill>
                  <a:srgbClr val="FFFF99"/>
                </a:solidFill>
              </a:rPr>
              <a:t>реалистичность </a:t>
            </a:r>
            <a:r>
              <a:rPr lang="ru-RU" dirty="0" smtClean="0">
                <a:solidFill>
                  <a:schemeClr val="bg1"/>
                </a:solidFill>
              </a:rPr>
              <a:t>– выражается в установлении соответствия цели предлагаемым средствам ее достижения;</a:t>
            </a:r>
          </a:p>
          <a:p>
            <a:r>
              <a:rPr lang="ru-RU" b="1" dirty="0" smtClean="0">
                <a:solidFill>
                  <a:srgbClr val="FFFF99"/>
                </a:solidFill>
              </a:rPr>
              <a:t>целостность 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полнота и логичность построения всех ее структурных компонентов, обусловливающие согласованность и последовательность действий по достижению целей;</a:t>
            </a:r>
          </a:p>
          <a:p>
            <a:r>
              <a:rPr lang="ru-RU" b="1" dirty="0" smtClean="0">
                <a:solidFill>
                  <a:srgbClr val="FFFF99"/>
                </a:solidFill>
              </a:rPr>
              <a:t>контролируемость </a:t>
            </a:r>
            <a:r>
              <a:rPr lang="ru-RU" dirty="0" smtClean="0">
                <a:solidFill>
                  <a:schemeClr val="bg1"/>
                </a:solidFill>
              </a:rPr>
              <a:t>– в программе не только определяются ожидаемые результаты, но и предлагаются параметры и способы проверки как конечных, так и промежуточных результатов;</a:t>
            </a:r>
          </a:p>
          <a:p>
            <a:r>
              <a:rPr lang="ru-RU" b="1" dirty="0" err="1" smtClean="0">
                <a:solidFill>
                  <a:srgbClr val="FFFF99"/>
                </a:solidFill>
              </a:rPr>
              <a:t>корректируемость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chemeClr val="bg1"/>
                </a:solidFill>
              </a:rPr>
              <a:t>свойство программы, позволяющее своевременно обнаруживать отклонения и сбои в ее реализации, быстро реагировать на них и, меняя какие-то детали, частные аспекты, переставляя разделы, варьируя методику, достигать ожидаемых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17756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66"/>
                </a:solidFill>
                <a:ea typeface="Times New Roman" pitchFamily="18" charset="0"/>
                <a:cs typeface="Times New Roman" pitchFamily="18" charset="0"/>
              </a:rPr>
              <a:t>Формулировки целей и задач должны удовлетворять следующим требованиям: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FF66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</a:rPr>
              <a:t> быть выдержаны в едином стиле: цель формулируется в через существительное, задачи -  в глагольной форме.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предполагать получение конкретного результата (формулироваться глаголом совершенного вида: сформировать, научить, воспитать и т.п.);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Формулировка задач: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Обучить... </a:t>
            </a:r>
            <a:r>
              <a:rPr lang="ru-RU" sz="2400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(чему </a:t>
            </a:r>
            <a:r>
              <a:rPr lang="ru-RU" sz="2400" b="1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FFFF99"/>
                </a:solidFill>
                <a:ea typeface="Calibri" pitchFamily="34" charset="0"/>
                <a:cs typeface="Arial" pitchFamily="34" charset="0"/>
              </a:rPr>
              <a:t>какому- либо виду деятельности, умениям, навыкам)</a:t>
            </a: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2400" b="1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Сформировать</a:t>
            </a:r>
            <a:r>
              <a:rPr lang="ru-RU" sz="2400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 (какие) умения в (какой) деятельности.</a:t>
            </a: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FF9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FF99"/>
                </a:solidFill>
                <a:ea typeface="Calibri" pitchFamily="34" charset="0"/>
                <a:cs typeface="Arial" pitchFamily="34" charset="0"/>
              </a:rPr>
              <a:t>    </a:t>
            </a:r>
            <a:r>
              <a:rPr lang="ru-RU" sz="2400" b="1" i="1" dirty="0" smtClean="0">
                <a:solidFill>
                  <a:srgbClr val="FFFF99"/>
                </a:solidFill>
                <a:ea typeface="Calibri" pitchFamily="34" charset="0"/>
                <a:cs typeface="Arial" pitchFamily="34" charset="0"/>
              </a:rPr>
              <a:t>Развить </a:t>
            </a:r>
            <a:r>
              <a:rPr lang="ru-RU" sz="2400" i="1" dirty="0" smtClean="0">
                <a:solidFill>
                  <a:srgbClr val="FFFF99"/>
                </a:solidFill>
                <a:ea typeface="Calibri" pitchFamily="34" charset="0"/>
                <a:cs typeface="Arial" pitchFamily="34" charset="0"/>
              </a:rPr>
              <a:t>(личностные качества, способности (какие) и т.д.)</a:t>
            </a: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Воспитать</a:t>
            </a:r>
            <a:r>
              <a:rPr lang="ru-RU" sz="2400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 (какое) отношение к (чему)</a:t>
            </a:r>
            <a:endParaRPr lang="ru-RU" sz="2400" dirty="0" smtClean="0">
              <a:solidFill>
                <a:srgbClr val="FFFF99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7"/>
            <a:ext cx="8280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endParaRPr lang="ru-RU" sz="2800" b="1" i="1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– быть направлены на изменения в детях (их знаниях, умениях, отношениях и т.п.), а не в окружающих их обстоятельствах (условиях, средствах воспитания и т.д.);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относиться к ведущим индивидуально-личностным свойствам ребенка, существенно влияющим на стиль его поведения, деятельности, общения;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 быть реальными - обеспеченными необходимыми ресурсами ( с учетом особенностей детей, режима работы, срока и средств, на которые рассчитывается программа</a:t>
            </a:r>
            <a:r>
              <a:rPr lang="ru-RU" sz="2400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endParaRPr lang="ru-RU" sz="2400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6672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66"/>
                </a:solidFill>
                <a:ea typeface="Times New Roman" pitchFamily="18" charset="0"/>
                <a:cs typeface="Times New Roman" pitchFamily="18" charset="0"/>
              </a:rPr>
              <a:t>Формулировки целей и задач должны удовлетворять следующим требованиям: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75724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Пример: </a:t>
            </a:r>
          </a:p>
          <a:p>
            <a:r>
              <a:rPr lang="ru-RU" sz="3200" b="1" dirty="0" smtClean="0">
                <a:solidFill>
                  <a:srgbClr val="CCFFFF"/>
                </a:solidFill>
              </a:rPr>
              <a:t>Цель:</a:t>
            </a:r>
            <a:r>
              <a:rPr lang="ru-RU" sz="3200" dirty="0" smtClean="0">
                <a:solidFill>
                  <a:schemeClr val="bg1"/>
                </a:solidFill>
              </a:rPr>
              <a:t> Формировании психологической готовности старшеклассников к вступлению во взрослую жизнь.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02" y="2803564"/>
            <a:ext cx="842971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ea typeface="Calibri" pitchFamily="34" charset="0"/>
                <a:cs typeface="Times New Roman" pitchFamily="18" charset="0"/>
              </a:rPr>
              <a:t>Задачи: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обучение приемам конструктивного взаимодействия для повышения его эффективности.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усвоение определенных социально-психологических знаний;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/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Характеристика возрастных и индивидуальных особенностей детей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FF99"/>
                </a:solidFill>
              </a:rPr>
              <a:t>Дается краткая характеристика особенностей возраста детей, которые должны учитываться при реализации программы, чтобы она была результативной. </a:t>
            </a:r>
            <a:br>
              <a:rPr lang="ru-RU" dirty="0" smtClean="0">
                <a:solidFill>
                  <a:srgbClr val="FFFF99"/>
                </a:solidFill>
              </a:rPr>
            </a:br>
            <a:r>
              <a:rPr lang="ru-RU" dirty="0" smtClean="0">
                <a:solidFill>
                  <a:srgbClr val="FFFF99"/>
                </a:solidFill>
              </a:rPr>
              <a:t>Могут быть выделены возрастные группы с описанием их особенностей, которые учитываются при реализации программы.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6552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Содержание  программы  определяют принципы: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988840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4482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sz="3200" b="1" dirty="0" smtClean="0">
                <a:solidFill>
                  <a:schemeClr val="bg1"/>
                </a:solidFill>
              </a:rPr>
              <a:t>Принцип  соблюдения   интересов  ребёнка - ………………….. 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 Принцип системности - ………………..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 Принцип непрерывности - ………………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 Принцип вариативности  - …………………..</a:t>
            </a:r>
          </a:p>
          <a:p>
            <a:pPr>
              <a:buFont typeface="Arial" pitchFamily="34" charset="0"/>
              <a:buChar char="•"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( дается краткое описание принципов)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859490"/>
            <a:ext cx="821537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Сроки реализации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образовательной программы (продолжительность образовательного процесса, этапы).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Например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: ... 2 года которые делятся на периоды При этом продолжительность периодов является ориентировочной — она определяется не временем, а достигнутыми результатами, которые определяются...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какими способами?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). Первый период является вводным и направлен на первичное знакомство с..., второй — на базовую подготовку детей</a:t>
            </a:r>
            <a:r>
              <a:rPr lang="ru-RU" sz="28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и т.д.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-344213"/>
            <a:ext cx="7960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Раскрываются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особенности реализации программы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, заложенные в отборе содержания и его структуре (акцентирование наиболее важных идей, логика прохождения, линейная, концентрическая или спиральная последовательность освоения содержания).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3568" y="3501008"/>
            <a:ext cx="78169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Указывается, какие методы предусматриваются в программе при реализации данного содержания и почему (как они связаны с особенностями содержания, детей, условий реализации программы).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Указывается, какие  формы организации деятельности детей являются характерными для данной программы, каковы принципы их отбора.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Особенности реализации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375420"/>
            <a:ext cx="80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</a:rPr>
              <a:t>Описание методов проведения занятий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28596" y="813016"/>
            <a:ext cx="83582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14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159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Словесные методы обучения: рассказ, лекция,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беседа.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71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2.Наглядные методы обучения: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показ видеоматериалов, иллюстраций; показ, наблюдение; работа по образцу и др.</a:t>
            </a:r>
          </a:p>
          <a:p>
            <a:pPr indent="7143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lang="ru-RU" sz="2800" i="1" dirty="0" smtClean="0">
                <a:solidFill>
                  <a:schemeClr val="bg1"/>
                </a:solidFill>
              </a:rPr>
              <a:t>3. Методы  проблемного обучения (создание проблемной ситуации, экспериментальное задание)</a:t>
            </a:r>
          </a:p>
          <a:p>
            <a:pPr indent="7143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lang="ru-RU" sz="2800" i="1" dirty="0" smtClean="0">
                <a:solidFill>
                  <a:schemeClr val="bg1"/>
                </a:solidFill>
              </a:rPr>
              <a:t>4. Исследовательские методы обучения ( творческий поиск, исследование, эксперимент)</a:t>
            </a:r>
          </a:p>
          <a:p>
            <a:pPr indent="7143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0" marR="0" lvl="0" indent="71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71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FFFF66"/>
                </a:solidFill>
                <a:ea typeface="Times New Roman" pitchFamily="18" charset="0"/>
                <a:cs typeface="+mn-cs"/>
              </a:rPr>
              <a:t>Описание методов проведения занятий</a:t>
            </a:r>
            <a:r>
              <a:rPr lang="ru-RU" sz="2800" dirty="0" smtClean="0">
                <a:solidFill>
                  <a:srgbClr val="FFFF66"/>
                </a:solidFill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srgbClr val="FFFF66"/>
                </a:solidFill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71438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15900" algn="l"/>
              </a:tabLst>
            </a:pPr>
            <a:r>
              <a:rPr lang="ru-RU" sz="2800" i="1" dirty="0" smtClean="0">
                <a:solidFill>
                  <a:schemeClr val="bg1"/>
                </a:solidFill>
                <a:ea typeface="Times New Roman" pitchFamily="18" charset="0"/>
              </a:rPr>
              <a:t>5. Практические методы обучения: 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dirty="0" smtClean="0">
                <a:solidFill>
                  <a:schemeClr val="bg1"/>
                </a:solidFill>
                <a:ea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упражнения (подражательно-исполнительского характера)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тренировочные упражнения; 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практикумы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импровизации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поведенческий тренинг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CC99"/>
                </a:solidFill>
                <a:ea typeface="Times New Roman" pitchFamily="18" charset="0"/>
              </a:rPr>
              <a:t>арт-терапевтические</a:t>
            </a: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упражнения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психоразвивающие игры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этюды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endParaRPr lang="ru-RU" dirty="0" smtClean="0">
              <a:solidFill>
                <a:schemeClr val="bg1"/>
              </a:solidFill>
              <a:ea typeface="Times New Roman" pitchFamily="18" charset="0"/>
            </a:endParaRP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endParaRPr lang="ru-RU" dirty="0" smtClean="0">
              <a:solidFill>
                <a:schemeClr val="bg1"/>
              </a:solidFill>
              <a:ea typeface="Times New Roman" pitchFamily="18" charset="0"/>
            </a:endParaRP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endParaRPr lang="ru-RU" dirty="0" smtClean="0">
              <a:solidFill>
                <a:schemeClr val="bg1"/>
              </a:solidFill>
              <a:ea typeface="Times New Roman" pitchFamily="18" charset="0"/>
            </a:endParaRP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endParaRPr lang="ru-RU" dirty="0" smtClean="0">
              <a:solidFill>
                <a:schemeClr val="bg1"/>
              </a:solidFill>
              <a:ea typeface="Times New Roman" pitchFamily="18" charset="0"/>
            </a:endParaRPr>
          </a:p>
          <a:p>
            <a:pPr indent="71438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15900" algn="l"/>
              </a:tabLst>
            </a:pPr>
            <a:endParaRPr lang="ru-RU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227662"/>
            <a:ext cx="814393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Формы занятий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: (основные, характерные для данной программы).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Перечисляются основные и вспомогательные формы занятий. При необходимости их можно прокомментировать. Формы занятий определяются количеством детей, особенностями материала, местом и временем занятия, применяемыми средствами и т.п. </a:t>
            </a: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При выделении форм занятий они должны быть объединены единым критерием классификации.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Как правило, выделяют следующие группы форм организации обучения:</a:t>
            </a:r>
          </a:p>
          <a:p>
            <a:r>
              <a:rPr lang="ru-RU" sz="2000" i="1" u="sng" dirty="0" smtClean="0">
                <a:solidFill>
                  <a:srgbClr val="FFFF99"/>
                </a:solidFill>
              </a:rPr>
              <a:t>по количеству детей</a:t>
            </a:r>
            <a:r>
              <a:rPr lang="ru-RU" sz="2000" dirty="0" smtClean="0">
                <a:solidFill>
                  <a:srgbClr val="FFFF99"/>
                </a:solidFill>
              </a:rPr>
              <a:t>, участвующих в занятии: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Char char="–"/>
            </a:pPr>
            <a:r>
              <a:rPr lang="ru-RU" sz="2000" b="1" dirty="0" smtClean="0">
                <a:solidFill>
                  <a:srgbClr val="FFFF99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Коллективная</a:t>
            </a:r>
          </a:p>
          <a:p>
            <a:pPr>
              <a:buFont typeface="Calibri" pitchFamily="34" charset="0"/>
              <a:buChar char="–"/>
            </a:pPr>
            <a:r>
              <a:rPr lang="ru-RU" sz="2000" b="1" i="1" dirty="0" smtClean="0">
                <a:solidFill>
                  <a:schemeClr val="bg1"/>
                </a:solidFill>
              </a:rPr>
              <a:t> Групповая</a:t>
            </a:r>
          </a:p>
          <a:p>
            <a:pPr>
              <a:buFont typeface="Calibri" pitchFamily="34" charset="0"/>
              <a:buChar char="–"/>
            </a:pPr>
            <a:r>
              <a:rPr lang="ru-RU" sz="2000" b="1" i="1" dirty="0" smtClean="0">
                <a:solidFill>
                  <a:schemeClr val="bg1"/>
                </a:solidFill>
              </a:rPr>
              <a:t> Индивидуальная</a:t>
            </a:r>
          </a:p>
          <a:p>
            <a:pPr>
              <a:buFont typeface="Calibri" pitchFamily="34" charset="0"/>
              <a:buChar char="–"/>
            </a:pPr>
            <a:r>
              <a:rPr lang="ru-RU" sz="2000" b="1" i="1" dirty="0" smtClean="0">
                <a:solidFill>
                  <a:schemeClr val="bg1"/>
                </a:solidFill>
              </a:rPr>
              <a:t> Индивидуально-групповая</a:t>
            </a:r>
          </a:p>
          <a:p>
            <a:r>
              <a:rPr lang="ru-RU" sz="2000" i="1" u="sng" dirty="0" smtClean="0">
                <a:solidFill>
                  <a:srgbClr val="FFFF99"/>
                </a:solidFill>
              </a:rPr>
              <a:t>по особенностям коммуникативного взаимодействия</a:t>
            </a:r>
            <a:r>
              <a:rPr lang="ru-RU" sz="2000" u="sng" dirty="0" smtClean="0">
                <a:solidFill>
                  <a:srgbClr val="FFFF99"/>
                </a:solidFill>
              </a:rPr>
              <a:t> педагога и детей </a:t>
            </a:r>
            <a:r>
              <a:rPr lang="ru-RU" sz="2000" dirty="0" smtClean="0">
                <a:solidFill>
                  <a:srgbClr val="FFFF99"/>
                </a:solidFill>
              </a:rPr>
              <a:t>— </a:t>
            </a:r>
            <a:r>
              <a:rPr lang="ru-RU" sz="2000" b="1" i="1" dirty="0" smtClean="0">
                <a:solidFill>
                  <a:schemeClr val="bg1"/>
                </a:solidFill>
              </a:rPr>
              <a:t>занятие-игра (путешествие, сказка) лекция, семинар, лабораторная работа, практикум, конференция, мастерская, и т.д</a:t>
            </a:r>
            <a:r>
              <a:rPr lang="ru-RU" sz="2000" i="1" dirty="0" smtClean="0">
                <a:solidFill>
                  <a:schemeClr val="bg1"/>
                </a:solidFill>
              </a:rPr>
              <a:t>.;</a:t>
            </a:r>
          </a:p>
          <a:p>
            <a:r>
              <a:rPr lang="ru-RU" sz="2000" b="1" dirty="0" smtClean="0">
                <a:solidFill>
                  <a:srgbClr val="FFFF99"/>
                </a:solidFill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Режим занятий</a:t>
            </a:r>
            <a:r>
              <a:rPr lang="ru-RU" sz="2000" dirty="0" smtClean="0">
                <a:solidFill>
                  <a:srgbClr val="FFFF99"/>
                </a:solidFill>
              </a:rPr>
              <a:t>:  сколько занятий в неделю, продолжительность одного занятия, необходимость разбиения на подгруппы или индивидуальных занятий.</a:t>
            </a:r>
          </a:p>
          <a:p>
            <a:pPr>
              <a:buFont typeface="Calibri" pitchFamily="34" charset="0"/>
              <a:buChar char="–"/>
            </a:pPr>
            <a:endParaRPr 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377496"/>
            <a:ext cx="8572560" cy="575542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</a:rPr>
              <a:t>Алгоритм создания программы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1. Проблема, особенности обучающихся.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9FFCC"/>
              </a:solidFill>
              <a:effectLst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2. Определение вида программы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: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общеразвивающая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специализированная- профилактическая, коррекционная – профессионально-ориентированная)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3.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Ф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ормулирования целей</a:t>
            </a:r>
            <a:r>
              <a:rPr lang="ru-RU" sz="2000" b="1" dirty="0" smtClean="0">
                <a:solidFill>
                  <a:srgbClr val="99FFCC"/>
                </a:solidFill>
                <a:ea typeface="Times New Roman" pitchFamily="18" charset="0"/>
              </a:rPr>
              <a:t>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9FFCC"/>
              </a:solidFill>
              <a:effectLst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4. Определение задач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решение которых предполагается при изучении всего курса. Они разбиваются на две группы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</a:rPr>
              <a:t>задачи, связанные с содержанием предмета,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</a:rPr>
              <a:t>задачи, ориентированные на развитие способов деятельности обучающихся.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Первая группа задач отражает требования к тому, что должны знать обучающиеся в результате изучения курса; вторая группа задач соотносится с требованиями к формированию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общеучебных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и специальных умений и навыков.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5. Прогнозирование результатов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которые должны быть достигнуты по завершении изучения курса. Как и задачи, результаты деятельности распределяются на группы по содержанию и по способу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Материально-методическое обеспечение программы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-239924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FF00"/>
              </a:solidFill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FF00"/>
              </a:solidFill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Материальное обеспечение программы.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В этом разделе перечисляются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требования к материально-технической оснащенности: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помещение, оборудование, инструментарий и т.д.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FF00"/>
                </a:solidFill>
              </a:rPr>
              <a:t>Методическое обеспечение образовательной программы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  перечень учебных и методических материалов, необходимых для реализации программы  (наглядные пособия, фонотека, иллюстративные материалы и другие методические материалы, необходимые для проведения занятий);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FF00"/>
                </a:solidFill>
              </a:rPr>
              <a:t>Требования к специалистам, реализующим программу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42910" y="42973"/>
            <a:ext cx="771530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освоения программы: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Обучающийся будет знать: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Обучающийся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будет уметь: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Обучающийся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сможет решать следующие жизненно-практические задачи: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Обучающийся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способен проявлять следующие отношения: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00034" y="1118636"/>
            <a:ext cx="835824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Способы проверки результатов освоения программы: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 образовательной программе необходимо: </a:t>
            </a:r>
            <a:r>
              <a:rPr lang="ru-RU" sz="2400" dirty="0" smtClean="0">
                <a:solidFill>
                  <a:schemeClr val="bg1"/>
                </a:solidFill>
              </a:rPr>
              <a:t>прописать </a:t>
            </a:r>
          </a:p>
          <a:p>
            <a:pPr>
              <a:buFont typeface="Symbol" pitchFamily="18" charset="2"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  конкретные знания, умения, навыки обучающихся по итогам каждого года обучения. </a:t>
            </a:r>
          </a:p>
          <a:p>
            <a:pPr lvl="0" fontAlgn="base">
              <a:buFont typeface="Symbol" pitchFamily="18" charset="2"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  указать методы отслеживания (диагностики) успешности овладения учащихся содержанием программы и  регулярность их проведения. </a:t>
            </a:r>
          </a:p>
          <a:p>
            <a:pPr fontAlgn="base"/>
            <a:r>
              <a:rPr lang="ru-RU" sz="2000" i="1" dirty="0" smtClean="0">
                <a:solidFill>
                  <a:schemeClr val="bg1"/>
                </a:solidFill>
              </a:rPr>
              <a:t>	</a:t>
            </a:r>
            <a:r>
              <a:rPr lang="ru-RU" sz="2000" i="1" dirty="0" smtClean="0">
                <a:solidFill>
                  <a:srgbClr val="00FFFF"/>
                </a:solidFill>
              </a:rPr>
              <a:t>При проверке степени сформированности индивидуально-личностных качеств детей описываются их специфические проявления в особенностях деятельности, поведения, общения, характерных эмоциональных состояниях, а также ситуации, которые должны быть созданы для того, чтобы пронаблюдать эти проявления.</a:t>
            </a:r>
          </a:p>
          <a:p>
            <a:pPr lvl="0" fontAlgn="base"/>
            <a:endParaRPr lang="ru-RU" sz="2400" dirty="0" smtClean="0"/>
          </a:p>
          <a:p>
            <a:pPr lvl="0" fontAlgn="base"/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524197"/>
            <a:ext cx="8858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 Учебно-тематический план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57158" y="845675"/>
            <a:ext cx="835824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ea typeface="Times New Roman" pitchFamily="18" charset="0"/>
              </a:rPr>
              <a:t>Этот раздел должен быть соотнесен с целями  и задачами программы, сроками, этапами, порядком и регламентом ее реализации; обеспечивать получение ожидаемых результатов посредством обоснованной последовательности тем, количества часов на их освоение и разнообразия форм образовательного процесса.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2420885"/>
          <a:ext cx="8424935" cy="4104288"/>
        </p:xfrm>
        <a:graphic>
          <a:graphicData uri="http://schemas.openxmlformats.org/drawingml/2006/table">
            <a:tbl>
              <a:tblPr/>
              <a:tblGrid>
                <a:gridCol w="588891"/>
                <a:gridCol w="2216485"/>
                <a:gridCol w="1603828"/>
                <a:gridCol w="1244684"/>
                <a:gridCol w="1399607"/>
                <a:gridCol w="1371440"/>
              </a:tblGrid>
              <a:tr h="9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Название темы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Цель занятия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Формы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Методическое обеспечение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524197"/>
            <a:ext cx="8858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Учебно-тематический план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57158" y="1153451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Оформляется на каждый год обучения, представляет собой таблицу.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Расчет часов в учебно-тематическом планировании необходимо обосновать.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7" y="2132859"/>
          <a:ext cx="7776864" cy="3880818"/>
        </p:xfrm>
        <a:graphic>
          <a:graphicData uri="http://schemas.openxmlformats.org/drawingml/2006/table">
            <a:tbl>
              <a:tblPr/>
              <a:tblGrid>
                <a:gridCol w="648073"/>
                <a:gridCol w="2765606"/>
                <a:gridCol w="1494397"/>
                <a:gridCol w="1494397"/>
                <a:gridCol w="1374391"/>
              </a:tblGrid>
              <a:tr h="54520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Наименование разделов, тем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Количество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Всего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Теоретические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Практические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Calibri"/>
                        </a:rPr>
                        <a:t>I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Я и 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1.1.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Я и мои друзья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Я и мои «Колючки»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14348" y="48261"/>
            <a:ext cx="7929618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Содержание курса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Содержание образовательной программы раскрывается через описание тем (теория и практика).</a:t>
            </a:r>
            <a:endParaRPr lang="ru-RU" sz="2000" dirty="0" smtClean="0">
              <a:solidFill>
                <a:schemeClr val="bg1"/>
              </a:solidFill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краткое описание тем или </a:t>
            </a:r>
            <a:r>
              <a:rPr lang="ru-RU" sz="20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разделов, с указанием всех основных вопросов  как в теоретической , так и в практической части программы. (При этом в теории указываются основные теоретические понятия ,  в практике - практическая деятельность учащихся).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– краткую характеристику форм занятий по каждой теме,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–  описание методического обеспечения каждой темы (приемы и методы организации учебно-воспитательного процесса, дидактический материал, техническое оснащение занятий);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FFFF00"/>
                </a:solidFill>
              </a:rPr>
              <a:t>Названия разделов и тем должны обязательно совпадать с перечисленными разделами и темами учебно-тематического плана.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Название каждой темы программы должно начинаться со слова «Тема» с указанием порядкового номера.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Характеристика содержания темы в программе осуществляется с помощью предложений телеграфного стиля, основой которых являются ключевые слова (словосочетания), отражающие предметы и аспекты содержания программы, и определяющие ее понятийно-терминологический аппарат.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488465"/>
            <a:ext cx="814393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</a:rPr>
              <a:t>Раскрывая каждую тему, необходимо указать какие теоретические знания и практические навыки получают учащиеся. Следует не только описывать, ЧТО из этой темы педагог дает учащимся, но и КАК, по какой методике, что выполняют сами учащиеся.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Раздел 1. Название раздела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Тема 1.1. Название темы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Содержание материала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: ... </a:t>
            </a:r>
            <a:b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Формы занятий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: ... </a:t>
            </a:r>
            <a:b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Методическое обеспечение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: (приемы и методы организации учебно-воспитательного процесса, дидактический материал, техническое оснащение занятий).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07249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FF66"/>
                </a:solidFill>
              </a:rPr>
              <a:t>Пример: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Раздел 2. «Мои особенности и способности»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Тема 2. 6. Внимание и наблюдательность.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Что такое внимание? Для чего нужны внимание, наблюдательность? Что бывает с невнимательным, рассеянным человеком (Беседа).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Практическая часть</a:t>
            </a:r>
            <a:r>
              <a:rPr lang="ru-RU" sz="2800" i="1" dirty="0" smtClean="0">
                <a:solidFill>
                  <a:schemeClr val="bg1"/>
                </a:solidFill>
              </a:rPr>
              <a:t>:</a:t>
            </a:r>
            <a:r>
              <a:rPr lang="ru-RU" sz="2800" dirty="0" smtClean="0">
                <a:solidFill>
                  <a:schemeClr val="bg1"/>
                </a:solidFill>
              </a:rPr>
              <a:t>  Учимся замечать различия и сходства, детали. Наблюдаем за мимикой, позами, жестами других людей</a:t>
            </a:r>
            <a:r>
              <a:rPr lang="ru-RU" sz="2800" i="1" dirty="0" smtClean="0">
                <a:solidFill>
                  <a:schemeClr val="bg1"/>
                </a:solidFill>
              </a:rPr>
              <a:t> (</a:t>
            </a:r>
            <a:r>
              <a:rPr lang="ru-RU" sz="2800" dirty="0" smtClean="0">
                <a:solidFill>
                  <a:schemeClr val="bg1"/>
                </a:solidFill>
              </a:rPr>
              <a:t>освоение способов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внимания и наблюдательности через практические упражнения и игры:  «Посмотри и запомни», « Чем похожи?» , «Найди различия»).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Оборудование</a:t>
            </a:r>
            <a:r>
              <a:rPr lang="ru-RU" sz="2800" i="1" dirty="0" smtClean="0">
                <a:solidFill>
                  <a:schemeClr val="bg1"/>
                </a:solidFill>
              </a:rPr>
              <a:t>:</a:t>
            </a:r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ru-RU" sz="2800" dirty="0" err="1" smtClean="0">
                <a:solidFill>
                  <a:schemeClr val="bg1"/>
                </a:solidFill>
              </a:rPr>
              <a:t>мультимедийное</a:t>
            </a:r>
            <a:r>
              <a:rPr lang="ru-RU" sz="2800" dirty="0" smtClean="0">
                <a:solidFill>
                  <a:schemeClr val="bg1"/>
                </a:solidFill>
              </a:rPr>
              <a:t> оборудование, раздаточный материал.</a:t>
            </a:r>
            <a:endParaRPr lang="ru-RU" sz="14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Литература</a:t>
            </a:r>
          </a:p>
          <a:p>
            <a:pPr lvl="0" algn="just" fontAlgn="base"/>
            <a:r>
              <a:rPr lang="ru-RU" sz="2800" dirty="0" smtClean="0">
                <a:solidFill>
                  <a:schemeClr val="bg1"/>
                </a:solidFill>
              </a:rPr>
              <a:t>В этот раздел программы включаются:</a:t>
            </a:r>
          </a:p>
          <a:p>
            <a:pPr lvl="1" algn="just" fontAlgn="base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</a:rPr>
              <a:t>  список литературы, использованной при составлении данной программы;</a:t>
            </a:r>
          </a:p>
          <a:p>
            <a:pPr lvl="1" algn="just" fontAlgn="base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</a:rPr>
              <a:t>  список литературы, рекомендованный детям и родителям в помощь освоения программы.</a:t>
            </a:r>
          </a:p>
          <a:p>
            <a:pPr algn="just"/>
            <a:endParaRPr lang="ru-RU" sz="2800" dirty="0" smtClean="0">
              <a:solidFill>
                <a:schemeClr val="bg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Эти списки составляются по следующей форме: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Фамилия, инициалы автора; название; место издания, издательство; год издания, кол-во страниц. Списки составляются в алфавитном порядке.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79512" y="-990023"/>
            <a:ext cx="8784976" cy="864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FFCC00"/>
                </a:solidFill>
                <a:latin typeface="Arial" pitchFamily="34" charset="0"/>
              </a:rPr>
              <a:t>Книги:</a:t>
            </a:r>
          </a:p>
          <a:p>
            <a:r>
              <a:rPr lang="ru-RU" sz="2400" b="1" i="1" dirty="0" smtClean="0">
                <a:solidFill>
                  <a:srgbClr val="CCFFFF"/>
                </a:solidFill>
                <a:latin typeface="Arial" pitchFamily="34" charset="0"/>
              </a:rPr>
              <a:t>Прихожан А.М. Психология неудачника. Тренинг уверенности в себе [Текст] / А.М. Прихожан– М.: ТЦ «Сфера»,2000. – 192с.</a:t>
            </a: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FFCC00"/>
                </a:solidFill>
                <a:latin typeface="Arial" pitchFamily="34" charset="0"/>
              </a:rPr>
              <a:t>Материалы из периодических изданий:</a:t>
            </a:r>
          </a:p>
          <a:p>
            <a:r>
              <a:rPr lang="ru-RU" sz="2400" b="1" i="1" dirty="0" err="1" smtClean="0">
                <a:solidFill>
                  <a:srgbClr val="99CCFF"/>
                </a:solidFill>
                <a:latin typeface="Arial" pitchFamily="34" charset="0"/>
              </a:rPr>
              <a:t>Хухлаева</a:t>
            </a:r>
            <a:r>
              <a:rPr lang="ru-RU" sz="2400" b="1" i="1" dirty="0" smtClean="0">
                <a:solidFill>
                  <a:srgbClr val="99CCFF"/>
                </a:solidFill>
                <a:latin typeface="Arial" pitchFamily="34" charset="0"/>
              </a:rPr>
              <a:t> О. В. Работа психолога с родителями: концепция и технологии // Школьный психолог. - 2006. - № 17. - С. 21-28.</a:t>
            </a: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lang="ru-RU" sz="2400" b="1" i="1" dirty="0" smtClean="0">
              <a:solidFill>
                <a:srgbClr val="FFFF99"/>
              </a:solidFill>
              <a:latin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FFCC00"/>
                </a:solidFill>
                <a:latin typeface="Arial" pitchFamily="34" charset="0"/>
              </a:rPr>
              <a:t>Материалы из </a:t>
            </a:r>
            <a:r>
              <a:rPr lang="ru-RU" sz="2400" b="1" i="1" dirty="0" err="1" smtClean="0">
                <a:solidFill>
                  <a:srgbClr val="FFCC00"/>
                </a:solidFill>
                <a:latin typeface="Arial" pitchFamily="34" charset="0"/>
              </a:rPr>
              <a:t>интернет-источников</a:t>
            </a:r>
            <a:r>
              <a:rPr lang="ru-RU" sz="2400" b="1" i="1" dirty="0" smtClean="0">
                <a:solidFill>
                  <a:srgbClr val="FFCC00"/>
                </a:solidFill>
                <a:latin typeface="Arial" pitchFamily="34" charset="0"/>
              </a:rPr>
              <a:t>:</a:t>
            </a:r>
          </a:p>
          <a:p>
            <a:r>
              <a:rPr lang="ru-RU" sz="2400" b="1" i="1" dirty="0" smtClean="0">
                <a:solidFill>
                  <a:srgbClr val="FFFF99"/>
                </a:solidFill>
                <a:latin typeface="Arial" pitchFamily="34" charset="0"/>
              </a:rPr>
              <a:t>Панасюк А.Ю. Имидж: определение центрального понятия в </a:t>
            </a:r>
            <a:r>
              <a:rPr lang="ru-RU" sz="2400" b="1" i="1" dirty="0" err="1" smtClean="0">
                <a:solidFill>
                  <a:srgbClr val="FFFF99"/>
                </a:solidFill>
                <a:latin typeface="Arial" pitchFamily="34" charset="0"/>
              </a:rPr>
              <a:t>имиджелогии</a:t>
            </a:r>
            <a:r>
              <a:rPr lang="ru-RU" sz="2400" b="1" i="1" dirty="0" smtClean="0">
                <a:solidFill>
                  <a:srgbClr val="FFFF99"/>
                </a:solidFill>
                <a:latin typeface="Arial" pitchFamily="34" charset="0"/>
              </a:rPr>
              <a:t> // Академия </a:t>
            </a:r>
            <a:r>
              <a:rPr lang="ru-RU" sz="2400" b="1" i="1" dirty="0" err="1" smtClean="0">
                <a:solidFill>
                  <a:srgbClr val="FFFF99"/>
                </a:solidFill>
                <a:latin typeface="Arial" pitchFamily="34" charset="0"/>
              </a:rPr>
              <a:t>имиджелогии</a:t>
            </a:r>
            <a:r>
              <a:rPr lang="ru-RU" sz="2400" b="1" i="1" dirty="0" smtClean="0">
                <a:solidFill>
                  <a:srgbClr val="FFFF99"/>
                </a:solidFill>
                <a:latin typeface="Arial" pitchFamily="34" charset="0"/>
              </a:rPr>
              <a:t>. — 2004. — 26 марта [Электронный ресурс]. URL: http://academim.org/art/pan1_2.html </a:t>
            </a: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CFFFF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97346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6.</a:t>
            </a:r>
            <a:r>
              <a:rPr lang="ru-RU" sz="2400" dirty="0" smtClean="0">
                <a:solidFill>
                  <a:srgbClr val="99FFCC"/>
                </a:solidFill>
                <a:ea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Анализ  и отбор методического материала</a:t>
            </a:r>
            <a:r>
              <a:rPr lang="ru-RU" sz="2400" b="1" dirty="0" smtClean="0">
                <a:solidFill>
                  <a:srgbClr val="00FFFF"/>
                </a:solidFill>
                <a:ea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</a:rPr>
              <a:t>(актуальность, новизна, целесообразность)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7. Распределение содержания учебного материала по годам обучения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На данном этапе важно продумать и соотнести объем изучаемого материала, последовательность его изложения и время на его изучение. В процессе этой работы необходимо определить результаты обучения  по итогам каждого учебного года.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8. Определение методик или технологий обучения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которые предлагается использовать при проведении курса. 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9.</a:t>
            </a:r>
            <a:r>
              <a:rPr lang="ru-RU" sz="2400" dirty="0" smtClean="0">
                <a:solidFill>
                  <a:srgbClr val="99FFCC"/>
                </a:solidFill>
                <a:ea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Разработка содержания </a:t>
            </a: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</a:rPr>
              <a:t>(структурирование, логика изложения материала). 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10. Формы проведения</a:t>
            </a:r>
            <a:r>
              <a:rPr lang="ru-RU" sz="2400" dirty="0" smtClean="0">
                <a:solidFill>
                  <a:srgbClr val="99FFCC"/>
                </a:solidFill>
                <a:ea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контроля  </a:t>
            </a:r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итогового и рубежного) определение его периодичности.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11.</a:t>
            </a:r>
            <a:r>
              <a:rPr lang="ru-RU" sz="2400" b="1" i="1" dirty="0" smtClean="0">
                <a:solidFill>
                  <a:srgbClr val="99FFCC"/>
                </a:solidFill>
                <a:ea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Календарно-тематическое планирование</a:t>
            </a:r>
            <a:r>
              <a:rPr lang="ru-RU" sz="2400" b="1" dirty="0" smtClean="0">
                <a:solidFill>
                  <a:srgbClr val="00FFFF"/>
                </a:solidFill>
                <a:ea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99"/>
                </a:solidFill>
              </a:rPr>
              <a:t>Конспекты занятий:</a:t>
            </a:r>
            <a:r>
              <a:rPr lang="ru-RU" b="1" dirty="0" smtClean="0">
                <a:solidFill>
                  <a:srgbClr val="FFFF99"/>
                </a:solidFill>
              </a:rPr>
              <a:t/>
            </a:r>
            <a:br>
              <a:rPr lang="ru-RU" b="1" dirty="0" smtClean="0">
                <a:solidFill>
                  <a:srgbClr val="FFFF99"/>
                </a:solidFill>
              </a:rPr>
            </a:br>
            <a:endParaRPr lang="ru-RU" b="1" dirty="0">
              <a:solidFill>
                <a:srgbClr val="FFFF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99"/>
                </a:solidFill>
              </a:rPr>
              <a:t>Описание каждого занятия осуществляется по схеме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название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цели и задачи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оборудование, необходимое в осуществлении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описание вводной части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b="1" dirty="0" err="1" smtClean="0">
                <a:solidFill>
                  <a:schemeClr val="bg1"/>
                </a:solidFill>
              </a:rPr>
              <a:t>oписание</a:t>
            </a:r>
            <a:r>
              <a:rPr lang="ru-RU" b="1" dirty="0" smtClean="0">
                <a:solidFill>
                  <a:schemeClr val="bg1"/>
                </a:solidFill>
              </a:rPr>
              <a:t> основной части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описание заключительной части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контрольные вопросы участникам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FF99"/>
                </a:solidFill>
              </a:rPr>
              <a:t/>
            </a:r>
            <a:br>
              <a:rPr lang="ru-RU" sz="4000" b="1" i="1" dirty="0" smtClean="0">
                <a:solidFill>
                  <a:srgbClr val="FFFF99"/>
                </a:solidFill>
              </a:rPr>
            </a:br>
            <a:r>
              <a:rPr lang="ru-RU" sz="4000" b="1" i="1" dirty="0" smtClean="0">
                <a:solidFill>
                  <a:srgbClr val="FFFF99"/>
                </a:solidFill>
              </a:rPr>
              <a:t/>
            </a:r>
            <a:br>
              <a:rPr lang="ru-RU" sz="4000" b="1" i="1" dirty="0" smtClean="0">
                <a:solidFill>
                  <a:srgbClr val="FFFF99"/>
                </a:solidFill>
              </a:rPr>
            </a:br>
            <a:r>
              <a:rPr lang="ru-RU" sz="4000" b="1" i="1" dirty="0" smtClean="0">
                <a:solidFill>
                  <a:srgbClr val="FFFF99"/>
                </a:solidFill>
              </a:rPr>
              <a:t>Сведения о практической апробации программы на базе образовательного учреждения: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FFFFFF"/>
                </a:solidFill>
              </a:rPr>
              <a:t>на базе какого образовательного учреждения была апробирована программа;</a:t>
            </a:r>
          </a:p>
          <a:p>
            <a:pPr lvl="0"/>
            <a:r>
              <a:rPr lang="ru-RU" dirty="0" smtClean="0">
                <a:solidFill>
                  <a:srgbClr val="FFFFFF"/>
                </a:solidFill>
              </a:rPr>
              <a:t> срок апробации;</a:t>
            </a:r>
          </a:p>
          <a:p>
            <a:pPr lvl="0"/>
            <a:r>
              <a:rPr lang="ru-RU" dirty="0" smtClean="0">
                <a:solidFill>
                  <a:srgbClr val="FFFFFF"/>
                </a:solidFill>
              </a:rPr>
              <a:t> количество участников;</a:t>
            </a:r>
          </a:p>
          <a:p>
            <a:pPr lvl="0"/>
            <a:r>
              <a:rPr lang="ru-RU" dirty="0" smtClean="0">
                <a:solidFill>
                  <a:srgbClr val="FFFFFF"/>
                </a:solidFill>
              </a:rPr>
              <a:t> отзывы участников и администрации;</a:t>
            </a:r>
          </a:p>
          <a:p>
            <a:pPr lvl="0"/>
            <a:r>
              <a:rPr lang="ru-RU" dirty="0" smtClean="0">
                <a:solidFill>
                  <a:srgbClr val="FFFFFF"/>
                </a:solidFill>
              </a:rPr>
              <a:t> другая информация.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516560"/>
            <a:ext cx="8429684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Требования  к техническому  оформлению программы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Текст набирается в редакторе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Word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for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Windows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шрифтом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Times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New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Roman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Cyr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12-14, межстрочный интервал одинарный, переносы в тексте не ставятся, выравнивание по ширине, абзац 1,25 см, поля со всех сторон 2 см; центровка заголовков и абзацы в тексте выполняются при помощи средств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Word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листы формата А4. Таблицы вставляются непосредственно в текст.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Прошивается, страницы нумеруются, скрепляются печатью образовательного учреждения и подписью руководителя ОУ.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Титульный лист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считается первым, но не нумеруется, также как и листы приложения 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Учебно-тематическое планирование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представляется в виде таблицы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Список литературы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строится в алфавитном порядке, с указанием города и названия издательства, года выпуска, количества страниц документа (книги), если он полностью изучен. Допускается оформление списка литературы по основным разделам изучаемого предмета (курса).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99"/>
                </a:solidFill>
              </a:rPr>
              <a:t>Типичные ошибки </a:t>
            </a:r>
            <a:endParaRPr lang="ru-RU" b="1" dirty="0">
              <a:solidFill>
                <a:srgbClr val="FFFF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FF99"/>
                </a:solidFill>
              </a:rPr>
              <a:t>Пояснительная записка  </a:t>
            </a:r>
            <a:r>
              <a:rPr lang="ru-RU" dirty="0" smtClean="0">
                <a:solidFill>
                  <a:schemeClr val="bg1"/>
                </a:solidFill>
              </a:rPr>
              <a:t>- не раскрывается актуальность, новизна программы ;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Цели и задачи  </a:t>
            </a:r>
            <a:r>
              <a:rPr lang="ru-RU" dirty="0" smtClean="0">
                <a:solidFill>
                  <a:schemeClr val="bg1"/>
                </a:solidFill>
              </a:rPr>
              <a:t>-не всегда различаются понятия “цель” и “задача”; - отмечается несоответствие задач поставленным целям; - несоответствие поставленных целей срокам реализации программы; 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Описание форм и методов проведения занятий  </a:t>
            </a:r>
            <a:r>
              <a:rPr lang="ru-RU" dirty="0" smtClean="0">
                <a:solidFill>
                  <a:schemeClr val="bg1"/>
                </a:solidFill>
              </a:rPr>
              <a:t>-- непонимание различия понятий “форма” и “метод” обучения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99"/>
                </a:solidFill>
              </a:rPr>
              <a:t>Типичные ошибки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99"/>
                </a:solidFill>
              </a:rPr>
              <a:t>Ожидаемые результаты </a:t>
            </a:r>
            <a:r>
              <a:rPr lang="ru-RU" dirty="0" smtClean="0">
                <a:solidFill>
                  <a:schemeClr val="bg1"/>
                </a:solidFill>
              </a:rPr>
              <a:t>-отсутствие конкретных знаний, умений и навыков по каждому году обучения;  конкретные знания, умения, навыки по содержанию не отличаются от содержания программы;  называются знания, умения, навыки, которые невозможно оценить 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Литература</a:t>
            </a:r>
            <a:r>
              <a:rPr lang="ru-RU" dirty="0" smtClean="0">
                <a:solidFill>
                  <a:schemeClr val="bg1"/>
                </a:solidFill>
              </a:rPr>
              <a:t> -отсутствие или неправильное оформление списков литературы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66"/>
                </a:solidFill>
              </a:rPr>
              <a:t>Программа должна включать следующие структурные элементы:</a:t>
            </a:r>
            <a:br>
              <a:rPr lang="ru-RU" sz="3600" b="1" dirty="0" smtClean="0">
                <a:solidFill>
                  <a:srgbClr val="FFFF66"/>
                </a:solidFill>
              </a:rPr>
            </a:br>
            <a:endParaRPr lang="ru-RU" sz="3600" b="1" dirty="0">
              <a:solidFill>
                <a:srgbClr val="FFFF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57224" y="1785926"/>
            <a:ext cx="7500990" cy="43577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Титульный </a:t>
            </a:r>
            <a:r>
              <a:rPr lang="ru-RU" dirty="0">
                <a:solidFill>
                  <a:schemeClr val="bg1"/>
                </a:solidFill>
              </a:rPr>
              <a:t>лист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Содержание программы</a:t>
            </a:r>
            <a:endParaRPr lang="ru-RU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Пояснительную </a:t>
            </a:r>
            <a:r>
              <a:rPr lang="ru-RU" dirty="0">
                <a:solidFill>
                  <a:schemeClr val="bg1"/>
                </a:solidFill>
              </a:rPr>
              <a:t>записку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Учебно-тематический </a:t>
            </a:r>
            <a:r>
              <a:rPr lang="ru-RU" dirty="0">
                <a:solidFill>
                  <a:schemeClr val="bg1"/>
                </a:solidFill>
              </a:rPr>
              <a:t>план.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Содержание </a:t>
            </a:r>
            <a:r>
              <a:rPr lang="ru-RU" dirty="0">
                <a:solidFill>
                  <a:schemeClr val="bg1"/>
                </a:solidFill>
              </a:rPr>
              <a:t>изучаемого курса.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Список </a:t>
            </a:r>
            <a:r>
              <a:rPr lang="ru-RU" dirty="0">
                <a:solidFill>
                  <a:schemeClr val="bg1"/>
                </a:solidFill>
              </a:rPr>
              <a:t>литературы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Приложение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3046"/>
            <a:ext cx="814393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Титульный лист включает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вышестоящие органы управления </a:t>
            </a:r>
            <a:r>
              <a:rPr lang="ru-RU" sz="2800" dirty="0" smtClean="0">
                <a:solidFill>
                  <a:schemeClr val="bg1"/>
                </a:solidFill>
              </a:rPr>
              <a:t>образованием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наименование образовательного учреждения;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где, когда и кем утверждена дополнительная образовательная программа;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название дополнительной образовательной программы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возраст детей, на которых рассчитана дополнительная образовательная программа;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срок реализации дополнительной образовательной программы;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Ф. И. О., должность автора (авторов) дополнительной образовательной программы;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chemeClr val="bg1"/>
                </a:solidFill>
              </a:rPr>
              <a:t>данные о рецензентах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(должность, место работы регалии)</a:t>
            </a:r>
            <a:endParaRPr lang="ru-RU" sz="2400" b="1" dirty="0">
              <a:solidFill>
                <a:schemeClr val="bg1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название города, населенного пункт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год разработки дополнительной образовательной программы.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66"/>
                </a:solidFill>
              </a:rPr>
              <a:t>2.Содержание (оглавление) программы</a:t>
            </a:r>
            <a:endParaRPr lang="ru-RU" dirty="0">
              <a:solidFill>
                <a:srgbClr val="FFFF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772816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включает в себя краткое описание структурных элементов и номера страниц, на которых они находятся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85786" y="1462572"/>
            <a:ext cx="78581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3.Пояснительная записка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основная часть программы, излагать которую следует придерживаясь следующих пунктов.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(Объем 6-8 страниц)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683568" y="1196752"/>
            <a:ext cx="7546032" cy="4929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Для более четкого размещения  информации этот раздел  можно разделить на  два раздела: Введение  и Пояснительную записку.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2565</Words>
  <Application>Microsoft Office PowerPoint</Application>
  <PresentationFormat>Экран (4:3)</PresentationFormat>
  <Paragraphs>317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Слайд 1</vt:lpstr>
      <vt:lpstr>Основные качественные характеристики образовательных программ: </vt:lpstr>
      <vt:lpstr>Слайд 3</vt:lpstr>
      <vt:lpstr>Слайд 4</vt:lpstr>
      <vt:lpstr>Программа должна включать следующие структурные элементы: </vt:lpstr>
      <vt:lpstr>Слайд 6</vt:lpstr>
      <vt:lpstr>2.Содержание (оглавление) программы</vt:lpstr>
      <vt:lpstr>Слайд 8</vt:lpstr>
      <vt:lpstr>Слайд 9</vt:lpstr>
      <vt:lpstr>Слайд 10</vt:lpstr>
      <vt:lpstr>Педагогическое обоснование программы:</vt:lpstr>
      <vt:lpstr>Слайд 12</vt:lpstr>
      <vt:lpstr>Слайд 13</vt:lpstr>
      <vt:lpstr>Слайд 14</vt:lpstr>
      <vt:lpstr>Слайд 15</vt:lpstr>
      <vt:lpstr> 2. Пояснительная записка: </vt:lpstr>
      <vt:lpstr>Пояснительная записка: </vt:lpstr>
      <vt:lpstr>Слайд 18</vt:lpstr>
      <vt:lpstr>Слайд 19</vt:lpstr>
      <vt:lpstr>Слайд 20</vt:lpstr>
      <vt:lpstr>Слайд 21</vt:lpstr>
      <vt:lpstr>Слайд 22</vt:lpstr>
      <vt:lpstr> Характеристика возрастных и индивидуальных особенностей детей </vt:lpstr>
      <vt:lpstr>Слайд 24</vt:lpstr>
      <vt:lpstr>Слайд 25</vt:lpstr>
      <vt:lpstr>  Особенности реализации программы </vt:lpstr>
      <vt:lpstr>Слайд 27</vt:lpstr>
      <vt:lpstr>Описание методов проведения занятий 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Конспекты занятий: </vt:lpstr>
      <vt:lpstr>  Сведения о практической апробации программы на базе образовательного учреждения: </vt:lpstr>
      <vt:lpstr>Слайд 42</vt:lpstr>
      <vt:lpstr>Типичные ошибки </vt:lpstr>
      <vt:lpstr>Типичные ошибки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должна включать следующие структурные элементы: </dc:title>
  <dc:creator>-</dc:creator>
  <cp:lastModifiedBy>Оксана</cp:lastModifiedBy>
  <cp:revision>146</cp:revision>
  <dcterms:created xsi:type="dcterms:W3CDTF">2011-11-23T03:39:19Z</dcterms:created>
  <dcterms:modified xsi:type="dcterms:W3CDTF">2014-12-12T14:09:35Z</dcterms:modified>
</cp:coreProperties>
</file>