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70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9" r:id="rId41"/>
    <p:sldId id="298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68"/>
    <a:srgbClr val="BBCF8D"/>
    <a:srgbClr val="ACC777"/>
    <a:srgbClr val="CAD7EE"/>
    <a:srgbClr val="B5C8E9"/>
    <a:srgbClr val="4383D1"/>
    <a:srgbClr val="168481"/>
    <a:srgbClr val="E4EDF8"/>
    <a:srgbClr val="2AA9A6"/>
    <a:srgbClr val="2744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13" y="-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73 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howVal val="1"/>
            </c:dLbl>
            <c:numFmt formatCode="0.0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"/>
                  <c:y val="5.88233114467385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6.2500000000000003E-3"/>
                  <c:y val="8.82349671701077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Val val="1"/>
        </c:dLbls>
        <c:axId val="52249344"/>
        <c:axId val="52250880"/>
      </c:barChart>
      <c:catAx>
        <c:axId val="52249344"/>
        <c:scaling>
          <c:orientation val="minMax"/>
        </c:scaling>
        <c:axPos val="b"/>
        <c:numFmt formatCode="General" sourceLinked="1"/>
        <c:tickLblPos val="nextTo"/>
        <c:crossAx val="52250880"/>
        <c:crosses val="autoZero"/>
        <c:auto val="1"/>
        <c:lblAlgn val="ctr"/>
        <c:lblOffset val="100"/>
      </c:catAx>
      <c:valAx>
        <c:axId val="52250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522493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88%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Val val="1"/>
        </c:dLbls>
        <c:axId val="95273728"/>
        <c:axId val="96758400"/>
      </c:barChart>
      <c:catAx>
        <c:axId val="95273728"/>
        <c:scaling>
          <c:orientation val="minMax"/>
        </c:scaling>
        <c:axPos val="b"/>
        <c:numFmt formatCode="General" sourceLinked="1"/>
        <c:tickLblPos val="nextTo"/>
        <c:crossAx val="96758400"/>
        <c:crosses val="autoZero"/>
        <c:auto val="1"/>
        <c:lblAlgn val="ctr"/>
        <c:lblOffset val="100"/>
      </c:catAx>
      <c:valAx>
        <c:axId val="967584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52737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Val val="1"/>
        </c:dLbls>
        <c:axId val="97027200"/>
        <c:axId val="97069312"/>
      </c:barChart>
      <c:catAx>
        <c:axId val="97027200"/>
        <c:scaling>
          <c:orientation val="minMax"/>
        </c:scaling>
        <c:axPos val="b"/>
        <c:numFmt formatCode="General" sourceLinked="1"/>
        <c:tickLblPos val="nextTo"/>
        <c:crossAx val="97069312"/>
        <c:crosses val="autoZero"/>
        <c:auto val="1"/>
        <c:lblAlgn val="ctr"/>
        <c:lblOffset val="100"/>
      </c:catAx>
      <c:valAx>
        <c:axId val="970693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70272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Val val="1"/>
        </c:dLbls>
        <c:axId val="108940288"/>
        <c:axId val="108958464"/>
      </c:barChart>
      <c:catAx>
        <c:axId val="108940288"/>
        <c:scaling>
          <c:orientation val="minMax"/>
        </c:scaling>
        <c:axPos val="b"/>
        <c:numFmt formatCode="General" sourceLinked="1"/>
        <c:tickLblPos val="nextTo"/>
        <c:crossAx val="108958464"/>
        <c:crosses val="autoZero"/>
        <c:auto val="1"/>
        <c:lblAlgn val="ctr"/>
        <c:lblOffset val="100"/>
      </c:catAx>
      <c:valAx>
        <c:axId val="1089584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089402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dLbls>
          <c:showVal val="1"/>
        </c:dLbls>
        <c:axId val="108348544"/>
        <c:axId val="108361216"/>
      </c:barChart>
      <c:catAx>
        <c:axId val="108348544"/>
        <c:scaling>
          <c:orientation val="minMax"/>
        </c:scaling>
        <c:axPos val="b"/>
        <c:numFmt formatCode="General" sourceLinked="1"/>
        <c:tickLblPos val="nextTo"/>
        <c:crossAx val="108361216"/>
        <c:crosses val="autoZero"/>
        <c:auto val="1"/>
        <c:lblAlgn val="ctr"/>
        <c:lblOffset val="100"/>
      </c:catAx>
      <c:valAx>
        <c:axId val="1083612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083485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Val val="1"/>
        </c:dLbls>
        <c:axId val="99284480"/>
        <c:axId val="99286016"/>
      </c:barChart>
      <c:catAx>
        <c:axId val="99284480"/>
        <c:scaling>
          <c:orientation val="minMax"/>
        </c:scaling>
        <c:axPos val="b"/>
        <c:numFmt formatCode="General" sourceLinked="1"/>
        <c:tickLblPos val="nextTo"/>
        <c:crossAx val="99286016"/>
        <c:crosses val="autoZero"/>
        <c:auto val="1"/>
        <c:lblAlgn val="ctr"/>
        <c:lblOffset val="100"/>
      </c:catAx>
      <c:valAx>
        <c:axId val="99286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92844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Val val="1"/>
        </c:dLbls>
        <c:axId val="106776064"/>
        <c:axId val="106777600"/>
      </c:barChart>
      <c:catAx>
        <c:axId val="106776064"/>
        <c:scaling>
          <c:orientation val="minMax"/>
        </c:scaling>
        <c:axPos val="b"/>
        <c:numFmt formatCode="General" sourceLinked="1"/>
        <c:tickLblPos val="nextTo"/>
        <c:crossAx val="106777600"/>
        <c:crosses val="autoZero"/>
        <c:auto val="1"/>
        <c:lblAlgn val="ctr"/>
        <c:lblOffset val="100"/>
      </c:catAx>
      <c:valAx>
        <c:axId val="106777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0677606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Val val="1"/>
        </c:dLbls>
        <c:axId val="109262720"/>
        <c:axId val="109298816"/>
      </c:barChart>
      <c:catAx>
        <c:axId val="109262720"/>
        <c:scaling>
          <c:orientation val="minMax"/>
        </c:scaling>
        <c:axPos val="b"/>
        <c:numFmt formatCode="General" sourceLinked="1"/>
        <c:tickLblPos val="nextTo"/>
        <c:crossAx val="109298816"/>
        <c:crosses val="autoZero"/>
        <c:auto val="1"/>
        <c:lblAlgn val="ctr"/>
        <c:lblOffset val="100"/>
      </c:catAx>
      <c:valAx>
        <c:axId val="1092988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092627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09"/>
          <c:y val="4.2125309024426176E-2"/>
          <c:w val="0.79893930446194228"/>
          <c:h val="0.729318541546718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Val val="1"/>
        </c:dLbls>
        <c:axId val="99227904"/>
        <c:axId val="109325696"/>
      </c:barChart>
      <c:catAx>
        <c:axId val="99227904"/>
        <c:scaling>
          <c:orientation val="minMax"/>
        </c:scaling>
        <c:axPos val="b"/>
        <c:numFmt formatCode="General" sourceLinked="1"/>
        <c:tickLblPos val="nextTo"/>
        <c:crossAx val="109325696"/>
        <c:crosses val="autoZero"/>
        <c:auto val="1"/>
        <c:lblAlgn val="ctr"/>
        <c:lblOffset val="100"/>
      </c:catAx>
      <c:valAx>
        <c:axId val="109325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92279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14"/>
          <c:y val="4.2125309024426183E-2"/>
          <c:w val="0.77511362314607457"/>
          <c:h val="0.5052713589751358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назвал(а) число предметов точно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почти точно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сильно ошибся (лась)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axId val="114195456"/>
        <c:axId val="114218880"/>
      </c:barChart>
      <c:catAx>
        <c:axId val="114195456"/>
        <c:scaling>
          <c:orientation val="minMax"/>
        </c:scaling>
        <c:axPos val="b"/>
        <c:numFmt formatCode="General" sourceLinked="1"/>
        <c:tickLblPos val="nextTo"/>
        <c:crossAx val="114218880"/>
        <c:crosses val="autoZero"/>
        <c:auto val="1"/>
        <c:lblAlgn val="ctr"/>
        <c:lblOffset val="100"/>
      </c:catAx>
      <c:valAx>
        <c:axId val="11421888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4195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834123339018215E-2"/>
          <c:y val="0.6186701985474905"/>
          <c:w val="0.91666625778593103"/>
          <c:h val="0.28635329725517328"/>
        </c:manualLayout>
      </c:layout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2"/>
          <c:y val="4.2125309024426183E-2"/>
          <c:w val="0.79893930446194228"/>
          <c:h val="0.729318541546718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или пропустил(а) одно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пропустил(а) два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посетил(а) ни одного по различным причинам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Val val="1"/>
        </c:dLbls>
        <c:axId val="114226304"/>
        <c:axId val="114242304"/>
      </c:barChart>
      <c:catAx>
        <c:axId val="114226304"/>
        <c:scaling>
          <c:orientation val="minMax"/>
        </c:scaling>
        <c:axPos val="b"/>
        <c:numFmt formatCode="General" sourceLinked="1"/>
        <c:tickLblPos val="nextTo"/>
        <c:crossAx val="114242304"/>
        <c:crosses val="autoZero"/>
        <c:auto val="1"/>
        <c:lblAlgn val="ctr"/>
        <c:lblOffset val="100"/>
      </c:catAx>
      <c:valAx>
        <c:axId val="114242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4226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066669569987135E-2"/>
          <c:y val="0.80127330692348608"/>
          <c:w val="0.90535577081603003"/>
          <c:h val="0.19872669307651389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8647736220472441"/>
          <c:y val="4.8088057107708734E-2"/>
          <c:w val="0.79893930446194228"/>
          <c:h val="0.6910041556122070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dLblPos val="outEnd"/>
          <c:showVal val="1"/>
        </c:dLbls>
        <c:axId val="81711104"/>
        <c:axId val="81712640"/>
      </c:barChart>
      <c:catAx>
        <c:axId val="81711104"/>
        <c:scaling>
          <c:orientation val="minMax"/>
        </c:scaling>
        <c:axPos val="b"/>
        <c:numFmt formatCode="General" sourceLinked="1"/>
        <c:tickLblPos val="nextTo"/>
        <c:crossAx val="81712640"/>
        <c:crosses val="autoZero"/>
        <c:auto val="1"/>
        <c:lblAlgn val="ctr"/>
        <c:lblOffset val="100"/>
      </c:catAx>
      <c:valAx>
        <c:axId val="81712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817111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25"/>
          <c:y val="4.2125309024426183E-2"/>
          <c:w val="0.76272561651491633"/>
          <c:h val="0.644874751532797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всех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некоторых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только одного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только классного руководителя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16%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Val val="1"/>
        </c:dLbls>
        <c:axId val="118377088"/>
        <c:axId val="118399360"/>
      </c:barChart>
      <c:catAx>
        <c:axId val="118377088"/>
        <c:scaling>
          <c:orientation val="minMax"/>
        </c:scaling>
        <c:axPos val="b"/>
        <c:numFmt formatCode="General" sourceLinked="1"/>
        <c:tickLblPos val="nextTo"/>
        <c:crossAx val="118399360"/>
        <c:crosses val="autoZero"/>
        <c:auto val="1"/>
        <c:lblAlgn val="ctr"/>
        <c:lblOffset val="100"/>
      </c:catAx>
      <c:valAx>
        <c:axId val="118399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8377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085985983183549"/>
          <c:y val="0.67682973347518116"/>
          <c:w val="0.5639837393315934"/>
          <c:h val="0.28385768078613621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31"/>
          <c:y val="4.2125309024426183E-2"/>
          <c:w val="0.76272561651491666"/>
          <c:h val="0.6448747515327978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периодически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один - два раза в четверть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 разу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axId val="112791936"/>
        <c:axId val="112793856"/>
      </c:barChart>
      <c:catAx>
        <c:axId val="112791936"/>
        <c:scaling>
          <c:orientation val="minMax"/>
        </c:scaling>
        <c:axPos val="b"/>
        <c:numFmt formatCode="General" sourceLinked="1"/>
        <c:tickLblPos val="nextTo"/>
        <c:crossAx val="112793856"/>
        <c:crosses val="autoZero"/>
        <c:auto val="1"/>
        <c:lblAlgn val="ctr"/>
        <c:lblOffset val="100"/>
      </c:catAx>
      <c:valAx>
        <c:axId val="1127938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2791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085985983183549"/>
          <c:y val="0.67682973347518161"/>
          <c:w val="0.56398373933159351"/>
          <c:h val="0.28385768078613621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36"/>
          <c:y val="4.2125309024426183E-2"/>
          <c:w val="0.79419049428838229"/>
          <c:h val="0.49080111970788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заставлю ребенка серьезнее учить трудные для него предметы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обращусь за помощью к учителям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найму репетитора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обращусь за помощью к другим людям: знакомым, одноклассникам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пойду к директору (завучу) школы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помогу ребенку сам</c:v>
                </c:pt>
              </c:strCache>
            </c:strRef>
          </c:tx>
          <c:dLbls>
            <c:dLbl>
              <c:idx val="0"/>
              <c:layout>
                <c:manualLayout>
                  <c:x val="7.8662182963530232E-3"/>
                  <c:y val="2.370364397798670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dLbls>
          <c:showVal val="1"/>
        </c:dLbls>
        <c:axId val="118219520"/>
        <c:axId val="118400128"/>
      </c:barChart>
      <c:catAx>
        <c:axId val="118219520"/>
        <c:scaling>
          <c:orientation val="minMax"/>
        </c:scaling>
        <c:axPos val="b"/>
        <c:numFmt formatCode="General" sourceLinked="1"/>
        <c:tickLblPos val="nextTo"/>
        <c:crossAx val="118400128"/>
        <c:crosses val="autoZero"/>
        <c:auto val="1"/>
        <c:lblAlgn val="ctr"/>
        <c:lblOffset val="100"/>
      </c:catAx>
      <c:valAx>
        <c:axId val="1184001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8219520"/>
        <c:crosses val="autoZero"/>
        <c:crossBetween val="between"/>
      </c:valAx>
    </c:plotArea>
    <c:legend>
      <c:legendPos val="b"/>
      <c:legendEntry>
        <c:idx val="4"/>
        <c:txPr>
          <a:bodyPr/>
          <a:lstStyle/>
          <a:p>
            <a:pPr>
              <a:defRPr sz="2000" i="1" u="sng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2400" b="1" u="sng"/>
            </a:pPr>
            <a:endParaRPr lang="ru-RU"/>
          </a:p>
        </c:txPr>
      </c:legendEntry>
      <c:layout>
        <c:manualLayout>
          <c:xMode val="edge"/>
          <c:yMode val="edge"/>
          <c:x val="0"/>
          <c:y val="0.57253371050123691"/>
          <c:w val="1"/>
          <c:h val="0.3753182727471926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31"/>
          <c:y val="4.2125309024426183E-2"/>
          <c:w val="0.78247856468131394"/>
          <c:h val="0.5693197247963269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редко, практически не обращаюсь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редко: 1- 2 раза в году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6.5843160554658036E-3"/>
                  <c:y val="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 (2-4 раза в году)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4.938237041599397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часто, практически каждый месяц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Val val="1"/>
        </c:dLbls>
        <c:axId val="118116352"/>
        <c:axId val="118119424"/>
      </c:barChart>
      <c:catAx>
        <c:axId val="118116352"/>
        <c:scaling>
          <c:orientation val="minMax"/>
        </c:scaling>
        <c:axPos val="b"/>
        <c:numFmt formatCode="General" sourceLinked="1"/>
        <c:tickLblPos val="nextTo"/>
        <c:crossAx val="118119424"/>
        <c:crosses val="autoZero"/>
        <c:auto val="1"/>
        <c:lblAlgn val="ctr"/>
        <c:lblOffset val="100"/>
      </c:catAx>
      <c:valAx>
        <c:axId val="1181194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8116352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2400" i="1" u="sng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 u="sng"/>
            </a:pPr>
            <a:endParaRPr lang="ru-RU"/>
          </a:p>
        </c:txPr>
      </c:legendEntry>
      <c:layout>
        <c:manualLayout>
          <c:xMode val="edge"/>
          <c:yMode val="edge"/>
          <c:x val="0"/>
          <c:y val="0.62571898009462745"/>
          <c:w val="1"/>
          <c:h val="0.28385768078613621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42"/>
          <c:y val="4.2125309024426183E-2"/>
          <c:w val="0.81442525084666373"/>
          <c:h val="0.29107601995971966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проблемы успеваемости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проблемы требований учителей по отдельным предметам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4.3360288030671315E-3"/>
                  <c:y val="4.38956224312853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проблемы качества преподавания у отдельных учителей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проблемы отношения к ребенку учителя (учителей)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Лист1!$F$3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Лист1!$G$2</c:f>
              <c:strCache>
                <c:ptCount val="1"/>
                <c:pt idx="0">
                  <c:v>проблемы поведения ребенка в школе</c:v>
                </c:pt>
              </c:strCache>
            </c:strRef>
          </c:tx>
          <c:dLbls>
            <c:dLbl>
              <c:idx val="0"/>
              <c:layout>
                <c:manualLayout>
                  <c:x val="-5.781371737422842E-3"/>
                  <c:y val="-4.38956224312852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Лист1!$G$3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5"/>
          <c:order val="5"/>
          <c:tx>
            <c:strRef>
              <c:f>Лист1!$H$2</c:f>
              <c:strCache>
                <c:ptCount val="1"/>
                <c:pt idx="0">
                  <c:v>проблемы отношений ребенка с одноклассниками</c:v>
                </c:pt>
              </c:strCache>
            </c:strRef>
          </c:tx>
          <c:dLbls>
            <c:dLbl>
              <c:idx val="0"/>
              <c:layout>
                <c:manualLayout>
                  <c:x val="7.8662182963530249E-3"/>
                  <c:y val="2.37036439779867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Лист1!$H$3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6"/>
          <c:order val="6"/>
          <c:tx>
            <c:strRef>
              <c:f>Лист1!$I$2</c:f>
              <c:strCache>
                <c:ptCount val="1"/>
                <c:pt idx="0">
                  <c:v>проблемы отношений в классном коллективе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Лист1!$I$3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7"/>
          <c:order val="7"/>
          <c:tx>
            <c:strRef>
              <c:f>Лист1!$J$2</c:f>
              <c:strCache>
                <c:ptCount val="1"/>
                <c:pt idx="0">
                  <c:v>проблемы питания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Лист1!$J$3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8"/>
          <c:order val="8"/>
          <c:tx>
            <c:strRef>
              <c:f>Лист1!$K$2</c:f>
              <c:strCache>
                <c:ptCount val="1"/>
                <c:pt idx="0">
                  <c:v>проблемы занятости ребенка в школе после уроков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Лист1!$K$3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9"/>
          <c:order val="9"/>
          <c:tx>
            <c:strRef>
              <c:f>Лист1!$L$2</c:f>
              <c:strCache>
                <c:ptCount val="1"/>
                <c:pt idx="0">
                  <c:v>проблемы сохранения  здоровья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Лист1!$L$3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Val val="1"/>
        </c:dLbls>
        <c:axId val="118142464"/>
        <c:axId val="118220672"/>
      </c:barChart>
      <c:catAx>
        <c:axId val="118142464"/>
        <c:scaling>
          <c:orientation val="minMax"/>
        </c:scaling>
        <c:axPos val="b"/>
        <c:numFmt formatCode="General" sourceLinked="1"/>
        <c:tickLblPos val="nextTo"/>
        <c:crossAx val="118220672"/>
        <c:crosses val="autoZero"/>
        <c:auto val="1"/>
        <c:lblAlgn val="ctr"/>
        <c:lblOffset val="100"/>
      </c:catAx>
      <c:valAx>
        <c:axId val="1182206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8142464"/>
        <c:crosses val="autoZero"/>
        <c:crossBetween val="between"/>
      </c:valAx>
    </c:plotArea>
    <c:legend>
      <c:legendPos val="b"/>
      <c:legendEntry>
        <c:idx val="8"/>
        <c:txPr>
          <a:bodyPr/>
          <a:lstStyle/>
          <a:p>
            <a:pPr>
              <a:defRPr sz="2400" i="1" u="sng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100" b="1" u="sng">
                <a:solidFill>
                  <a:schemeClr val="tx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2100" b="1" u="sng"/>
            </a:pPr>
            <a:endParaRPr lang="ru-RU"/>
          </a:p>
        </c:txPr>
      </c:legendEntry>
      <c:layout>
        <c:manualLayout>
          <c:xMode val="edge"/>
          <c:yMode val="edge"/>
          <c:x val="6.3595089111651265E-2"/>
          <c:y val="0.35658285739425355"/>
          <c:w val="0.93630111933274773"/>
          <c:h val="0.59474003994155411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314402887139147"/>
          <c:y val="2.1904696198886544E-2"/>
          <c:w val="0.81442525084666362"/>
          <c:h val="0.32070561634777417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за помощью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за информацией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4.3360288030671332E-3"/>
                  <c:y val="4.38956224312853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для урегулирования различных вопросов, касающихся ребенка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после получения ребенком замечаний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Лист1!$F$3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Лист1!$G$2</c:f>
              <c:strCache>
                <c:ptCount val="1"/>
                <c:pt idx="0">
                  <c:v>по чрезвычайным вопросам, или когда в школу вызывают</c:v>
                </c:pt>
              </c:strCache>
            </c:strRef>
          </c:tx>
          <c:dLbls>
            <c:dLbl>
              <c:idx val="0"/>
              <c:layout>
                <c:manualLayout>
                  <c:x val="-5.7813717374228437E-3"/>
                  <c:y val="-4.38956224312852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Лист1!$G$3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Лист1!$H$2</c:f>
              <c:strCache>
                <c:ptCount val="1"/>
                <c:pt idx="0">
                  <c:v>прихожу в основном на родительские собрания</c:v>
                </c:pt>
              </c:strCache>
            </c:strRef>
          </c:tx>
          <c:dLbls>
            <c:dLbl>
              <c:idx val="0"/>
              <c:layout>
                <c:manualLayout>
                  <c:x val="7.8662182963530267E-3"/>
                  <c:y val="2.37036439779867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Лист1!$H$3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6"/>
          <c:order val="6"/>
          <c:tx>
            <c:strRef>
              <c:f>Лист1!$I$2</c:f>
              <c:strCache>
                <c:ptCount val="1"/>
                <c:pt idx="0">
                  <c:v>прихожу, чтобы узнать, чем нужно помочь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Лист1!$I$3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7"/>
          <c:order val="7"/>
          <c:tx>
            <c:strRef>
              <c:f>Лист1!$J$2</c:f>
              <c:strCache>
                <c:ptCount val="1"/>
                <c:pt idx="0">
                  <c:v>другое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Лист1!$J$3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  <c:axId val="117475584"/>
        <c:axId val="117530624"/>
      </c:barChart>
      <c:catAx>
        <c:axId val="117475584"/>
        <c:scaling>
          <c:orientation val="minMax"/>
        </c:scaling>
        <c:axPos val="b"/>
        <c:numFmt formatCode="General" sourceLinked="1"/>
        <c:tickLblPos val="nextTo"/>
        <c:crossAx val="117530624"/>
        <c:crosses val="autoZero"/>
        <c:auto val="1"/>
        <c:lblAlgn val="ctr"/>
        <c:lblOffset val="100"/>
      </c:catAx>
      <c:valAx>
        <c:axId val="117530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117475584"/>
        <c:crosses val="autoZero"/>
        <c:crossBetween val="between"/>
      </c:valAx>
    </c:plotArea>
    <c:legend>
      <c:legendPos val="b"/>
      <c:legendEntry>
        <c:idx val="2"/>
        <c:txPr>
          <a:bodyPr/>
          <a:lstStyle/>
          <a:p>
            <a:pPr>
              <a:defRPr sz="2100" b="1" u="sng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2000" i="0" u="none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2100" b="1" u="sng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0" u="none">
                <a:solidFill>
                  <a:schemeClr val="tx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2000" i="1" u="sng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2000" i="1" u="sng"/>
            </a:pPr>
            <a:endParaRPr lang="ru-RU"/>
          </a:p>
        </c:txPr>
      </c:legendEntry>
      <c:layout>
        <c:manualLayout>
          <c:xMode val="edge"/>
          <c:yMode val="edge"/>
          <c:x val="6.3595089111651279E-2"/>
          <c:y val="0.35658285739425372"/>
          <c:w val="0.93630111933274762"/>
          <c:h val="0.59474003994155411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6905557195634"/>
          <c:y val="5.704676247516946E-2"/>
          <c:w val="0.79563579270003948"/>
          <c:h val="0.68967372256229253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4453429343557105E-3"/>
                  <c:y val="1.5681326123589514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10%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Val val="1"/>
        </c:dLbls>
        <c:axId val="118371456"/>
        <c:axId val="118477184"/>
      </c:barChart>
      <c:catAx>
        <c:axId val="118371456"/>
        <c:scaling>
          <c:orientation val="minMax"/>
        </c:scaling>
        <c:axPos val="b"/>
        <c:numFmt formatCode="General" sourceLinked="1"/>
        <c:tickLblPos val="nextTo"/>
        <c:crossAx val="118477184"/>
        <c:crosses val="autoZero"/>
        <c:auto val="1"/>
        <c:lblAlgn val="ctr"/>
        <c:lblOffset val="100"/>
      </c:catAx>
      <c:valAx>
        <c:axId val="118477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>
            <c:manualLayout>
              <c:xMode val="edge"/>
              <c:yMode val="edge"/>
              <c:x val="2.3772590880773777E-2"/>
              <c:y val="2.3835776754391497E-2"/>
            </c:manualLayout>
          </c:layout>
        </c:title>
        <c:numFmt formatCode="General" sourceLinked="1"/>
        <c:tickLblPos val="nextTo"/>
        <c:crossAx val="1183714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0" u="none">
                <a:solidFill>
                  <a:schemeClr val="tx1">
                    <a:lumMod val="95000"/>
                    <a:lumOff val="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5.6368374439872707E-2"/>
          <c:y val="0.79782769940190679"/>
          <c:w val="0.94352783400452633"/>
          <c:h val="0.20040622992195409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146384104778486"/>
          <c:y val="5.9740296099096736E-2"/>
          <c:w val="0.8274333372558651"/>
          <c:h val="0.66551821611160233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4453429343557109E-3"/>
                  <c:y val="1.568132612358951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Val val="1"/>
        </c:dLbls>
        <c:axId val="115679616"/>
        <c:axId val="115704192"/>
      </c:barChart>
      <c:catAx>
        <c:axId val="115679616"/>
        <c:scaling>
          <c:orientation val="minMax"/>
        </c:scaling>
        <c:axPos val="b"/>
        <c:numFmt formatCode="General" sourceLinked="1"/>
        <c:tickLblPos val="nextTo"/>
        <c:crossAx val="115704192"/>
        <c:crosses val="autoZero"/>
        <c:auto val="1"/>
        <c:lblAlgn val="ctr"/>
        <c:lblOffset val="100"/>
      </c:catAx>
      <c:valAx>
        <c:axId val="115704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Родители</a:t>
                </a:r>
              </a:p>
            </c:rich>
          </c:tx>
          <c:layout>
            <c:manualLayout>
              <c:xMode val="edge"/>
              <c:yMode val="edge"/>
              <c:x val="2.3772590880773787E-2"/>
              <c:y val="2.38357767543915E-2"/>
            </c:manualLayout>
          </c:layout>
        </c:title>
        <c:numFmt formatCode="General" sourceLinked="1"/>
        <c:tickLblPos val="nextTo"/>
        <c:crossAx val="11567961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ayout>
        <c:manualLayout>
          <c:xMode val="edge"/>
          <c:yMode val="edge"/>
          <c:x val="3.1797544555825633E-2"/>
          <c:y val="0.71244318330625522"/>
          <c:w val="0.95219989161066054"/>
          <c:h val="0.22734208175429935"/>
        </c:manualLayout>
      </c:layout>
    </c:legend>
    <c:plotVisOnly val="1"/>
  </c:chart>
  <c:txPr>
    <a:bodyPr/>
    <a:lstStyle/>
    <a:p>
      <a:pPr>
        <a:defRPr sz="180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69055571956337"/>
          <c:y val="5.7046762475169446E-2"/>
          <c:w val="0.7956357927000397"/>
          <c:h val="0.68967372256229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4453429343557114E-3"/>
                  <c:y val="1.568132612358952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showVal val="1"/>
        </c:dLbls>
        <c:axId val="117304704"/>
        <c:axId val="117414912"/>
      </c:barChart>
      <c:catAx>
        <c:axId val="117304704"/>
        <c:scaling>
          <c:orientation val="minMax"/>
        </c:scaling>
        <c:axPos val="b"/>
        <c:numFmt formatCode="General" sourceLinked="1"/>
        <c:tickLblPos val="nextTo"/>
        <c:crossAx val="117414912"/>
        <c:crosses val="autoZero"/>
        <c:auto val="1"/>
        <c:lblAlgn val="ctr"/>
        <c:lblOffset val="100"/>
      </c:catAx>
      <c:valAx>
        <c:axId val="117414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Родители</a:t>
                </a:r>
              </a:p>
            </c:rich>
          </c:tx>
          <c:layout>
            <c:manualLayout>
              <c:xMode val="edge"/>
              <c:yMode val="edge"/>
              <c:x val="2.3772590880773794E-2"/>
              <c:y val="2.3835776754391504E-2"/>
            </c:manualLayout>
          </c:layout>
        </c:title>
        <c:numFmt formatCode="General" sourceLinked="1"/>
        <c:tickLblPos val="nextTo"/>
        <c:crossAx val="117304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368374439872714E-2"/>
          <c:y val="0.79782769940190679"/>
          <c:w val="0.94352783400452656"/>
          <c:h val="0.20040622992195409"/>
        </c:manualLayout>
      </c:layout>
    </c:legend>
    <c:plotVisOnly val="1"/>
  </c:chart>
  <c:txPr>
    <a:bodyPr/>
    <a:lstStyle/>
    <a:p>
      <a:pPr>
        <a:defRPr sz="180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69055571956337"/>
          <c:y val="5.7046762475169446E-2"/>
          <c:w val="0.82887868019022082"/>
          <c:h val="0.43147343806659416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в участии в воспитательных мероприятиях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в оказании помощи в работе с учащимися после уроков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445342934355712E-3"/>
                  <c:y val="1.568132612358952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в материальной помощи, в оборудовании и ремонте помещений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46%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в финансовой поддержке</c:v>
                </c:pt>
              </c:strCache>
            </c:strRef>
          </c:tx>
          <c:dLbls>
            <c:dLbl>
              <c:idx val="0"/>
              <c:layout>
                <c:manualLayout>
                  <c:x val="-1.011740054048997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Лист1!$F$3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Val val="1"/>
        </c:dLbls>
        <c:axId val="111507712"/>
        <c:axId val="111669632"/>
      </c:barChart>
      <c:catAx>
        <c:axId val="111507712"/>
        <c:scaling>
          <c:orientation val="minMax"/>
        </c:scaling>
        <c:axPos val="b"/>
        <c:numFmt formatCode="General" sourceLinked="1"/>
        <c:tickLblPos val="nextTo"/>
        <c:crossAx val="111669632"/>
        <c:crosses val="autoZero"/>
        <c:auto val="1"/>
        <c:lblAlgn val="ctr"/>
        <c:lblOffset val="100"/>
      </c:catAx>
      <c:valAx>
        <c:axId val="1116696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Родители</a:t>
                </a:r>
              </a:p>
            </c:rich>
          </c:tx>
          <c:layout>
            <c:manualLayout>
              <c:xMode val="edge"/>
              <c:yMode val="edge"/>
              <c:x val="2.3772590880773797E-2"/>
              <c:y val="2.3835776754391511E-2"/>
            </c:manualLayout>
          </c:layout>
        </c:title>
        <c:numFmt formatCode="General" sourceLinked="1"/>
        <c:tickLblPos val="nextTo"/>
        <c:crossAx val="1115077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i="1" u="sng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 u="sng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10406469127361116"/>
          <c:y val="0.54809301076128925"/>
          <c:w val="0.87883576374765815"/>
          <c:h val="0.36725115851837631"/>
        </c:manualLayout>
      </c:layout>
    </c:legend>
    <c:plotVisOnly val="1"/>
  </c:chart>
  <c:txPr>
    <a:bodyPr/>
    <a:lstStyle/>
    <a:p>
      <a:pPr>
        <a:defRPr sz="180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63%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Val val="1"/>
        </c:dLbls>
        <c:axId val="75383936"/>
        <c:axId val="75416704"/>
      </c:barChart>
      <c:catAx>
        <c:axId val="75383936"/>
        <c:scaling>
          <c:orientation val="minMax"/>
        </c:scaling>
        <c:axPos val="b"/>
        <c:numFmt formatCode="General" sourceLinked="1"/>
        <c:tickLblPos val="nextTo"/>
        <c:crossAx val="75416704"/>
        <c:crosses val="autoZero"/>
        <c:auto val="1"/>
        <c:lblAlgn val="ctr"/>
        <c:lblOffset val="100"/>
      </c:catAx>
      <c:valAx>
        <c:axId val="754167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753839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69055571956337"/>
          <c:y val="5.7046762475169446E-2"/>
          <c:w val="0.7956357927000397"/>
          <c:h val="0.68967372256229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445342934355712E-3"/>
                  <c:y val="1.568132612358952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редко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dLbls>
          <c:showVal val="1"/>
        </c:dLbls>
        <c:axId val="111139456"/>
        <c:axId val="111159552"/>
      </c:barChart>
      <c:catAx>
        <c:axId val="111139456"/>
        <c:scaling>
          <c:orientation val="minMax"/>
        </c:scaling>
        <c:axPos val="b"/>
        <c:numFmt formatCode="General" sourceLinked="1"/>
        <c:tickLblPos val="nextTo"/>
        <c:crossAx val="111159552"/>
        <c:crosses val="autoZero"/>
        <c:auto val="1"/>
        <c:lblAlgn val="ctr"/>
        <c:lblOffset val="100"/>
      </c:catAx>
      <c:valAx>
        <c:axId val="111159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Родители</a:t>
                </a:r>
              </a:p>
            </c:rich>
          </c:tx>
          <c:layout>
            <c:manualLayout>
              <c:xMode val="edge"/>
              <c:yMode val="edge"/>
              <c:x val="2.3772590880773797E-2"/>
              <c:y val="2.3835776754391511E-2"/>
            </c:manualLayout>
          </c:layout>
        </c:title>
        <c:numFmt formatCode="General" sourceLinked="1"/>
        <c:tickLblPos val="nextTo"/>
        <c:crossAx val="111139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368374439872714E-2"/>
          <c:y val="0.79782769940190679"/>
          <c:w val="0.94352783400452678"/>
          <c:h val="0.20040622992195409"/>
        </c:manualLayout>
      </c:layout>
    </c:legend>
    <c:plotVisOnly val="1"/>
  </c:chart>
  <c:txPr>
    <a:bodyPr/>
    <a:lstStyle/>
    <a:p>
      <a:pPr>
        <a:defRPr sz="180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869055571956337"/>
          <c:y val="5.7046762475169446E-2"/>
          <c:w val="0.82887868019022082"/>
          <c:h val="0.43147343806659416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Среднее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Лист1!$C$3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Начальное профессиональное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4453429343557124E-3"/>
                  <c:y val="1.5681326123589525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Лист1!$D$3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Среднее специальное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57%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Лист1!$E$3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Высшее</c:v>
                </c:pt>
              </c:strCache>
            </c:strRef>
          </c:tx>
          <c:dLbls>
            <c:dLbl>
              <c:idx val="0"/>
              <c:layout>
                <c:manualLayout>
                  <c:x val="-1.7344115212268526E-2"/>
                  <c:y val="-2.116562413344425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Лист1!$F$3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4"/>
          <c:order val="4"/>
          <c:tx>
            <c:strRef>
              <c:f>Лист1!$G$2</c:f>
              <c:strCache>
                <c:ptCount val="1"/>
                <c:pt idx="0">
                  <c:v>Кандидатская и/или докторская степень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numRef>
              <c:f>Лист1!$B$3</c:f>
              <c:numCache>
                <c:formatCode>General</c:formatCode>
                <c:ptCount val="1"/>
              </c:numCache>
            </c:numRef>
          </c:cat>
          <c:val>
            <c:numRef>
              <c:f>Лист1!$G$3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Val val="1"/>
        </c:dLbls>
        <c:axId val="117039104"/>
        <c:axId val="117152384"/>
      </c:barChart>
      <c:catAx>
        <c:axId val="117039104"/>
        <c:scaling>
          <c:orientation val="minMax"/>
        </c:scaling>
        <c:axPos val="b"/>
        <c:numFmt formatCode="General" sourceLinked="1"/>
        <c:tickLblPos val="nextTo"/>
        <c:crossAx val="117152384"/>
        <c:crosses val="autoZero"/>
        <c:auto val="1"/>
        <c:lblAlgn val="ctr"/>
        <c:lblOffset val="100"/>
      </c:catAx>
      <c:valAx>
        <c:axId val="117152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Родители</a:t>
                </a:r>
              </a:p>
            </c:rich>
          </c:tx>
          <c:layout>
            <c:manualLayout>
              <c:xMode val="edge"/>
              <c:yMode val="edge"/>
              <c:x val="2.3772590880773804E-2"/>
              <c:y val="2.3835776754391514E-2"/>
            </c:manualLayout>
          </c:layout>
        </c:title>
        <c:numFmt formatCode="General" sourceLinked="1"/>
        <c:tickLblPos val="nextTo"/>
        <c:crossAx val="117039104"/>
        <c:crosses val="autoZero"/>
        <c:crossBetween val="between"/>
      </c:valAx>
    </c:plotArea>
    <c:legend>
      <c:legendPos val="b"/>
      <c:legendEntry>
        <c:idx val="2"/>
        <c:txPr>
          <a:bodyPr/>
          <a:lstStyle/>
          <a:p>
            <a:pPr>
              <a:defRPr sz="2000" b="1" u="sng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i="0" u="none"/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10406469127361119"/>
          <c:y val="0.54809301076128925"/>
          <c:w val="0.47170280289551125"/>
          <c:h val="0.29231091753588873"/>
        </c:manualLayout>
      </c:layout>
    </c:legend>
    <c:plotVisOnly val="1"/>
  </c:chart>
  <c:txPr>
    <a:bodyPr/>
    <a:lstStyle/>
    <a:p>
      <a:pPr>
        <a:defRPr sz="1800">
          <a:solidFill>
            <a:schemeClr val="tx1">
              <a:lumMod val="95000"/>
              <a:lumOff val="5000"/>
            </a:schemeClr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Val val="1"/>
        </c:dLbls>
        <c:axId val="54838016"/>
        <c:axId val="54972416"/>
      </c:barChart>
      <c:catAx>
        <c:axId val="54838016"/>
        <c:scaling>
          <c:orientation val="minMax"/>
        </c:scaling>
        <c:axPos val="b"/>
        <c:numFmt formatCode="General" sourceLinked="1"/>
        <c:tickLblPos val="nextTo"/>
        <c:crossAx val="54972416"/>
        <c:crosses val="autoZero"/>
        <c:auto val="1"/>
        <c:lblAlgn val="ctr"/>
        <c:lblOffset val="100"/>
      </c:catAx>
      <c:valAx>
        <c:axId val="549724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548380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Val val="1"/>
        </c:dLbls>
        <c:axId val="93244032"/>
        <c:axId val="93246208"/>
      </c:barChart>
      <c:catAx>
        <c:axId val="93244032"/>
        <c:scaling>
          <c:orientation val="minMax"/>
        </c:scaling>
        <c:axPos val="b"/>
        <c:numFmt formatCode="General" sourceLinked="1"/>
        <c:tickLblPos val="nextTo"/>
        <c:crossAx val="93246208"/>
        <c:crosses val="autoZero"/>
        <c:auto val="1"/>
        <c:lblAlgn val="ctr"/>
        <c:lblOffset val="100"/>
      </c:catAx>
      <c:valAx>
        <c:axId val="93246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324403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dLbls>
          <c:showVal val="1"/>
        </c:dLbls>
        <c:axId val="95230976"/>
        <c:axId val="95249536"/>
      </c:barChart>
      <c:catAx>
        <c:axId val="95230976"/>
        <c:scaling>
          <c:orientation val="minMax"/>
        </c:scaling>
        <c:axPos val="b"/>
        <c:numFmt formatCode="General" sourceLinked="1"/>
        <c:tickLblPos val="nextTo"/>
        <c:crossAx val="95249536"/>
        <c:crosses val="autoZero"/>
        <c:auto val="1"/>
        <c:lblAlgn val="ctr"/>
        <c:lblOffset val="100"/>
      </c:catAx>
      <c:valAx>
        <c:axId val="95249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52309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Val val="1"/>
        </c:dLbls>
        <c:axId val="96913280"/>
        <c:axId val="96990720"/>
      </c:barChart>
      <c:catAx>
        <c:axId val="96913280"/>
        <c:scaling>
          <c:orientation val="minMax"/>
        </c:scaling>
        <c:axPos val="b"/>
        <c:numFmt formatCode="General" sourceLinked="1"/>
        <c:tickLblPos val="nextTo"/>
        <c:crossAx val="96990720"/>
        <c:crosses val="autoZero"/>
        <c:auto val="1"/>
        <c:lblAlgn val="ctr"/>
        <c:lblOffset val="100"/>
      </c:catAx>
      <c:valAx>
        <c:axId val="96990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69132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88%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  <c:axId val="80544896"/>
        <c:axId val="80641408"/>
      </c:barChart>
      <c:catAx>
        <c:axId val="80544896"/>
        <c:scaling>
          <c:orientation val="minMax"/>
        </c:scaling>
        <c:axPos val="b"/>
        <c:numFmt formatCode="General" sourceLinked="1"/>
        <c:tickLblPos val="nextTo"/>
        <c:crossAx val="80641408"/>
        <c:crosses val="autoZero"/>
        <c:auto val="1"/>
        <c:lblAlgn val="ctr"/>
        <c:lblOffset val="100"/>
      </c:catAx>
      <c:valAx>
        <c:axId val="806414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805448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gradFill flip="none" rotWithShape="1">
              <a:gsLst>
                <a:gs pos="0">
                  <a:srgbClr val="4383D1"/>
                </a:gs>
                <a:gs pos="75000">
                  <a:srgbClr val="B5C8E9"/>
                </a:gs>
                <a:gs pos="100000">
                  <a:srgbClr val="CAD7EE"/>
                </a:gs>
              </a:gsLst>
              <a:lin ang="0" scaled="1"/>
              <a:tileRect/>
            </a:gradFill>
          </c:spPr>
          <c:dPt>
            <c:idx val="0"/>
            <c:spPr>
              <a:gradFill flip="none" rotWithShape="1">
                <a:gsLst>
                  <a:gs pos="0">
                    <a:srgbClr val="4383D1"/>
                  </a:gs>
                  <a:gs pos="75000">
                    <a:srgbClr val="B5C8E9"/>
                  </a:gs>
                  <a:gs pos="100000">
                    <a:srgbClr val="CAD7EE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#,##0.00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spPr>
              <a:gradFill flip="none" rotWithShape="1">
                <a:gsLst>
                  <a:gs pos="0">
                    <a:srgbClr val="C0504D">
                      <a:lumMod val="75000"/>
                    </a:srgbClr>
                  </a:gs>
                  <a:gs pos="84000">
                    <a:srgbClr val="C0504D">
                      <a:lumMod val="60000"/>
                      <a:lumOff val="40000"/>
                    </a:srgbClr>
                  </a:gs>
                  <a:gs pos="100000">
                    <a:srgbClr val="C0504D">
                      <a:lumMod val="40000"/>
                      <a:lumOff val="60000"/>
                    </a:srgbClr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numFmt formatCode="0%" sourceLinked="0"/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gradFill>
              <a:gsLst>
                <a:gs pos="0">
                  <a:srgbClr val="9BBB59">
                    <a:lumMod val="50000"/>
                  </a:srgbClr>
                </a:gs>
                <a:gs pos="84000">
                  <a:srgbClr val="ACC777"/>
                </a:gs>
                <a:gs pos="91000">
                  <a:srgbClr val="BBCF8D"/>
                </a:gs>
              </a:gsLst>
              <a:lin ang="0" scaled="1"/>
            </a:gradFill>
          </c:spPr>
          <c:dPt>
            <c:idx val="0"/>
            <c:spPr>
              <a:gradFill>
                <a:gsLst>
                  <a:gs pos="0">
                    <a:srgbClr val="9BBB59">
                      <a:lumMod val="50000"/>
                    </a:srgbClr>
                  </a:gs>
                  <a:gs pos="84000">
                    <a:srgbClr val="ACC777"/>
                  </a:gs>
                  <a:gs pos="91000">
                    <a:srgbClr val="BBCF8D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  <c:axId val="93913856"/>
        <c:axId val="95265152"/>
      </c:barChart>
      <c:catAx>
        <c:axId val="93913856"/>
        <c:scaling>
          <c:orientation val="minMax"/>
        </c:scaling>
        <c:axPos val="b"/>
        <c:numFmt formatCode="General" sourceLinked="1"/>
        <c:tickLblPos val="nextTo"/>
        <c:crossAx val="95265152"/>
        <c:crosses val="autoZero"/>
        <c:auto val="1"/>
        <c:lblAlgn val="ctr"/>
        <c:lblOffset val="100"/>
      </c:catAx>
      <c:valAx>
        <c:axId val="95265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800"/>
                </a:pPr>
                <a:r>
                  <a:rPr lang="ru-RU" sz="2800" dirty="0" smtClean="0"/>
                  <a:t>Родители</a:t>
                </a:r>
                <a:endParaRPr lang="ru-RU" sz="2800" dirty="0"/>
              </a:p>
            </c:rich>
          </c:tx>
          <c:layout/>
        </c:title>
        <c:numFmt formatCode="General" sourceLinked="1"/>
        <c:tickLblPos val="nextTo"/>
        <c:crossAx val="939138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rgbClr val="E4EDF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4475-8593-484A-94A0-F1379F86B205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CA6F3-87BE-41BA-9171-6249D5781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6000760" y="0"/>
            <a:ext cx="3143240" cy="6858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00174"/>
            <a:ext cx="600076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860000"/>
                </a:solidFill>
              </a:rPr>
              <a:t>Оценка эффективности </a:t>
            </a:r>
            <a:r>
              <a:rPr lang="ru-RU" sz="3200" b="1" dirty="0" err="1">
                <a:solidFill>
                  <a:srgbClr val="860000"/>
                </a:solidFill>
              </a:rPr>
              <a:t>здоровьесберегающей</a:t>
            </a:r>
            <a:r>
              <a:rPr lang="ru-RU" sz="3200" b="1" dirty="0">
                <a:solidFill>
                  <a:srgbClr val="860000"/>
                </a:solidFill>
              </a:rPr>
              <a:t> деятельности школы  родителями </a:t>
            </a:r>
            <a:r>
              <a:rPr lang="ru-RU" sz="3200" b="1" dirty="0" smtClean="0">
                <a:solidFill>
                  <a:srgbClr val="860000"/>
                </a:solidFill>
              </a:rPr>
              <a:t/>
            </a:r>
            <a:br>
              <a:rPr lang="ru-RU" sz="3200" b="1" dirty="0" smtClean="0">
                <a:solidFill>
                  <a:srgbClr val="860000"/>
                </a:solidFill>
              </a:rPr>
            </a:br>
            <a:r>
              <a:rPr lang="ru-RU" sz="3200" b="1" dirty="0" smtClean="0">
                <a:solidFill>
                  <a:srgbClr val="860000"/>
                </a:solidFill>
              </a:rPr>
              <a:t> </a:t>
            </a:r>
            <a:r>
              <a:rPr lang="ru-RU" sz="3200" b="1" dirty="0">
                <a:solidFill>
                  <a:srgbClr val="860000"/>
                </a:solidFill>
              </a:rPr>
              <a:t>учащихся</a:t>
            </a:r>
            <a:endParaRPr lang="ru-RU" sz="3200" dirty="0">
              <a:solidFill>
                <a:srgbClr val="86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14818"/>
            <a:ext cx="6000760" cy="1119182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rgbClr val="274467"/>
                </a:solidFill>
                <a:latin typeface="Arial Black" pitchFamily="34" charset="0"/>
              </a:rPr>
              <a:t>Исследование провели:</a:t>
            </a:r>
          </a:p>
          <a:p>
            <a:r>
              <a:rPr lang="ru-RU" sz="2400" dirty="0" smtClean="0">
                <a:solidFill>
                  <a:srgbClr val="274467"/>
                </a:solidFill>
                <a:latin typeface="Arial Black" pitchFamily="34" charset="0"/>
              </a:rPr>
              <a:t>Филатова Н.И.</a:t>
            </a:r>
          </a:p>
          <a:p>
            <a:r>
              <a:rPr lang="ru-RU" sz="2400" dirty="0" smtClean="0">
                <a:solidFill>
                  <a:srgbClr val="274467"/>
                </a:solidFill>
                <a:latin typeface="Arial Black" pitchFamily="34" charset="0"/>
              </a:rPr>
              <a:t>Петрова И.В.</a:t>
            </a:r>
          </a:p>
          <a:p>
            <a:r>
              <a:rPr lang="ru-RU" sz="2400" dirty="0" err="1" smtClean="0">
                <a:solidFill>
                  <a:srgbClr val="274467"/>
                </a:solidFill>
                <a:latin typeface="Arial Black" pitchFamily="34" charset="0"/>
              </a:rPr>
              <a:t>Головатенко</a:t>
            </a:r>
            <a:r>
              <a:rPr lang="ru-RU" sz="2400" dirty="0" smtClean="0">
                <a:solidFill>
                  <a:srgbClr val="274467"/>
                </a:solidFill>
                <a:latin typeface="Arial Black" pitchFamily="34" charset="0"/>
              </a:rPr>
              <a:t> Е.В.</a:t>
            </a: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0" y="5715000"/>
            <a:ext cx="9144000" cy="36933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МОУ «СОШ №2»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0" y="6215082"/>
            <a:ext cx="9501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latin typeface="Arial" charset="0"/>
              </a:rPr>
              <a:t>Балаково, </a:t>
            </a:r>
            <a:r>
              <a:rPr lang="ru-RU" dirty="0" smtClean="0">
                <a:latin typeface="Arial" charset="0"/>
              </a:rPr>
              <a:t>2011</a:t>
            </a:r>
            <a:endParaRPr lang="ru-RU" dirty="0">
              <a:latin typeface="Arial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572396" y="6286520"/>
            <a:ext cx="1571604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403" t="3448" r="5343" b="3448"/>
          <a:stretch>
            <a:fillRect/>
          </a:stretch>
        </p:blipFill>
        <p:spPr bwMode="auto">
          <a:xfrm>
            <a:off x="5286380" y="2285992"/>
            <a:ext cx="3688277" cy="2428892"/>
          </a:xfrm>
          <a:prstGeom prst="rect">
            <a:avLst/>
          </a:prstGeom>
          <a:noFill/>
          <a:ln w="101600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1.6 </a:t>
            </a:r>
            <a:r>
              <a:rPr lang="ru-RU" sz="2700" dirty="0" smtClean="0"/>
              <a:t>Удовлетворены ли вы материально-техническим обеспечением в школе?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1.7 </a:t>
            </a:r>
            <a:r>
              <a:rPr lang="ru-RU" sz="2700" dirty="0" smtClean="0"/>
              <a:t>Удовлетворены ли вы вашими отношениями с администрацией школы и педагогами?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1.8 </a:t>
            </a:r>
            <a:r>
              <a:rPr lang="ru-RU" sz="2700" dirty="0" smtClean="0"/>
              <a:t>Удовлетворены ли вы вашими отношениями вашего ребенка с педагогами?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1.9 </a:t>
            </a:r>
            <a:r>
              <a:rPr lang="ru-RU" sz="2700" dirty="0" smtClean="0"/>
              <a:t>Удовлетворены ли вы вашими отношениями вашего ребенка к школе в целом?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85828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>2.1</a:t>
            </a:r>
            <a:r>
              <a:rPr lang="ru-RU" sz="2700" dirty="0" smtClean="0"/>
              <a:t> Как вы считаете, позволяет ли наша школа ученикам получать новые знания, необходимые для успеха в жизни?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85828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>2.2</a:t>
            </a:r>
            <a:r>
              <a:rPr lang="ru-RU" sz="2700" dirty="0" smtClean="0"/>
              <a:t> </a:t>
            </a:r>
            <a:r>
              <a:rPr lang="ru-RU" sz="2700" dirty="0" smtClean="0"/>
              <a:t>Как вы считаете, позволяет ли наша школа ученикам определиться в выборе профессии?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85828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>2.3</a:t>
            </a:r>
            <a:r>
              <a:rPr lang="ru-RU" sz="2700" dirty="0" smtClean="0"/>
              <a:t> </a:t>
            </a:r>
            <a:r>
              <a:rPr lang="ru-RU" sz="2700" dirty="0" smtClean="0"/>
              <a:t>Как вы считаете, позволяет ли наша школа ученикам </a:t>
            </a:r>
            <a:r>
              <a:rPr lang="ru-RU" sz="2700" dirty="0" smtClean="0"/>
              <a:t>подготовиться </a:t>
            </a:r>
            <a:r>
              <a:rPr lang="ru-RU" sz="2700" dirty="0" smtClean="0"/>
              <a:t>к сдаче экзаменов в избранный вуз?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85828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>2.4</a:t>
            </a:r>
            <a:r>
              <a:rPr lang="ru-RU" sz="2700" dirty="0" smtClean="0"/>
              <a:t> </a:t>
            </a:r>
            <a:r>
              <a:rPr lang="ru-RU" sz="2700" dirty="0" smtClean="0"/>
              <a:t>Как вы считаете, позволяет ли наша школа ученикам </a:t>
            </a:r>
            <a:r>
              <a:rPr lang="ru-RU" sz="2700" dirty="0" smtClean="0"/>
              <a:t>выработать умение  ответственно относиться к своему здоровью?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85828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/>
              <a:t>2.5</a:t>
            </a:r>
            <a:r>
              <a:rPr lang="ru-RU" sz="2700" dirty="0" smtClean="0"/>
              <a:t> </a:t>
            </a:r>
            <a:r>
              <a:rPr lang="ru-RU" sz="2700" dirty="0" smtClean="0"/>
              <a:t>Как вы считаете, позволяет ли наша школа ученикам </a:t>
            </a:r>
            <a:r>
              <a:rPr lang="ru-RU" sz="2700" dirty="0" smtClean="0"/>
              <a:t>определить и развить свои способности и интересы?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571480"/>
            <a:ext cx="8858280" cy="85725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2.6</a:t>
            </a:r>
            <a:r>
              <a:rPr lang="ru-RU" sz="2700" dirty="0" smtClean="0"/>
              <a:t> </a:t>
            </a:r>
            <a:r>
              <a:rPr lang="ru-RU" sz="2700" dirty="0" smtClean="0"/>
              <a:t>Как вы считаете, позволяет ли наша школа ученикам </a:t>
            </a:r>
            <a:r>
              <a:rPr lang="ru-RU" sz="2700" dirty="0" smtClean="0"/>
              <a:t>приобрести </a:t>
            </a:r>
            <a:r>
              <a:rPr lang="ru-RU" sz="2700" dirty="0" smtClean="0"/>
              <a:t>самостоятельность мышления и действия,</a:t>
            </a:r>
            <a:br>
              <a:rPr lang="ru-RU" sz="2700" dirty="0" smtClean="0"/>
            </a:br>
            <a:r>
              <a:rPr lang="ru-RU" sz="2700" dirty="0" smtClean="0"/>
              <a:t>проявить себя, поверить в свои силы (</a:t>
            </a:r>
            <a:r>
              <a:rPr lang="ru-RU" sz="2700" dirty="0" err="1" smtClean="0"/>
              <a:t>самореализоваться</a:t>
            </a:r>
            <a:r>
              <a:rPr lang="ru-RU" sz="2700" dirty="0" smtClean="0"/>
              <a:t>)</a:t>
            </a:r>
            <a:r>
              <a:rPr lang="ru-RU" sz="2700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85918" y="142873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079500" cy="68580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838200"/>
          </a:xfrm>
          <a:gradFill flip="none" rotWithShape="1">
            <a:gsLst>
              <a:gs pos="0">
                <a:srgbClr val="2AA9A6">
                  <a:shade val="30000"/>
                  <a:satMod val="115000"/>
                </a:srgbClr>
              </a:gs>
              <a:gs pos="50000">
                <a:srgbClr val="168481"/>
              </a:gs>
              <a:gs pos="100000">
                <a:srgbClr val="2AA9A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Цель исследования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000100" y="2428868"/>
            <a:ext cx="764386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latin typeface="+mj-lt"/>
              </a:rPr>
              <a:t>Изучение </a:t>
            </a:r>
            <a:r>
              <a:rPr lang="ru-RU" sz="2800" dirty="0">
                <a:latin typeface="+mj-lt"/>
              </a:rPr>
              <a:t>мнения родителей учащихся о состоянии комфортности образовательной среды и </a:t>
            </a:r>
            <a:r>
              <a:rPr lang="ru-RU" sz="2800" dirty="0" err="1">
                <a:latin typeface="+mj-lt"/>
              </a:rPr>
              <a:t>здоровьесберегающей</a:t>
            </a:r>
            <a:r>
              <a:rPr lang="ru-RU" sz="2800" dirty="0">
                <a:latin typeface="+mj-lt"/>
              </a:rPr>
              <a:t> деятельности школы и класса.</a:t>
            </a:r>
          </a:p>
          <a:p>
            <a:pPr algn="ctr">
              <a:spcBef>
                <a:spcPct val="50000"/>
              </a:spcBef>
            </a:pPr>
            <a:endParaRPr lang="ru-RU" sz="2800" dirty="0">
              <a:latin typeface="+mj-lt"/>
            </a:endParaRPr>
          </a:p>
        </p:txBody>
      </p:sp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571480"/>
            <a:ext cx="8858280" cy="8572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2.7</a:t>
            </a:r>
            <a:r>
              <a:rPr lang="ru-RU" sz="2400" dirty="0" smtClean="0"/>
              <a:t> Как вы считаете, позволяет ли наша школа ученикам общаться </a:t>
            </a:r>
            <a:r>
              <a:rPr lang="ru-RU" sz="2400" dirty="0" smtClean="0"/>
              <a:t>со сверстниками, интересно проводить </a:t>
            </a:r>
            <a:r>
              <a:rPr lang="ru-RU" sz="2400" dirty="0" smtClean="0"/>
              <a:t>время?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85918" y="142873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571480"/>
            <a:ext cx="8929718" cy="78581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3.</a:t>
            </a:r>
            <a:r>
              <a:rPr lang="ru-RU" sz="2400" dirty="0" smtClean="0"/>
              <a:t> </a:t>
            </a:r>
            <a:r>
              <a:rPr lang="ru-RU" sz="2400" dirty="0" smtClean="0"/>
              <a:t>В школе любой ученик может найти подходящий для себя кружок, секцию, клуб, выбрать интересную экскурсию, лекцию, участвовать в проведении праздников, соревнований, культпоходов</a:t>
            </a:r>
            <a:r>
              <a:rPr lang="ru-RU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85918" y="142873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571480"/>
            <a:ext cx="8929718" cy="78581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4</a:t>
            </a:r>
            <a:r>
              <a:rPr lang="ru-RU" sz="2400" dirty="0" smtClean="0"/>
              <a:t>. </a:t>
            </a:r>
            <a:r>
              <a:rPr lang="ru-RU" sz="2400" dirty="0" smtClean="0"/>
              <a:t>Сколько учебных предметов было у вашего ребенка в прошлом году и сколько в нынешнем?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Соотнесите </a:t>
            </a:r>
            <a:r>
              <a:rPr lang="ru-RU" sz="2400" dirty="0" smtClean="0"/>
              <a:t>свой ответ с ответом </a:t>
            </a:r>
            <a:r>
              <a:rPr lang="ru-RU" sz="2400" dirty="0" smtClean="0"/>
              <a:t>ребенка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85918" y="1428736"/>
          <a:ext cx="692948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929718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5. </a:t>
            </a:r>
            <a:r>
              <a:rPr lang="ru-RU" sz="2400" dirty="0" smtClean="0"/>
              <a:t>Сколько родительских собраний вы посетили в этом </a:t>
            </a:r>
            <a:r>
              <a:rPr lang="ru-RU" sz="2400" dirty="0" smtClean="0"/>
              <a:t>году?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928670"/>
          <a:ext cx="771530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929718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6. </a:t>
            </a:r>
            <a:r>
              <a:rPr lang="ru-RU" sz="2400" dirty="0" smtClean="0"/>
              <a:t>Сколько преподавателей, работающих в классе, где учится ваш ребенок, вы знаете</a:t>
            </a:r>
            <a:r>
              <a:rPr lang="ru-RU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928670"/>
          <a:ext cx="771530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929718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7. </a:t>
            </a:r>
            <a:r>
              <a:rPr lang="ru-RU" sz="2400" dirty="0" smtClean="0"/>
              <a:t>Сколько раз в этом году вы просматривали тетради и учебники своего ребенка</a:t>
            </a:r>
            <a:r>
              <a:rPr lang="ru-RU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928670"/>
          <a:ext cx="771530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643998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8. </a:t>
            </a:r>
            <a:r>
              <a:rPr lang="ru-RU" sz="2400" dirty="0" smtClean="0"/>
              <a:t>Если вы обнаружили, что ребенок испытывает трудности по каким-то предметам, что вы предпримете </a:t>
            </a:r>
            <a:r>
              <a:rPr lang="ru-RU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500174"/>
          <a:ext cx="8786842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929718" cy="78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9</a:t>
            </a:r>
            <a:r>
              <a:rPr lang="ru-RU" sz="2400" b="1" dirty="0" smtClean="0"/>
              <a:t>. </a:t>
            </a:r>
            <a:r>
              <a:rPr lang="ru-RU" sz="2400" dirty="0" smtClean="0"/>
              <a:t>Как часто Вы посещаете школу и обращаетесь к учителям</a:t>
            </a:r>
            <a:r>
              <a:rPr lang="ru-RU" sz="2400" dirty="0" smtClean="0"/>
              <a:t>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142976" y="928670"/>
          <a:ext cx="771530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643998" cy="4286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10. </a:t>
            </a:r>
            <a:r>
              <a:rPr lang="ru-RU" sz="2400" dirty="0" smtClean="0"/>
              <a:t>Какие проблемы Вашего ребенка волнуют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Вас </a:t>
            </a:r>
            <a:r>
              <a:rPr lang="ru-RU" sz="2400" dirty="0" smtClean="0"/>
              <a:t>больше всего: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857232"/>
          <a:ext cx="878684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42862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11. </a:t>
            </a:r>
            <a:r>
              <a:rPr lang="ru-RU" sz="2400" dirty="0" smtClean="0"/>
              <a:t>За чем и в каких случаях Вы обычно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обращаетесь </a:t>
            </a:r>
            <a:r>
              <a:rPr lang="ru-RU" sz="2400" dirty="0" smtClean="0"/>
              <a:t>к учителям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857232"/>
          <a:ext cx="878684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079500" cy="68580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838200"/>
          </a:xfrm>
          <a:gradFill flip="none" rotWithShape="1">
            <a:gsLst>
              <a:gs pos="0">
                <a:srgbClr val="2AA9A6">
                  <a:shade val="30000"/>
                  <a:satMod val="115000"/>
                </a:srgbClr>
              </a:gs>
              <a:gs pos="50000">
                <a:srgbClr val="168481"/>
              </a:gs>
              <a:gs pos="100000">
                <a:srgbClr val="2AA9A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Задачи исследования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071538" y="2143116"/>
            <a:ext cx="764386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Определить </a:t>
            </a:r>
            <a:r>
              <a:rPr lang="ru-RU" sz="2400" dirty="0"/>
              <a:t>активность участия детей и их родителей в </a:t>
            </a:r>
            <a:r>
              <a:rPr lang="ru-RU" sz="2400" dirty="0" err="1"/>
              <a:t>здоровьесберегающих</a:t>
            </a:r>
            <a:r>
              <a:rPr lang="ru-RU" sz="2400" dirty="0"/>
              <a:t> мероприятиях школы и класса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/>
              <a:t>Выявить эмоциональное отношение родителей учащихся к школе, к мероприятиям в школе и классе; отношение к негативным явлениям в школе;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/>
              <a:t>Определить удовлетворённость родителей учащихся отношениями со всеми участниками образовательного процесса.</a:t>
            </a:r>
          </a:p>
          <a:p>
            <a:pPr algn="ctr">
              <a:spcBef>
                <a:spcPct val="50000"/>
              </a:spcBef>
            </a:pPr>
            <a:endParaRPr lang="ru-RU" sz="2400" dirty="0">
              <a:latin typeface="+mj-lt"/>
            </a:endParaRPr>
          </a:p>
        </p:txBody>
      </p:sp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29718" cy="11429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13.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Получаете ли вы достаточную информацию об успехах и неудачах вашего ребенка в школе?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57232"/>
          <a:ext cx="878684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1357298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Узнаете ли вы что-нибудь важное о личности вашего ребенка из бесед с педагогами и психологами или при посещении родительских собраний?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31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785926"/>
          <a:ext cx="87868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13572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15.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Может ли ваш ребенок сказать: «Моя школа лучше других школ в районе»?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57232"/>
          <a:ext cx="878684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13572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16.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Как Вы думаете, в какой помощи от Вас больше всего нуждается школа? 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57232"/>
          <a:ext cx="878684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13572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17.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Имеете ли Вы возможность участвовать в делах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школы?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57232"/>
          <a:ext cx="878684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Что, по вашему мнению, школа делает хорошо? Напишите, пожалуйста.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000" i="1" u="sng" dirty="0" smtClean="0">
                <a:solidFill>
                  <a:schemeClr val="tx2">
                    <a:lumMod val="75000"/>
                  </a:schemeClr>
                </a:solidFill>
              </a:rPr>
              <a:t>Даёт знания.</a:t>
            </a:r>
            <a: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57224" y="1397000"/>
          <a:ext cx="75724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19. </a:t>
            </a:r>
            <a:r>
              <a:rPr lang="ru-RU" sz="2400" dirty="0" smtClean="0"/>
              <a:t>А что, по вашему мнению, ей следовало бы делать лучше? Напишите, </a:t>
            </a:r>
            <a:r>
              <a:rPr lang="ru-RU" sz="2400" dirty="0" smtClean="0"/>
              <a:t>пожалуйста.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85786" y="2428868"/>
          <a:ext cx="7500990" cy="1756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Улучшить качество обучения, 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питания.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20</a:t>
            </a:r>
            <a:r>
              <a:rPr lang="ru-RU" sz="2400" b="1" dirty="0" smtClean="0"/>
              <a:t>. </a:t>
            </a:r>
            <a:r>
              <a:rPr lang="ru-RU" sz="2800" dirty="0" smtClean="0"/>
              <a:t>Какую помощь и в какой мере Вы бы могли реально оказать школе?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85786" y="2428868"/>
          <a:ext cx="750099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1. Уборка класса 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2.Материальная помощь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Никакую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21</a:t>
            </a:r>
            <a:r>
              <a:rPr lang="ru-RU" sz="2800" dirty="0" smtClean="0"/>
              <a:t>. В какой помощи от школы Вы нуждаетесь сами? </a:t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85786" y="2428868"/>
          <a:ext cx="750099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получении качественного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образования.</a:t>
                      </a:r>
                      <a:endParaRPr lang="ru-RU" sz="36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endParaRPr lang="ru-RU" sz="3600" b="1" i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1825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643998" cy="13572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22.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Пожалуйста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, укажите некоторые данные о себе.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Ваше образование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: 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857232"/>
          <a:ext cx="878684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079500" cy="68580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838200"/>
          </a:xfrm>
          <a:gradFill flip="none" rotWithShape="1">
            <a:gsLst>
              <a:gs pos="0">
                <a:srgbClr val="2AA9A6">
                  <a:shade val="30000"/>
                  <a:satMod val="115000"/>
                </a:srgbClr>
              </a:gs>
              <a:gs pos="50000">
                <a:srgbClr val="168481"/>
              </a:gs>
              <a:gs pos="100000">
                <a:srgbClr val="2AA9A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Анкета для </a:t>
            </a:r>
            <a:r>
              <a:rPr lang="ru-RU" b="1" dirty="0" smtClean="0">
                <a:solidFill>
                  <a:schemeClr val="bg1"/>
                </a:solidFill>
              </a:rPr>
              <a:t>родителей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071538" y="2143116"/>
            <a:ext cx="7643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latin typeface="+mj-lt"/>
              </a:rPr>
              <a:t>В исследование приняли участие родители (52) трёх классов: 5, 6, 7 </a:t>
            </a:r>
            <a:endParaRPr lang="ru-RU" sz="2400" dirty="0">
              <a:latin typeface="+mj-lt"/>
            </a:endParaRPr>
          </a:p>
        </p:txBody>
      </p:sp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079500" cy="68580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838200"/>
          </a:xfrm>
          <a:gradFill flip="none" rotWithShape="1">
            <a:gsLst>
              <a:gs pos="0">
                <a:srgbClr val="2AA9A6">
                  <a:shade val="30000"/>
                  <a:satMod val="115000"/>
                </a:srgbClr>
              </a:gs>
              <a:gs pos="50000">
                <a:srgbClr val="168481"/>
              </a:gs>
              <a:gs pos="100000">
                <a:srgbClr val="2AA9A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Вывод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500166" y="1785926"/>
            <a:ext cx="7143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Общее отношение родителей к школе – положительное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Большинство родителей удовлетворены качеством профилактической работы школы по сохранению здоровья детей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Родители готовы к сотрудничеству в образовательном процессе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Необходимо усилить работу с той частью родителей не является активной участницей образовательного процесса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endParaRPr lang="ru-RU" sz="2400" dirty="0" smtClean="0">
              <a:latin typeface="+mj-lt"/>
            </a:endParaRPr>
          </a:p>
          <a:p>
            <a:pPr algn="ctr">
              <a:spcBef>
                <a:spcPct val="50000"/>
              </a:spcBef>
            </a:pPr>
            <a:endParaRPr lang="ru-RU" sz="2400" dirty="0">
              <a:latin typeface="+mj-lt"/>
            </a:endParaRPr>
          </a:p>
        </p:txBody>
      </p:sp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486400" y="0"/>
            <a:ext cx="3657600" cy="6858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5715000"/>
            <a:ext cx="9144000" cy="36933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МОУ «СОШ №2»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714356"/>
            <a:ext cx="4857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+mj-lt"/>
              </a:rPr>
              <a:t>Не ошибается лишь тот, кто ничего не делает. Не бойтесь ошибаться – бойтесь повторять ошибки.</a:t>
            </a:r>
          </a:p>
          <a:p>
            <a:pPr algn="r"/>
            <a:r>
              <a:rPr lang="ru-RU" sz="2400" i="1" dirty="0" smtClean="0">
                <a:latin typeface="+mj-lt"/>
              </a:rPr>
              <a:t>Рузвельт Т.</a:t>
            </a:r>
            <a:endParaRPr lang="ru-RU" sz="2400" i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3643314"/>
            <a:ext cx="4282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latin typeface="Tahoma" pitchFamily="34" charset="0"/>
              </a:rPr>
              <a:t>Успехов!</a:t>
            </a:r>
            <a:endParaRPr lang="ru-RU" sz="4800" dirty="0">
              <a:latin typeface="Tahoma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643834" y="6400800"/>
            <a:ext cx="1285884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41</a:t>
            </a:fld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4403" t="3448" r="5343" b="3448"/>
          <a:stretch>
            <a:fillRect/>
          </a:stretch>
        </p:blipFill>
        <p:spPr bwMode="auto">
          <a:xfrm>
            <a:off x="5786446" y="2357430"/>
            <a:ext cx="3045367" cy="2005508"/>
          </a:xfrm>
          <a:prstGeom prst="rect">
            <a:avLst/>
          </a:prstGeom>
          <a:noFill/>
          <a:ln w="101600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100"/>
                            </p:stCondLst>
                            <p:childTnLst>
                              <p:par>
                                <p:cTn id="16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600"/>
                            </p:stCondLst>
                            <p:childTnLst>
                              <p:par>
                                <p:cTn id="24" presetID="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626 0.05046 L 0.26598 0.134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1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0.07361 " pathEditMode="relative" ptsTypes="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7" grpId="0" animBg="1"/>
      <p:bldP spid="9" grpId="0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1.1 Удовлетворены </a:t>
            </a:r>
            <a:r>
              <a:rPr lang="ru-RU" sz="2700" dirty="0"/>
              <a:t>ли </a:t>
            </a:r>
            <a:r>
              <a:rPr lang="ru-RU" sz="2700" dirty="0" smtClean="0"/>
              <a:t>вы уровнем преподавания?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1.2 </a:t>
            </a:r>
            <a:r>
              <a:rPr lang="ru-RU" sz="2700" dirty="0" smtClean="0"/>
              <a:t>Удовлетворены </a:t>
            </a:r>
            <a:r>
              <a:rPr lang="ru-RU" sz="2700" dirty="0"/>
              <a:t>ли </a:t>
            </a:r>
            <a:r>
              <a:rPr lang="ru-RU" sz="2700" dirty="0" smtClean="0"/>
              <a:t>вы </a:t>
            </a:r>
            <a:r>
              <a:rPr lang="ru-RU" sz="2700" dirty="0" smtClean="0"/>
              <a:t>режимом работы школы?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1.3 </a:t>
            </a:r>
            <a:r>
              <a:rPr lang="ru-RU" sz="2700" dirty="0" smtClean="0"/>
              <a:t>Удовлетворены </a:t>
            </a:r>
            <a:r>
              <a:rPr lang="ru-RU" sz="2700" dirty="0"/>
              <a:t>ли </a:t>
            </a:r>
            <a:r>
              <a:rPr lang="ru-RU" sz="2700" dirty="0" smtClean="0"/>
              <a:t>вы качеством  профилактической работы школы по сохранению здоровья детей?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1.4 </a:t>
            </a:r>
            <a:r>
              <a:rPr lang="ru-RU" sz="2700" dirty="0" smtClean="0"/>
              <a:t>Удовлетворены </a:t>
            </a:r>
            <a:r>
              <a:rPr lang="ru-RU" sz="2700" dirty="0"/>
              <a:t>ли </a:t>
            </a:r>
            <a:r>
              <a:rPr lang="ru-RU" sz="2700" dirty="0" smtClean="0"/>
              <a:t>вы </a:t>
            </a:r>
            <a:r>
              <a:rPr lang="ru-RU" sz="2700" dirty="0" smtClean="0"/>
              <a:t>п</a:t>
            </a:r>
            <a:r>
              <a:rPr lang="ru-RU" sz="2400" dirty="0" smtClean="0"/>
              <a:t>итанием </a:t>
            </a:r>
            <a:r>
              <a:rPr lang="ru-RU" sz="2400" dirty="0" smtClean="0"/>
              <a:t>в школе</a:t>
            </a:r>
            <a:r>
              <a:rPr lang="ru-RU" sz="2700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6096000"/>
            <a:ext cx="900113" cy="53975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A58778D4-E47F-46BE-B4A3-78018E5F88E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21537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>1.5 </a:t>
            </a:r>
            <a:r>
              <a:rPr lang="ru-RU" sz="2700" dirty="0" smtClean="0"/>
              <a:t>Удовлетвор</a:t>
            </a:r>
            <a:r>
              <a:rPr lang="ru-RU" sz="2700" dirty="0" smtClean="0"/>
              <a:t>ены ли вы состоянием школьных помещений?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857356" y="1071546"/>
          <a:ext cx="60960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934</Words>
  <Application>Microsoft Office PowerPoint</Application>
  <PresentationFormat>Экран (4:3)</PresentationFormat>
  <Paragraphs>258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Оценка эффективности здоровьесберегающей деятельности школы  родителями   учащихся</vt:lpstr>
      <vt:lpstr>Цель исследования</vt:lpstr>
      <vt:lpstr>Задачи исследования</vt:lpstr>
      <vt:lpstr>Анкета для родителей</vt:lpstr>
      <vt:lpstr>1.1 Удовлетворены ли вы уровнем преподавания? </vt:lpstr>
      <vt:lpstr>1.2 Удовлетворены ли вы режимом работы школы? </vt:lpstr>
      <vt:lpstr>1.3 Удовлетворены ли вы качеством  профилактической работы школы по сохранению здоровья детей? </vt:lpstr>
      <vt:lpstr>1.4 Удовлетворены ли вы питанием в школе? </vt:lpstr>
      <vt:lpstr>1.5 Удовлетворены ли вы состоянием школьных помещений? </vt:lpstr>
      <vt:lpstr>1.6 Удовлетворены ли вы материально-техническим обеспечением в школе? </vt:lpstr>
      <vt:lpstr>1.7 Удовлетворены ли вы вашими отношениями с администрацией школы и педагогами? </vt:lpstr>
      <vt:lpstr>1.8 Удовлетворены ли вы вашими отношениями вашего ребенка с педагогами? </vt:lpstr>
      <vt:lpstr>1.9 Удовлетворены ли вы вашими отношениями вашего ребенка к школе в целом? </vt:lpstr>
      <vt:lpstr>2.1 Как вы считаете, позволяет ли наша школа ученикам получать новые знания, необходимые для успеха в жизни? </vt:lpstr>
      <vt:lpstr>2.2 Как вы считаете, позволяет ли наша школа ученикам определиться в выборе профессии? </vt:lpstr>
      <vt:lpstr>2.3 Как вы считаете, позволяет ли наша школа ученикам подготовиться к сдаче экзаменов в избранный вуз? </vt:lpstr>
      <vt:lpstr>2.4 Как вы считаете, позволяет ли наша школа ученикам выработать умение  ответственно относиться к своему здоровью? </vt:lpstr>
      <vt:lpstr>2.5 Как вы считаете, позволяет ли наша школа ученикам определить и развить свои способности и интересы? </vt:lpstr>
      <vt:lpstr>2.6 Как вы считаете, позволяет ли наша школа ученикам приобрести самостоятельность мышления и действия, проявить себя, поверить в свои силы (самореализоваться)? </vt:lpstr>
      <vt:lpstr>2.7 Как вы считаете, позволяет ли наша школа ученикам общаться со сверстниками, интересно проводить время? </vt:lpstr>
      <vt:lpstr>3. В школе любой ученик может найти подходящий для себя кружок, секцию, клуб, выбрать интересную экскурсию, лекцию, участвовать в проведении праздников, соревнований, культпоходов? </vt:lpstr>
      <vt:lpstr>4. Сколько учебных предметов было у вашего ребенка в прошлом году и сколько в нынешнем?  Соотнесите свой ответ с ответом ребенка </vt:lpstr>
      <vt:lpstr> 5. Сколько родительских собраний вы посетили в этом году? </vt:lpstr>
      <vt:lpstr> 6. Сколько преподавателей, работающих в классе, где учится ваш ребенок, вы знаете? </vt:lpstr>
      <vt:lpstr> 7. Сколько раз в этом году вы просматривали тетради и учебники своего ребенка? </vt:lpstr>
      <vt:lpstr> 8. Если вы обнаружили, что ребенок испытывает трудности по каким-то предметам, что вы предпримете ? </vt:lpstr>
      <vt:lpstr>9. Как часто Вы посещаете школу и обращаетесь к учителям? </vt:lpstr>
      <vt:lpstr>10. Какие проблемы Вашего ребенка волнуют  Вас больше всего:   </vt:lpstr>
      <vt:lpstr>11. За чем и в каких случаях Вы обычно  обращаетесь к учителям    </vt:lpstr>
      <vt:lpstr>     </vt:lpstr>
      <vt:lpstr>     </vt:lpstr>
      <vt:lpstr>     </vt:lpstr>
      <vt:lpstr>     </vt:lpstr>
      <vt:lpstr>     </vt:lpstr>
      <vt:lpstr>  18. Что, по вашему мнению, школа делает хорошо? Напишите, пожалуйста.   Даёт знания.    </vt:lpstr>
      <vt:lpstr>  19. А что, по вашему мнению, ей следовало бы делать лучше? Напишите, пожалуйста.      </vt:lpstr>
      <vt:lpstr>  20. Какую помощь и в какой мере Вы бы могли реально оказать школе?        </vt:lpstr>
      <vt:lpstr>   21. В какой помощи от школы Вы нуждаетесь сами?         </vt:lpstr>
      <vt:lpstr>     </vt:lpstr>
      <vt:lpstr>Вывод</vt:lpstr>
      <vt:lpstr>Слайд 41</vt:lpstr>
    </vt:vector>
  </TitlesOfParts>
  <Company>Филатовы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здоровьесберегающей деятельности школы  родителями   учащихся</dc:title>
  <dc:creator>Наташа</dc:creator>
  <cp:lastModifiedBy>Наташа</cp:lastModifiedBy>
  <cp:revision>55</cp:revision>
  <dcterms:created xsi:type="dcterms:W3CDTF">2011-12-18T09:32:20Z</dcterms:created>
  <dcterms:modified xsi:type="dcterms:W3CDTF">2011-12-18T19:33:58Z</dcterms:modified>
</cp:coreProperties>
</file>