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89" r:id="rId3"/>
    <p:sldId id="257" r:id="rId4"/>
    <p:sldId id="264" r:id="rId5"/>
    <p:sldId id="256" r:id="rId6"/>
    <p:sldId id="301" r:id="rId7"/>
    <p:sldId id="290" r:id="rId8"/>
    <p:sldId id="291" r:id="rId9"/>
    <p:sldId id="292" r:id="rId10"/>
    <p:sldId id="293" r:id="rId11"/>
    <p:sldId id="302" r:id="rId12"/>
    <p:sldId id="295" r:id="rId13"/>
    <p:sldId id="266" r:id="rId14"/>
    <p:sldId id="296" r:id="rId15"/>
    <p:sldId id="297" r:id="rId16"/>
    <p:sldId id="298" r:id="rId17"/>
    <p:sldId id="303" r:id="rId18"/>
    <p:sldId id="299" r:id="rId19"/>
    <p:sldId id="305" r:id="rId20"/>
    <p:sldId id="311" r:id="rId21"/>
    <p:sldId id="312" r:id="rId22"/>
    <p:sldId id="313" r:id="rId23"/>
    <p:sldId id="314" r:id="rId24"/>
    <p:sldId id="315" r:id="rId25"/>
    <p:sldId id="265" r:id="rId26"/>
    <p:sldId id="280" r:id="rId27"/>
    <p:sldId id="287" r:id="rId28"/>
    <p:sldId id="31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1;&#1072;&#1076;\Audio\&#1042;&#1088;&#1077;&#1084;&#1077;&#1085;&#1072;%20&#1075;&#1086;&#1076;&#1072;\01%20-%20Track%20%201.mp3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uinu.1celeb.ru/rojicy-risunki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1 - Track 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http://www.muzfox.ru/images/catalog/2317/image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00108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44222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Дубровина Любовь Анатольевна,</a:t>
            </a:r>
            <a:endParaRPr lang="ru-RU" sz="1000" dirty="0" smtClean="0"/>
          </a:p>
          <a:p>
            <a:pPr algn="ctr" eaLnBrk="0" hangingPunct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учитель музыки МБОУ СОШ №17 (филиал)</a:t>
            </a:r>
            <a:endParaRPr lang="ru-RU" sz="1000" dirty="0" smtClean="0"/>
          </a:p>
          <a:p>
            <a:pPr algn="ctr" eaLnBrk="0" hangingPunct="0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городской округ </a:t>
            </a:r>
            <a:r>
              <a:rPr lang="ru-RU" sz="1600" b="1" dirty="0" smtClean="0">
                <a:solidFill>
                  <a:srgbClr val="0000FF"/>
                </a:solidFill>
              </a:rPr>
              <a:t>–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 город Камышин</a:t>
            </a:r>
            <a:endParaRPr lang="ru-RU" sz="1000" dirty="0" smtClean="0"/>
          </a:p>
          <a:p>
            <a:pPr algn="ctr" eaLnBrk="0" hangingPunct="0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2012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214290"/>
            <a:ext cx="857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Презентация к уроку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Деревянные духовые инструменты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uz-urok.ru/simf_orkestr/491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3360544">
            <a:off x="4308664" y="-540766"/>
            <a:ext cx="1732614" cy="700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3576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бас-кларнет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285860"/>
            <a:ext cx="26432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prstClr val="white"/>
                </a:solidFill>
              </a:rPr>
              <a:t/>
            </a:r>
            <a:br>
              <a:rPr lang="ru-RU" sz="4400" b="1" dirty="0" smtClean="0">
                <a:solidFill>
                  <a:prstClr val="white"/>
                </a:solidFill>
              </a:rPr>
            </a:br>
            <a:endParaRPr lang="ru-RU" sz="4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orus506sch.narod.ru/k/so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0269">
            <a:off x="590162" y="-63878"/>
            <a:ext cx="7715304" cy="62370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285860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</a:rPr>
              <a:t>фагот</a:t>
            </a:r>
            <a:endParaRPr lang="ru-RU" sz="4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428736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гобой</a:t>
            </a:r>
            <a:endParaRPr lang="ru-RU" sz="4400" dirty="0"/>
          </a:p>
        </p:txBody>
      </p:sp>
      <p:pic>
        <p:nvPicPr>
          <p:cNvPr id="4" name="Picture 6" descr="http://chorus506sch.narod.ru/k/so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2444"/>
            <a:ext cx="6572296" cy="60760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rt-wind.narod.ru/_mg_180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19925" cy="52578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642918"/>
            <a:ext cx="966783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еревянные духовые инструменты: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флейта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гобой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кларнет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фагот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2425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1"/>
            <a:ext cx="7429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Песенка про оркестр</a:t>
            </a:r>
          </a:p>
          <a:p>
            <a:endParaRPr lang="ru-RU" sz="2800" dirty="0" smtClean="0"/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заре лесные птицы начинают петь.</a:t>
            </a:r>
            <a:endParaRPr lang="ru-RU" sz="2800" b="1" dirty="0" smtClean="0"/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скрипка ухитрится птицей зазвенеть.</a:t>
            </a:r>
            <a:endParaRPr lang="ru-RU" sz="2800" b="1" dirty="0" smtClean="0"/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ели не шумели, а закат погас -</a:t>
            </a:r>
            <a:endParaRPr lang="ru-RU" sz="2800" b="1" dirty="0" smtClean="0"/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смычком виолончели вступит контрабас</a:t>
            </a:r>
            <a:endParaRPr lang="ru-RU" sz="2800" b="1" dirty="0" smtClean="0"/>
          </a:p>
          <a:p>
            <a:pPr eaLnBrk="0" hangingPunct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endParaRPr lang="ru-RU" sz="2800" b="1" i="1" dirty="0" smtClean="0"/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Могут инструменты эти </a:t>
            </a:r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Рассказать про всё на свете</a:t>
            </a:r>
            <a:endParaRPr lang="ru-RU" sz="2800" b="1" dirty="0" smtClean="0"/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Подождите, и окрест </a:t>
            </a:r>
          </a:p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Зазвучит оркестр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 раза</a:t>
            </a:r>
            <a:endParaRPr lang="ru-RU" sz="2800" b="1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847844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2.Голосок певучей флейты радостно поёт.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услышишь рядом с ней ты, как ворчит фагот.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весёлых, и сердитых знает белый свет,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Но, конечно примирит их солнечный кларнет.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Припев: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инструменты эти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Рассказать про всё на свете</a:t>
            </a:r>
            <a:endParaRPr lang="ru-RU" sz="2800" b="1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уже звучит окрест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Маленький  оркестр – 2 раза</a:t>
            </a: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chorus506sch.narod.ru/k/so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525" y="954702"/>
            <a:ext cx="4883944" cy="4470102"/>
          </a:xfrm>
          <a:prstGeom prst="rect">
            <a:avLst/>
          </a:prstGeom>
          <a:noFill/>
        </p:spPr>
      </p:pic>
      <p:pic>
        <p:nvPicPr>
          <p:cNvPr id="3" name="Picture 2" descr="http://chorus506sch.narod.ru/k/so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8025">
            <a:off x="3664805" y="1854016"/>
            <a:ext cx="5715040" cy="4536033"/>
          </a:xfrm>
          <a:prstGeom prst="rect">
            <a:avLst/>
          </a:prstGeom>
          <a:noFill/>
        </p:spPr>
      </p:pic>
      <p:pic>
        <p:nvPicPr>
          <p:cNvPr id="4" name="Picture 6" descr="http://chorus506sch.narod.ru/k/so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84"/>
            <a:ext cx="4667250" cy="4314826"/>
          </a:xfrm>
          <a:prstGeom prst="rect">
            <a:avLst/>
          </a:prstGeom>
          <a:noFill/>
        </p:spPr>
      </p:pic>
      <p:pic>
        <p:nvPicPr>
          <p:cNvPr id="5" name="Picture 4" descr="http://chorus506sch.narod.ru/k/so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26591">
            <a:off x="-225574" y="1512478"/>
            <a:ext cx="4808910" cy="26308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429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деревянные духовые инструменты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714488"/>
            <a:ext cx="88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флейта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214554"/>
            <a:ext cx="754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гобой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2857496"/>
            <a:ext cx="103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Кларнет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3786190"/>
            <a:ext cx="79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Фагот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868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йди инстру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7929562" cy="56435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480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что слову не дается,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без слов расскажут звуки.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Взять мне скрипку остается,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Взять смычок и скрипку в руки.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тех пор, пока до неба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Мчатся думы </a:t>
            </a:r>
            <a:r>
              <a:rPr lang="ru-RU" sz="4000" dirty="0" smtClean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наши крылья,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душа в нас просит хлеба, </a:t>
            </a:r>
            <a:r>
              <a:rPr lang="ru-RU" sz="4000" dirty="0" smtClean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я сердце в песне вылью!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642918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Дудочка пастушья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 родня.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про каждого загадки у меня.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легкое дыханье,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голосе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очарованье.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Ручейком хрустальным льется,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зовется.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3" descr="j02827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85776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Это мышка тут пищит?</a:t>
            </a:r>
          </a:p>
          <a:p>
            <a:r>
              <a:rPr lang="ru-RU" sz="4000" dirty="0" smtClean="0"/>
              <a:t>Или кто-то тут визжит? </a:t>
            </a:r>
          </a:p>
          <a:p>
            <a:r>
              <a:rPr lang="ru-RU" sz="4000" dirty="0" smtClean="0"/>
              <a:t>Нам мотив </a:t>
            </a:r>
            <a:r>
              <a:rPr lang="ru-RU" sz="4000" dirty="0" err="1" smtClean="0"/>
              <a:t>пропикала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Крошка…</a:t>
            </a:r>
            <a:endParaRPr lang="ru-RU" sz="4000" dirty="0"/>
          </a:p>
        </p:txBody>
      </p:sp>
      <p:pic>
        <p:nvPicPr>
          <p:cNvPr id="3" name="Picture 23" descr="j02827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72008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Голосом протяжным впору петь </a:t>
            </a:r>
          </a:p>
          <a:p>
            <a:r>
              <a:rPr lang="ru-RU" sz="4000" dirty="0" smtClean="0"/>
              <a:t>Про русские просторы.</a:t>
            </a:r>
          </a:p>
          <a:p>
            <a:r>
              <a:rPr lang="ru-RU" sz="4000" dirty="0" smtClean="0"/>
              <a:t>Про деревню нам с тобой </a:t>
            </a:r>
          </a:p>
          <a:p>
            <a:r>
              <a:rPr lang="ru-RU" sz="4000" dirty="0" smtClean="0"/>
              <a:t>Пропоет сейчас…</a:t>
            </a:r>
            <a:endParaRPr lang="ru-RU" sz="4000" dirty="0"/>
          </a:p>
        </p:txBody>
      </p:sp>
      <p:pic>
        <p:nvPicPr>
          <p:cNvPr id="3" name="Picture 23" descr="j02827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72008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Он по возрасту – ребенок.</a:t>
            </a:r>
          </a:p>
          <a:p>
            <a:r>
              <a:rPr lang="ru-RU" sz="4000" dirty="0" smtClean="0"/>
              <a:t>Голосок подвижен, звонок,</a:t>
            </a:r>
            <a:br>
              <a:rPr lang="ru-RU" sz="4000" dirty="0" smtClean="0"/>
            </a:br>
            <a:r>
              <a:rPr lang="ru-RU" sz="4000" dirty="0" smtClean="0"/>
              <a:t>Чист и ясен – спору нет! </a:t>
            </a:r>
          </a:p>
          <a:p>
            <a:r>
              <a:rPr lang="ru-RU" sz="4000" dirty="0" smtClean="0"/>
              <a:t>Называется…</a:t>
            </a:r>
            <a:endParaRPr lang="ru-RU" sz="4000" dirty="0"/>
          </a:p>
        </p:txBody>
      </p:sp>
      <p:pic>
        <p:nvPicPr>
          <p:cNvPr id="3" name="Picture 23" descr="j02827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256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Он простужен и встревожен, </a:t>
            </a:r>
          </a:p>
          <a:p>
            <a:r>
              <a:rPr lang="ru-RU" sz="4000" dirty="0" smtClean="0"/>
              <a:t>И из трубок будто сложен.</a:t>
            </a:r>
            <a:br>
              <a:rPr lang="ru-RU" sz="4000" dirty="0" smtClean="0"/>
            </a:br>
            <a:r>
              <a:rPr lang="ru-RU" sz="4000" dirty="0" smtClean="0"/>
              <a:t>Он ворчит, а не поет. </a:t>
            </a:r>
          </a:p>
          <a:p>
            <a:r>
              <a:rPr lang="ru-RU" sz="4000" dirty="0" smtClean="0"/>
              <a:t>Это – дедушка…</a:t>
            </a:r>
            <a:endParaRPr lang="ru-RU" sz="4000" dirty="0"/>
          </a:p>
        </p:txBody>
      </p:sp>
      <p:pic>
        <p:nvPicPr>
          <p:cNvPr id="3" name="Picture 23" descr="j02827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0057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10144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деревянные духовые инструменты </a:t>
            </a:r>
            <a:endParaRPr lang="ru-RU" sz="4000" b="1" dirty="0"/>
          </a:p>
        </p:txBody>
      </p:sp>
      <p:pic>
        <p:nvPicPr>
          <p:cNvPr id="25604" name="Picture 4" descr="Картинка 102 из 2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9535">
            <a:off x="1906138" y="1499652"/>
            <a:ext cx="2643206" cy="1937093"/>
          </a:xfrm>
          <a:prstGeom prst="rect">
            <a:avLst/>
          </a:prstGeom>
          <a:noFill/>
        </p:spPr>
      </p:pic>
      <p:pic>
        <p:nvPicPr>
          <p:cNvPr id="25608" name="Picture 8" descr="Картинка 7 из 277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4417">
            <a:off x="5431276" y="1568467"/>
            <a:ext cx="2500330" cy="2159669"/>
          </a:xfrm>
          <a:prstGeom prst="rect">
            <a:avLst/>
          </a:prstGeom>
          <a:noFill/>
        </p:spPr>
      </p:pic>
      <p:pic>
        <p:nvPicPr>
          <p:cNvPr id="9" name="Picture 6" descr="Картинка 163 из 21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32372">
            <a:off x="5132001" y="3988183"/>
            <a:ext cx="3075242" cy="2071702"/>
          </a:xfrm>
          <a:prstGeom prst="rect">
            <a:avLst/>
          </a:prstGeom>
          <a:noFill/>
        </p:spPr>
      </p:pic>
      <p:pic>
        <p:nvPicPr>
          <p:cNvPr id="12" name="Picture 2" descr="Картинка 113 из 252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9384">
            <a:off x="548713" y="3579278"/>
            <a:ext cx="3714776" cy="25977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10800000" flipV="1">
            <a:off x="1214414" y="5746923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     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6215082"/>
            <a:ext cx="79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Фагот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785926"/>
            <a:ext cx="103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Кларнет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8148" y="3286124"/>
            <a:ext cx="754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гобой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15272" y="5715016"/>
            <a:ext cx="88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флейта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u="sng" smtClean="0"/>
              <a:t>Я на уроке</a:t>
            </a:r>
          </a:p>
          <a:p>
            <a:r>
              <a:rPr lang="ru-RU" smtClean="0"/>
              <a:t>Слушал внимательно</a:t>
            </a:r>
          </a:p>
          <a:p>
            <a:r>
              <a:rPr lang="ru-RU" smtClean="0"/>
              <a:t>Активно поднимал руку</a:t>
            </a:r>
          </a:p>
          <a:p>
            <a:r>
              <a:rPr lang="ru-RU" smtClean="0"/>
              <a:t>Правильно отвечал</a:t>
            </a:r>
          </a:p>
          <a:p>
            <a:r>
              <a:rPr lang="ru-RU" smtClean="0"/>
              <a:t>Справился со всеми заданиями</a:t>
            </a:r>
          </a:p>
          <a:p>
            <a:r>
              <a:rPr lang="ru-RU" smtClean="0"/>
              <a:t>Соблюдал порядок в тетради и на столе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1116013" y="274638"/>
            <a:ext cx="705643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Карта самооценки</a:t>
            </a:r>
          </a:p>
        </p:txBody>
      </p:sp>
      <p:pic>
        <p:nvPicPr>
          <p:cNvPr id="21509" name="Picture 5" descr="музыкантыыы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868863"/>
            <a:ext cx="2943225" cy="1276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тдали картинки и фото на тему улыбка">
            <a:hlinkClick r:id="rId2" tooltip="Картинка улыбки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413695" cy="60722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5786454"/>
            <a:ext cx="6357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Спасибо за работу!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horus506sch.narod.ru/k/so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09740">
            <a:off x="2431256" y="279401"/>
            <a:ext cx="4281487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428604"/>
            <a:ext cx="77867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инструменты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входят в состав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руппы струнных смычковых инструментов?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крипка K. Schraiber V-30 1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14818"/>
            <a:ext cx="857256" cy="1669979"/>
          </a:xfrm>
          <a:prstGeom prst="rect">
            <a:avLst/>
          </a:prstGeom>
          <a:noFill/>
        </p:spPr>
      </p:pic>
      <p:pic>
        <p:nvPicPr>
          <p:cNvPr id="26628" name="Picture 4" descr="Скрипка K. Schraiber V-30 1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0206"/>
            <a:ext cx="1071570" cy="2087474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8/8c/Cello_front_side.jpg/79px-Cello_front_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496"/>
            <a:ext cx="2069318" cy="3143272"/>
          </a:xfrm>
          <a:prstGeom prst="rect">
            <a:avLst/>
          </a:prstGeom>
          <a:noFill/>
        </p:spPr>
      </p:pic>
      <p:pic>
        <p:nvPicPr>
          <p:cNvPr id="26632" name="Picture 8" descr="http://upload.wikimedia.org/wikipedia/commons/thumb/d/d3/AGK_bass1_full.jpg/85px-AGK_bass1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2985511" cy="421484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57158" y="571480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Струнные  смычковые инструменты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6000768"/>
            <a:ext cx="7569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скрипка, альт, виолончель,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6000768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  контрабас </a:t>
            </a:r>
            <a:endParaRPr lang="ru-RU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142984"/>
            <a:ext cx="7572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Тайны</a:t>
            </a:r>
          </a:p>
          <a:p>
            <a:pPr algn="ctr"/>
            <a:r>
              <a:rPr lang="ru-RU" sz="6600" b="1" dirty="0" smtClean="0"/>
              <a:t> симфонического</a:t>
            </a:r>
          </a:p>
          <a:p>
            <a:pPr algn="ctr"/>
            <a:r>
              <a:rPr lang="ru-RU" sz="6600" b="1" dirty="0" smtClean="0"/>
              <a:t> оркестра </a:t>
            </a:r>
            <a:endParaRPr lang="ru-RU" sz="66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chorus506sch.narod.ru/k/so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525" y="954702"/>
            <a:ext cx="4883944" cy="4470102"/>
          </a:xfrm>
          <a:prstGeom prst="rect">
            <a:avLst/>
          </a:prstGeom>
          <a:noFill/>
        </p:spPr>
      </p:pic>
      <p:pic>
        <p:nvPicPr>
          <p:cNvPr id="3" name="Picture 2" descr="http://chorus506sch.narod.ru/k/so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8025">
            <a:off x="3664805" y="1854016"/>
            <a:ext cx="5715040" cy="4536033"/>
          </a:xfrm>
          <a:prstGeom prst="rect">
            <a:avLst/>
          </a:prstGeom>
          <a:noFill/>
        </p:spPr>
      </p:pic>
      <p:pic>
        <p:nvPicPr>
          <p:cNvPr id="4" name="Picture 6" descr="http://chorus506sch.narod.ru/k/so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84"/>
            <a:ext cx="4667250" cy="4314826"/>
          </a:xfrm>
          <a:prstGeom prst="rect">
            <a:avLst/>
          </a:prstGeom>
          <a:noFill/>
        </p:spPr>
      </p:pic>
      <p:pic>
        <p:nvPicPr>
          <p:cNvPr id="5" name="Picture 4" descr="http://chorus506sch.narod.ru/k/so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26591">
            <a:off x="-225574" y="1512478"/>
            <a:ext cx="4808910" cy="26308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429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деревянные духовые инструменты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714488"/>
            <a:ext cx="88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флейта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214554"/>
            <a:ext cx="754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гобой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2857496"/>
            <a:ext cx="103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Кларнет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3786190"/>
            <a:ext cx="79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Фагот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4214818"/>
            <a:ext cx="6693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флейта-пикколо</a:t>
            </a:r>
            <a:endParaRPr lang="ru-RU" sz="4400" dirty="0"/>
          </a:p>
        </p:txBody>
      </p:sp>
      <p:pic>
        <p:nvPicPr>
          <p:cNvPr id="4" name="Picture 2" descr="http://chorus506sch.narod.ru/k/s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28010">
            <a:off x="3196232" y="790310"/>
            <a:ext cx="3571875" cy="3543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2000240"/>
            <a:ext cx="3000396" cy="78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флейта</a:t>
            </a:r>
            <a:endParaRPr lang="ru-RU" sz="4400" dirty="0"/>
          </a:p>
        </p:txBody>
      </p:sp>
      <p:pic>
        <p:nvPicPr>
          <p:cNvPr id="4" name="Picture 4" descr="http://chorus506sch.narod.ru/k/s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226591">
            <a:off x="1556076" y="872653"/>
            <a:ext cx="6594349" cy="48372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1928802"/>
            <a:ext cx="2525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sz="4400" b="1" dirty="0" smtClean="0"/>
              <a:t>кларнет</a:t>
            </a:r>
            <a:endParaRPr lang="ru-RU" sz="4400" dirty="0"/>
          </a:p>
        </p:txBody>
      </p:sp>
      <p:pic>
        <p:nvPicPr>
          <p:cNvPr id="4" name="Picture 6" descr="http://chorus506sch.narod.ru/k/so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3663"/>
            <a:ext cx="6858048" cy="634019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435</TotalTime>
  <Words>348</Words>
  <PresentationFormat>Экран (4:3)</PresentationFormat>
  <Paragraphs>100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2011-10-13T15:34:06Z</dcterms:created>
  <dcterms:modified xsi:type="dcterms:W3CDTF">2013-01-05T17:46:49Z</dcterms:modified>
</cp:coreProperties>
</file>