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69561-DB56-4416-BBE2-D960185F3190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F9B96-F4E2-4F2A-ABC5-F8FA9C6B26F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69561-DB56-4416-BBE2-D960185F3190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F9B96-F4E2-4F2A-ABC5-F8FA9C6B2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69561-DB56-4416-BBE2-D960185F3190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F9B96-F4E2-4F2A-ABC5-F8FA9C6B2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69561-DB56-4416-BBE2-D960185F3190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F9B96-F4E2-4F2A-ABC5-F8FA9C6B2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69561-DB56-4416-BBE2-D960185F3190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F9B96-F4E2-4F2A-ABC5-F8FA9C6B26F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69561-DB56-4416-BBE2-D960185F3190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F9B96-F4E2-4F2A-ABC5-F8FA9C6B2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69561-DB56-4416-BBE2-D960185F3190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F9B96-F4E2-4F2A-ABC5-F8FA9C6B2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69561-DB56-4416-BBE2-D960185F3190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F9B96-F4E2-4F2A-ABC5-F8FA9C6B2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69561-DB56-4416-BBE2-D960185F3190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F9B96-F4E2-4F2A-ABC5-F8FA9C6B26F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69561-DB56-4416-BBE2-D960185F3190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F9B96-F4E2-4F2A-ABC5-F8FA9C6B2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69561-DB56-4416-BBE2-D960185F3190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F9B96-F4E2-4F2A-ABC5-F8FA9C6B26F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D469561-DB56-4416-BBE2-D960185F3190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2F9B96-F4E2-4F2A-ABC5-F8FA9C6B26F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1573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Мастер-класс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    на тему: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«Ситуация успеха на уроках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математики»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работу подготовила учитель МКОУ СОШ №3 с.Чикола</a:t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700" dirty="0" err="1" smtClean="0">
                <a:solidFill>
                  <a:schemeClr val="accent2">
                    <a:lumMod val="75000"/>
                  </a:schemeClr>
                </a:solidFill>
              </a:rPr>
              <a:t>Баликоева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 Фатима </a:t>
            </a:r>
            <a:r>
              <a:rPr lang="ru-RU" sz="2700" dirty="0" err="1" smtClean="0">
                <a:solidFill>
                  <a:schemeClr val="accent2">
                    <a:lumMod val="75000"/>
                  </a:schemeClr>
                </a:solidFill>
              </a:rPr>
              <a:t>Рамазановна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27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851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9308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627784" y="4509120"/>
            <a:ext cx="1800200" cy="7200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27984" y="3356992"/>
            <a:ext cx="1800200" cy="7200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7020272" y="620688"/>
            <a:ext cx="1944216" cy="7200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51520" y="3573016"/>
            <a:ext cx="7406640" cy="930864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5868144" y="1988840"/>
            <a:ext cx="1800200" cy="7200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683568" y="5661248"/>
            <a:ext cx="1800200" cy="7200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2555776" y="5301208"/>
            <a:ext cx="79208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3"/>
          </p:cNvCxnSpPr>
          <p:nvPr/>
        </p:nvCxnSpPr>
        <p:spPr>
          <a:xfrm flipV="1">
            <a:off x="4427984" y="4149080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3"/>
          </p:cNvCxnSpPr>
          <p:nvPr/>
        </p:nvCxnSpPr>
        <p:spPr>
          <a:xfrm flipV="1">
            <a:off x="6228184" y="2852936"/>
            <a:ext cx="79208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7740352" y="1412776"/>
            <a:ext cx="79208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27584" y="59492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потребность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71800" y="465313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мотив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716016" y="357301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цель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84168" y="220486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действие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64288" y="9087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851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930864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Элементы успеха:</a:t>
            </a:r>
            <a:endParaRPr lang="ru-RU" sz="6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157334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охрана физического и психологического здоровья ребенка, его  психологическая защита, создание комфорта и удовлетворение потребности в эмоциональном общении;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направленность педагогического процесса на интеллектуальное, личностное развитие в зависимости от возрастных особенностей и индивидуальных склонностей и способностей;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развитие базиса личностной культуры, основанной на общечеловеческих духовных ценностях, уважении прав и свобод других людей.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endParaRPr lang="ru-RU" sz="28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93086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851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930864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Атмосфера урока:</a:t>
            </a:r>
            <a:endParaRPr lang="ru-RU" sz="6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851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124744"/>
            <a:ext cx="7406640" cy="1656184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12800" dirty="0" smtClean="0">
                <a:solidFill>
                  <a:schemeClr val="accent5"/>
                </a:solidFill>
                <a:latin typeface="Monotype Corsiva" pitchFamily="66" charset="0"/>
                <a:cs typeface="Times New Roman" pitchFamily="18" charset="0"/>
              </a:rPr>
              <a:t>заинтересованность каждого ученика в учебном </a:t>
            </a:r>
            <a:r>
              <a:rPr lang="ru-RU" sz="12800" dirty="0" smtClean="0">
                <a:solidFill>
                  <a:schemeClr val="accent5"/>
                </a:solidFill>
                <a:latin typeface="Monotype Corsiva" pitchFamily="66" charset="0"/>
                <a:cs typeface="Times New Roman" pitchFamily="18" charset="0"/>
              </a:rPr>
              <a:t>процессе; </a:t>
            </a:r>
            <a:endParaRPr lang="ru-RU" sz="12800" dirty="0" smtClean="0">
              <a:solidFill>
                <a:schemeClr val="accent5"/>
              </a:solidFill>
              <a:latin typeface="Monotype Corsiva" pitchFamily="66" charset="0"/>
              <a:cs typeface="Times New Roman" pitchFamily="18" charset="0"/>
            </a:endParaRPr>
          </a:p>
          <a:p>
            <a:r>
              <a:rPr lang="ru-RU" sz="12800" dirty="0" smtClean="0">
                <a:solidFill>
                  <a:schemeClr val="accent5"/>
                </a:solidFill>
                <a:latin typeface="Monotype Corsiva" pitchFamily="66" charset="0"/>
                <a:cs typeface="Times New Roman" pitchFamily="18" charset="0"/>
              </a:rPr>
              <a:t>возможность высказываться на уроке,</a:t>
            </a:r>
          </a:p>
          <a:p>
            <a:r>
              <a:rPr lang="ru-RU" sz="12800" dirty="0" smtClean="0">
                <a:solidFill>
                  <a:schemeClr val="accent5"/>
                </a:solidFill>
                <a:latin typeface="Monotype Corsiva" pitchFamily="66" charset="0"/>
                <a:cs typeface="Times New Roman" pitchFamily="18" charset="0"/>
              </a:rPr>
              <a:t> выбирать собственный путь при решении  математической </a:t>
            </a:r>
            <a:r>
              <a:rPr lang="ru-RU" sz="12800" dirty="0" smtClean="0">
                <a:solidFill>
                  <a:schemeClr val="accent5"/>
                </a:solidFill>
                <a:latin typeface="Monotype Corsiva" pitchFamily="66" charset="0"/>
                <a:cs typeface="Times New Roman" pitchFamily="18" charset="0"/>
              </a:rPr>
              <a:t>задачи</a:t>
            </a:r>
            <a:r>
              <a:rPr lang="ru-RU" sz="12800" dirty="0" smtClean="0">
                <a:solidFill>
                  <a:schemeClr val="accent5"/>
                </a:solidFill>
                <a:latin typeface="Monotype Corsiva" pitchFamily="66" charset="0"/>
                <a:cs typeface="Times New Roman" pitchFamily="18" charset="0"/>
              </a:rPr>
              <a:t>;</a:t>
            </a:r>
          </a:p>
          <a:p>
            <a:r>
              <a:rPr lang="ru-RU" sz="12800" dirty="0" smtClean="0">
                <a:solidFill>
                  <a:schemeClr val="accent5"/>
                </a:solidFill>
                <a:latin typeface="Monotype Corsiva" pitchFamily="66" charset="0"/>
                <a:cs typeface="Times New Roman" pitchFamily="18" charset="0"/>
              </a:rPr>
              <a:t>уметь отбирать наиболее оптимальные пути </a:t>
            </a:r>
            <a:r>
              <a:rPr lang="ru-RU" sz="12800" dirty="0" smtClean="0">
                <a:solidFill>
                  <a:schemeClr val="accent5"/>
                </a:solidFill>
                <a:latin typeface="Monotype Corsiva" pitchFamily="66" charset="0"/>
                <a:cs typeface="Times New Roman" pitchFamily="18" charset="0"/>
              </a:rPr>
              <a:t>решения;</a:t>
            </a:r>
            <a:endParaRPr lang="ru-RU" sz="12800" dirty="0" smtClean="0">
              <a:solidFill>
                <a:schemeClr val="accent5"/>
              </a:solidFill>
              <a:latin typeface="Monotype Corsiva" pitchFamily="66" charset="0"/>
              <a:cs typeface="Times New Roman" pitchFamily="18" charset="0"/>
            </a:endParaRPr>
          </a:p>
          <a:p>
            <a:r>
              <a:rPr lang="ru-RU" sz="12800" dirty="0" smtClean="0">
                <a:solidFill>
                  <a:schemeClr val="accent5"/>
                </a:solidFill>
                <a:latin typeface="Monotype Corsiva" pitchFamily="66" charset="0"/>
                <a:cs typeface="Times New Roman" pitchFamily="18" charset="0"/>
              </a:rPr>
              <a:t> учить творчеству, выбору разнообразных видов </a:t>
            </a:r>
            <a:r>
              <a:rPr lang="ru-RU" sz="12800" dirty="0" smtClean="0">
                <a:solidFill>
                  <a:schemeClr val="accent5"/>
                </a:solidFill>
                <a:latin typeface="Monotype Corsiva" pitchFamily="66" charset="0"/>
                <a:cs typeface="Times New Roman" pitchFamily="18" charset="0"/>
              </a:rPr>
              <a:t>деятельности</a:t>
            </a:r>
            <a:r>
              <a:rPr lang="ru-RU" sz="1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8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851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930864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Способы оживления урока: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0"/>
            <a:ext cx="7406640" cy="6858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увлеченное преподавание; </a:t>
            </a:r>
            <a:br>
              <a:rPr lang="ru-RU" sz="2400" dirty="0" smtClean="0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Monotype Corsiva" pitchFamily="66" charset="0"/>
                <a:cs typeface="Times New Roman" pitchFamily="18" charset="0"/>
              </a:rPr>
              <a:t>новизна учебного материала, историзм, связь знаний с судьбами людей, их открывшимися;</a:t>
            </a:r>
            <a:br>
              <a:rPr lang="ru-RU" sz="2400" dirty="0" smtClean="0">
                <a:solidFill>
                  <a:srgbClr val="00B05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 показ практического применения знаний;  </a:t>
            </a:r>
            <a:br>
              <a:rPr lang="ru-RU" sz="2400" dirty="0" smtClean="0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Monotype Corsiva" pitchFamily="66" charset="0"/>
                <a:cs typeface="Times New Roman" pitchFamily="18" charset="0"/>
              </a:rPr>
              <a:t>использование новых и нетрадиционных форм обучения;</a:t>
            </a:r>
            <a:br>
              <a:rPr lang="ru-RU" sz="2400" dirty="0" smtClean="0">
                <a:solidFill>
                  <a:srgbClr val="00B05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 чередования форм и методов обучения, проблемное  обучение, эвристическое,  обучение с компьютерной поддержкой; </a:t>
            </a:r>
            <a:r>
              <a:rPr lang="ru-RU" sz="2400" dirty="0" err="1" smtClean="0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взаимообучение</a:t>
            </a:r>
            <a:r>
              <a:rPr lang="ru-RU" sz="2400" dirty="0" smtClean="0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 (в парах, </a:t>
            </a:r>
            <a:r>
              <a:rPr lang="ru-RU" sz="2400" dirty="0" err="1" smtClean="0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микрогруппах</a:t>
            </a:r>
            <a:r>
              <a:rPr lang="ru-RU" sz="2400" dirty="0" smtClean="0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); </a:t>
            </a:r>
            <a:br>
              <a:rPr lang="ru-RU" sz="2400" dirty="0" smtClean="0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Monotype Corsiva" pitchFamily="66" charset="0"/>
                <a:cs typeface="Times New Roman" pitchFamily="18" charset="0"/>
              </a:rPr>
              <a:t> тестирование знаний, умений, показ достижений обучаемых; </a:t>
            </a:r>
            <a:br>
              <a:rPr lang="ru-RU" sz="2400" dirty="0" smtClean="0">
                <a:solidFill>
                  <a:srgbClr val="00B05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 создание ситуаций успеха, соревнование (с товарищами по классу, самим собой), создание положительного микроклимата в классе, доверие к обучаемому, педагогический такт и мастерство педагога, отношение педагога к своему предмету, к обучаемым и т.д.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930864"/>
          </a:xfrm>
        </p:spPr>
        <p:txBody>
          <a:bodyPr>
            <a:noAutofit/>
          </a:bodyPr>
          <a:lstStyle/>
          <a:p>
            <a:endParaRPr lang="ru-RU" sz="6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851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930864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Создание ситуации успеха на уроке: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851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194421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Monotype Corsiva" pitchFamily="66" charset="0"/>
                <a:cs typeface="Times New Roman" pitchFamily="18" charset="0"/>
              </a:rPr>
              <a:t>1.Первое обязательное условие –</a:t>
            </a:r>
            <a:r>
              <a:rPr lang="ru-RU" sz="2400" dirty="0" smtClean="0">
                <a:solidFill>
                  <a:srgbClr val="CC00FF"/>
                </a:solidFill>
                <a:latin typeface="Monotype Corsiva" pitchFamily="66" charset="0"/>
                <a:cs typeface="Times New Roman" pitchFamily="18" charset="0"/>
              </a:rPr>
              <a:t> атмосфера доброжелательности </a:t>
            </a:r>
            <a:r>
              <a:rPr lang="ru-RU" sz="2400" dirty="0" smtClean="0">
                <a:latin typeface="Monotype Corsiva" pitchFamily="66" charset="0"/>
                <a:cs typeface="Times New Roman" pitchFamily="18" charset="0"/>
              </a:rPr>
              <a:t>в классе на протяжении всего урока. (Слагаемые доброжелательности: улыбка, добрый взгляд, внимание к друг другу, интерес к каждому, приветливость, расположенность, мягкие жесты.)</a:t>
            </a:r>
          </a:p>
          <a:p>
            <a:r>
              <a:rPr lang="ru-RU" sz="2400" dirty="0" smtClean="0">
                <a:latin typeface="Monotype Corsiva" pitchFamily="66" charset="0"/>
                <a:cs typeface="Times New Roman" pitchFamily="18" charset="0"/>
              </a:rPr>
              <a:t>2. Второе условие — </a:t>
            </a:r>
            <a:r>
              <a:rPr lang="ru-RU" sz="2400" dirty="0" smtClean="0">
                <a:solidFill>
                  <a:srgbClr val="CC00FF"/>
                </a:solidFill>
                <a:latin typeface="Monotype Corsiva" pitchFamily="66" charset="0"/>
                <a:cs typeface="Times New Roman" pitchFamily="18" charset="0"/>
              </a:rPr>
              <a:t>снятие страха </a:t>
            </a:r>
            <a:r>
              <a:rPr lang="ru-RU" sz="2400" dirty="0" smtClean="0">
                <a:latin typeface="Monotype Corsiva" pitchFamily="66" charset="0"/>
                <a:cs typeface="Times New Roman" pitchFamily="18" charset="0"/>
              </a:rPr>
              <a:t>— авансирование детей перед тем, как они приступят к реализации поставленной задачи. Авансировать успех - значит объявить о положительных результатах до того, как они получены.  Данная операция увеличивает меру уверенности в себе ребенка, повышает активность и его свободу.</a:t>
            </a:r>
          </a:p>
          <a:p>
            <a:r>
              <a:rPr lang="ru-RU" sz="2400" dirty="0" smtClean="0">
                <a:latin typeface="Monotype Corsiva" pitchFamily="66" charset="0"/>
                <a:cs typeface="Times New Roman" pitchFamily="18" charset="0"/>
              </a:rPr>
              <a:t>3. Ключевой момент — </a:t>
            </a:r>
            <a:r>
              <a:rPr lang="ru-RU" sz="2400" dirty="0" smtClean="0">
                <a:solidFill>
                  <a:srgbClr val="CC00FF"/>
                </a:solidFill>
                <a:latin typeface="Monotype Corsiva" pitchFamily="66" charset="0"/>
                <a:cs typeface="Times New Roman" pitchFamily="18" charset="0"/>
              </a:rPr>
              <a:t>высокая мотивация предлагаемых действий</a:t>
            </a:r>
            <a:r>
              <a:rPr lang="ru-RU" sz="2400" dirty="0" smtClean="0">
                <a:latin typeface="Monotype Corsiva" pitchFamily="66" charset="0"/>
                <a:cs typeface="Times New Roman" pitchFamily="18" charset="0"/>
              </a:rPr>
              <a:t>: во имя чего? Ради чего? Зачем?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851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548680"/>
            <a:ext cx="7406640" cy="223224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4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. Реальная помощь в продвижении к успеху — скрытая инструкция деятельности, посылаемая субъекту для инициирования мыслительного образа предстоящей деятельности и пути ее выполнения.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5. Краткое экспрессивное воздействие — педагогическое внушение,  собранное в яркий фокус.  (За дело!  Приступаем!)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6. Педагогическая поддержка в процессе выполнения работы (краткие реплики или мимические жесты)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7.  Оценивание — оценка не производится в целом, она не произносится «сверху», она ставит акцент на деталях выполненной работы.</a:t>
            </a:r>
          </a:p>
          <a:p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2636912"/>
            <a:ext cx="7406640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Ситуация</a:t>
            </a:r>
            <a:b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успеха на уроках математики как средство повышения качества образования</a:t>
            </a:r>
            <a:b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595160"/>
          </a:xfrm>
        </p:spPr>
        <p:txBody>
          <a:bodyPr/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pic>
        <p:nvPicPr>
          <p:cNvPr id="5" name="Рисунок 4" descr="у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066803"/>
            <a:ext cx="2627784" cy="2791197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851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930864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Меняются времена, но не меняются задачи учителя:</a:t>
            </a:r>
            <a:endParaRPr lang="ru-RU" sz="6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851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980728"/>
            <a:ext cx="7406640" cy="18002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дать учащимся прочные и глубокие знания по предмету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3EDE5C"/>
                </a:solidFill>
                <a:latin typeface="Times New Roman" pitchFamily="18" charset="0"/>
                <a:cs typeface="Times New Roman" pitchFamily="18" charset="0"/>
              </a:rPr>
              <a:t>• содействовать творческому развитию каждого ученика как на уроке, так и вне урока;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• вызвать у ребенка интерес к знаниям, научить его иметь собственное мнение;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• воспитывать у детей самостоятельность, любознательность, честность, личную инициативу, веру в себя;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 им другом, раскрыть богатство их душ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851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980728"/>
            <a:ext cx="7406640" cy="1800200"/>
          </a:xfrm>
        </p:spPr>
        <p:txBody>
          <a:bodyPr>
            <a:noAutofit/>
          </a:bodyPr>
          <a:lstStyle/>
          <a:p>
            <a:endParaRPr lang="ru-RU" sz="4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Рисунок 4" descr="ситуац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851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980728"/>
            <a:ext cx="7406640" cy="1800200"/>
          </a:xfrm>
        </p:spPr>
        <p:txBody>
          <a:bodyPr>
            <a:noAutofit/>
          </a:bodyPr>
          <a:lstStyle/>
          <a:p>
            <a:endParaRPr lang="ru-RU" sz="4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6829" y="1484784"/>
            <a:ext cx="663034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за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85126"/>
          </a:xfrm>
        </p:spPr>
        <p:txBody>
          <a:bodyPr/>
          <a:lstStyle/>
          <a:p>
            <a:r>
              <a:rPr lang="ru-RU" sz="4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Формы обучения: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692696"/>
            <a:ext cx="7406640" cy="583264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Monotype Corsiva" pitchFamily="66" charset="0"/>
                <a:cs typeface="Times New Roman" pitchFamily="18" charset="0"/>
              </a:rPr>
              <a:t>-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внешние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формы организации обучения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–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лекции, семинары, практикумы;</a:t>
            </a:r>
          </a:p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-внутренние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формы организации обучения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–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 вводное занятие, занятие по углублению и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с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овершенствованию ЗУН, практическое занятие, занятие по обобщению и систематизации знаний, занятие по контролю ЗУН, комбинированная форма организации обучения;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-общие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формы организации обучения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 –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коммуникативное  взаимодействие  «учитель – ученик», «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ученик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ученик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», фронтальная, групповая и индивидуальная работы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85126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Задачи,  стоящие  перед  учителем математики: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367240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373358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-уйти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от перегрузки учащихся, особенно в старших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классах;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-повысить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качество усвоения изучаемого материала,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на каждом уроке создавать ситуацию успеха для каждого ученика,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-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развивать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логическое мышление и грамотную математическую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речь;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-усилить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практическую ориентацию школьных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знаний;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-готовить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учащихся к жизни и работе в коллективе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приобщить детей к здоровому образу жизни.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endParaRPr lang="ru-RU" sz="28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930864"/>
          </a:xfrm>
        </p:spPr>
        <p:txBody>
          <a:bodyPr/>
          <a:lstStyle/>
          <a:p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851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930864"/>
          </a:xfrm>
        </p:spPr>
        <p:txBody>
          <a:bodyPr>
            <a:noAutofit/>
          </a:bodyPr>
          <a:lstStyle/>
          <a:p>
            <a:r>
              <a:rPr lang="ru-RU" sz="48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педагогической точки зрения </a:t>
            </a:r>
            <a:r>
              <a:rPr lang="ru-RU" sz="4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ситуация </a:t>
            </a:r>
            <a:r>
              <a:rPr lang="ru-RU" sz="4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успеха:</a:t>
            </a:r>
            <a:endParaRPr lang="ru-RU" sz="4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851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124744"/>
            <a:ext cx="7406640" cy="468052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– это такое целенаправленное, организованное сочетание условий, при которых создается возможность достичь значительных результатов в деятельности как отдельно взятой личности, так и коллектива в целом. 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851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93086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Лестница Успеха</a:t>
            </a: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</TotalTime>
  <Words>377</Words>
  <Application>Microsoft Office PowerPoint</Application>
  <PresentationFormat>Экран (4:3)</PresentationFormat>
  <Paragraphs>42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                              Мастер-класс                на тему:  «Ситуация успеха на уроках математики»  работу подготовила учитель МКОУ СОШ №3 с.Чикола Баликоева Фатима Рамазановна </vt:lpstr>
      <vt:lpstr>      Ситуация  успеха на уроках математики как средство повышения качества образования   </vt:lpstr>
      <vt:lpstr>Формы обучения:</vt:lpstr>
      <vt:lpstr>Слайд 4</vt:lpstr>
      <vt:lpstr>Задачи,  стоящие  перед  учителем математики: </vt:lpstr>
      <vt:lpstr>-уйти от перегрузки учащихся, особенно в старших классах; -повысить качество усвоения изучаемого материала, на каждом уроке создавать ситуацию успеха для каждого ученика,  -развивать логическое мышление и грамотную математическую речь; -усилить практическую ориентацию школьных знаний; -готовить учащихся к жизни и работе в коллективе приобщить детей к здоровому образу жизни. </vt:lpstr>
      <vt:lpstr>Слайд 7</vt:lpstr>
      <vt:lpstr>Слайд 8</vt:lpstr>
      <vt:lpstr>Слайд 9</vt:lpstr>
      <vt:lpstr>Слайд 10</vt:lpstr>
      <vt:lpstr>Слайд 11</vt:lpstr>
      <vt:lpstr>охрана физического и психологического здоровья ребенка, его  психологическая защита, создание комфорта и удовлетворение потребности в эмоциональном общении; направленность педагогического процесса на интеллектуальное, личностное развитие в зависимости от возрастных особенностей и индивидуальных склонностей и способностей; развитие базиса личностной культуры, основанной на общечеловеческих духовных ценностях, уважении прав и свобод других людей. </vt:lpstr>
      <vt:lpstr>Слайд 13</vt:lpstr>
      <vt:lpstr>Слайд 14</vt:lpstr>
      <vt:lpstr>Слайд 15</vt:lpstr>
      <vt:lpstr> увлеченное преподавание;  новизна учебного материала, историзм, связь знаний с судьбами людей, их открывшимися;  показ практического применения знаний;   использование новых и нетрадиционных форм обучения;  чередования форм и методов обучения, проблемное  обучение, эвристическое,  обучение с компьютерной поддержкой; взаимообучение (в парах, микрогруппах);   тестирование знаний, умений, показ достижений обучаемых;   создание ситуаций успеха, соревнование (с товарищами по классу, самим собой), создание положительного микроклимата в классе, доверие к обучаемому, педагогический такт и мастерство педагога, отношение педагога к своему предмету, к обучаемым и т.д.  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               на тему:  «Ситуация успеха на уроках математики»  работу подготовила учитель МКОУ СОШ №3 с.Чикола</dc:title>
  <dc:creator>Безимянный</dc:creator>
  <cp:lastModifiedBy>Безимянный</cp:lastModifiedBy>
  <cp:revision>9</cp:revision>
  <dcterms:created xsi:type="dcterms:W3CDTF">2015-01-15T15:17:30Z</dcterms:created>
  <dcterms:modified xsi:type="dcterms:W3CDTF">2015-01-15T16:40:57Z</dcterms:modified>
</cp:coreProperties>
</file>