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2" r:id="rId5"/>
    <p:sldId id="265" r:id="rId6"/>
    <p:sldId id="263" r:id="rId7"/>
    <p:sldId id="269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2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449342-B92C-4AF0-AF0A-445F1AA34B2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998636-E1B2-43AE-A4D2-8A27E6FF1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514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BB895E-1FDB-4789-85AE-0C3C8AD44A5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6BC4C1-E725-420A-BF66-11BF921B9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48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2361-6B76-4411-8BBB-005386730BFA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175F-A77C-40FD-B690-3493F414A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F2EE6-7B39-4FBB-B20A-1BC5CCAF032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A3875-4526-4271-B6F0-D40DBB6B9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0E19-A4EB-4188-9482-D50314C92BA2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BD2A-5879-4490-A730-1748248C6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C63B-9095-4C73-82F3-97432C13B4BD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CEB7-9A5F-425E-A7FA-42D5F1E0A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6987-6501-44DD-A7D1-4BE329FD9A4A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E4796-3424-49E8-9006-0C8BD0FC2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6BEB-56F6-4902-B097-246CE8EA512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FC65-E6B2-4EE1-A166-AC59BCBAA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05E7-658E-4165-988D-DCE418D82DF5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FA4-1B86-4055-871C-FD36A9550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F71D-E3A9-439B-9018-E27890F0DAA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6541-E426-4A31-AE74-4A128B9B9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69A51-8B4F-4446-939C-90EC5E126770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FEB62-7104-4868-AE99-AB7D88860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32D49-80EC-4E63-9E9C-D5F6C8A7B159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1952-6629-4790-97A9-47332FE94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9A63-3B55-4FA5-8396-F29B3BBF5312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C9203-82AE-4FE6-92CE-581613526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AF88F8-ECE7-4CE1-96C7-88D4865A58D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1ADFE2-1419-49D9-B432-0863E9AB5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lamap.ru/" TargetMode="External"/><Relationship Id="rId5" Type="http://schemas.openxmlformats.org/officeDocument/2006/relationships/hyperlink" Target="http://www/istorya.ru/map/index.php" TargetMode="Externa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&#1057;&#1086;&#1074;&#1077;&#1090;&#1089;&#1082;&#1072;&#1103;%20&#1056;&#1086;&#1089;&#1089;&#1080;&#1103;,%20&#1057;&#1057;&#1057;&#1056;%20&#1074;%201920-1930%20&#1075;&#1075;.ppt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kremlin.ru/" TargetMode="External"/><Relationship Id="rId2" Type="http://schemas.openxmlformats.org/officeDocument/2006/relationships/hyperlink" Target="http://kizhi.karelia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ermitagemuseum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hotest.ru/t18/" TargetMode="External"/><Relationship Id="rId2" Type="http://schemas.openxmlformats.org/officeDocument/2006/relationships/hyperlink" Target="http://live.mephist.ru/show/tests/logout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hyperlink" Target="http://www.klyaksa.net/test_onlin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izhi.karelia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ermitagemuseum.org/" TargetMode="External"/><Relationship Id="rId5" Type="http://schemas.openxmlformats.org/officeDocument/2006/relationships/hyperlink" Target="http://www.openkremlin.ru/" TargetMode="External"/><Relationship Id="rId4" Type="http://schemas.openxmlformats.org/officeDocument/2006/relationships/hyperlink" Target="http://www.tretyakovgallery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" y="357188"/>
            <a:ext cx="8143875" cy="3243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ИСПОЛЬЗОВАНИЕ ИНФОРМАЦИОННО-КОММУНИКАЦИОННЫХ ТЕХНОЛОГИЙ НА УРОКАХ ИСТОРИИ В УСЛОВИЯХ ВЕЧЕРНЕЙ ШКОЛЫ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286250"/>
            <a:ext cx="8215312" cy="2071688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D0D0D"/>
                </a:solidFill>
              </a:rPr>
              <a:t>А.В. Астратова,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D0D0D"/>
                </a:solidFill>
              </a:rPr>
              <a:t>                                            учитель </a:t>
            </a:r>
            <a:r>
              <a:rPr lang="ru-RU" dirty="0" smtClean="0">
                <a:solidFill>
                  <a:srgbClr val="0D0D0D"/>
                </a:solidFill>
              </a:rPr>
              <a:t>истории</a:t>
            </a:r>
            <a:endParaRPr lang="ru-RU" dirty="0" smtClean="0">
              <a:solidFill>
                <a:srgbClr val="0D0D0D"/>
              </a:solidFill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D0D0D"/>
                </a:solidFill>
              </a:rPr>
              <a:t>                                             ВСОШ №</a:t>
            </a:r>
            <a:r>
              <a:rPr lang="ru-RU" dirty="0" smtClean="0">
                <a:solidFill>
                  <a:srgbClr val="0D0D0D"/>
                </a:solidFill>
              </a:rPr>
              <a:t>7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D0D0D"/>
                </a:solidFill>
              </a:rPr>
              <a:t>г. </a:t>
            </a:r>
            <a:r>
              <a:rPr lang="ru-RU">
                <a:solidFill>
                  <a:srgbClr val="0D0D0D"/>
                </a:solidFill>
              </a:rPr>
              <a:t>Мурманска</a:t>
            </a:r>
            <a:endParaRPr lang="ru-RU" dirty="0" smtClean="0">
              <a:solidFill>
                <a:srgbClr val="0D0D0D"/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rgbClr val="0D0D0D"/>
                </a:solidFill>
              </a:rPr>
              <a:t>2012</a:t>
            </a:r>
            <a:endParaRPr lang="ru-RU" sz="3000" dirty="0" smtClean="0">
              <a:solidFill>
                <a:srgbClr val="0D0D0D"/>
              </a:solidFill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D0D0D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DSC003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142852"/>
            <a:ext cx="1479460" cy="2143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 descr="mongol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03976">
            <a:off x="4902200" y="1808163"/>
            <a:ext cx="3270250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Рисунок 5" descr="germany1618_164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476675">
            <a:off x="989013" y="2890838"/>
            <a:ext cx="3357562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357313"/>
          </a:xfrm>
        </p:spPr>
        <p:txBody>
          <a:bodyPr/>
          <a:lstStyle/>
          <a:p>
            <a:r>
              <a:rPr lang="ru-RU" sz="3400" b="1" i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3400" b="1" i="1" smtClean="0">
                <a:latin typeface="Arial" charset="0"/>
              </a:rPr>
              <a:t>Хоть  в школе карт и не хватает,</a:t>
            </a:r>
            <a:br>
              <a:rPr lang="ru-RU" sz="3400" b="1" i="1" smtClean="0">
                <a:latin typeface="Arial" charset="0"/>
              </a:rPr>
            </a:br>
            <a:r>
              <a:rPr lang="ru-RU" sz="3400" b="1" i="1" smtClean="0">
                <a:latin typeface="Arial" charset="0"/>
              </a:rPr>
              <a:t>Компьютер нас теперь спасает!</a:t>
            </a:r>
          </a:p>
        </p:txBody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>
          <a:xfrm>
            <a:off x="214313" y="1357313"/>
            <a:ext cx="8715375" cy="5286375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mtClean="0"/>
              <a:t>Исторические карты и схемы – </a:t>
            </a:r>
            <a:r>
              <a:rPr lang="en-US" smtClean="0">
                <a:hlinkClick r:id="rId5"/>
              </a:rPr>
              <a:t>http:</a:t>
            </a:r>
            <a:r>
              <a:rPr lang="en-US" smtClean="0">
                <a:sym typeface="Wingdings" pitchFamily="2" charset="2"/>
                <a:hlinkClick r:id="rId5"/>
              </a:rPr>
              <a:t>//www/istorya.ru/map/index.php</a:t>
            </a:r>
            <a:endParaRPr lang="en-US" smtClean="0">
              <a:sym typeface="Wingdings" pitchFamily="2" charset="2"/>
            </a:endParaRPr>
          </a:p>
          <a:p>
            <a:pPr marL="514350" indent="-514350">
              <a:buFont typeface="Arial" charset="0"/>
              <a:buNone/>
            </a:pPr>
            <a:r>
              <a:rPr lang="en-US" smtClean="0">
                <a:sym typeface="Wingdings" pitchFamily="2" charset="2"/>
              </a:rPr>
              <a:t>2. </a:t>
            </a:r>
            <a:r>
              <a:rPr lang="ru-RU" smtClean="0">
                <a:sym typeface="Wingdings" pitchFamily="2" charset="2"/>
              </a:rPr>
              <a:t> Кольские карты   - </a:t>
            </a:r>
            <a:r>
              <a:rPr lang="en-US" smtClean="0">
                <a:sym typeface="Wingdings" pitchFamily="2" charset="2"/>
                <a:hlinkClick r:id="rId6"/>
              </a:rPr>
              <a:t>http://kolamap.ru/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гнутая вниз стрелка 6"/>
          <p:cNvSpPr/>
          <p:nvPr/>
        </p:nvSpPr>
        <p:spPr>
          <a:xfrm rot="18014889">
            <a:off x="5872956" y="2755107"/>
            <a:ext cx="2141537" cy="1263650"/>
          </a:xfrm>
          <a:prstGeom prst="curvedUpArrow">
            <a:avLst>
              <a:gd name="adj1" fmla="val 15156"/>
              <a:gd name="adj2" fmla="val 42492"/>
              <a:gd name="adj3" fmla="val 4897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785813"/>
          </a:xfrm>
        </p:spPr>
        <p:txBody>
          <a:bodyPr/>
          <a:lstStyle/>
          <a:p>
            <a:pPr eaLnBrk="1" hangingPunct="1"/>
            <a:r>
              <a:rPr lang="ru-RU" sz="5400" b="1" smtClean="0"/>
              <a:t>АКТУАЛЬНОСТЬ:</a:t>
            </a: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1169988"/>
            <a:ext cx="8858250" cy="55721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3600" smtClean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3600" smtClean="0">
                <a:solidFill>
                  <a:schemeClr val="tx1"/>
                </a:solidFill>
              </a:rPr>
              <a:t>                          </a:t>
            </a:r>
          </a:p>
          <a:p>
            <a:pPr algn="l" eaLnBrk="1" hangingPunct="1"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                         </a:t>
            </a:r>
          </a:p>
          <a:p>
            <a:pPr algn="l" eaLnBrk="1" hangingPunct="1"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                        </a:t>
            </a:r>
          </a:p>
          <a:p>
            <a:pPr algn="l" eaLnBrk="1" hangingPunct="1">
              <a:spcBef>
                <a:spcPct val="0"/>
              </a:spcBef>
            </a:pPr>
            <a:endParaRPr lang="ru-RU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ru-RU" smtClean="0">
              <a:solidFill>
                <a:schemeClr val="tx1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ru-RU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                          </a:t>
            </a:r>
          </a:p>
          <a:p>
            <a:pPr algn="l" eaLnBrk="1" hangingPunct="1">
              <a:spcBef>
                <a:spcPct val="0"/>
              </a:spcBef>
            </a:pP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9185442">
            <a:off x="3167063" y="5027613"/>
            <a:ext cx="1763712" cy="935037"/>
          </a:xfrm>
          <a:prstGeom prst="curvedUpArrow">
            <a:avLst>
              <a:gd name="adj1" fmla="val 23237"/>
              <a:gd name="adj2" fmla="val 50000"/>
              <a:gd name="adj3" fmla="val 58244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5" y="5214938"/>
            <a:ext cx="3214688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ХХ</a:t>
            </a: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ru-RU" sz="2400" dirty="0">
                <a:solidFill>
                  <a:schemeClr val="tx1"/>
                </a:solidFill>
              </a:rPr>
              <a:t> век – наступление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информационной эры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875" y="3214688"/>
            <a:ext cx="3516313" cy="15001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Информатизация образовательного процесса – реальность сегодняшнего дня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2063" y="1071563"/>
            <a:ext cx="3786187" cy="1285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Школа будущего – это школа  «информационного века"</a:t>
            </a:r>
          </a:p>
        </p:txBody>
      </p:sp>
      <p:pic>
        <p:nvPicPr>
          <p:cNvPr id="1026" name="Picture 2" descr="D:\картинки разные\COMPUTER\kom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143000"/>
            <a:ext cx="2143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000125"/>
          </a:xfrm>
        </p:spPr>
        <p:txBody>
          <a:bodyPr/>
          <a:lstStyle/>
          <a:p>
            <a:pPr eaLnBrk="1" hangingPunct="1"/>
            <a:r>
              <a:rPr lang="ru-RU" b="1" smtClean="0"/>
              <a:t>АКТУАЛЬНОСТЬ: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357313"/>
            <a:ext cx="8501062" cy="521493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u="sng" dirty="0" smtClean="0">
                <a:solidFill>
                  <a:schemeClr val="tx1"/>
                </a:solidFill>
              </a:rPr>
              <a:t>ВЫВОД: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Picture 2" descr="http://im6-tub.yandex.net/i?id=59165623-01&amp;tov=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00034" y="3286100"/>
            <a:ext cx="2071702" cy="3571900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2428875" y="1143000"/>
            <a:ext cx="6715125" cy="3000375"/>
          </a:xfrm>
          <a:prstGeom prst="cloudCallout">
            <a:avLst>
              <a:gd name="adj1" fmla="val -49079"/>
              <a:gd name="adj2" fmla="val 6757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Новые информационные технологии, </a:t>
            </a:r>
            <a:r>
              <a:rPr lang="ru-RU" sz="2400" dirty="0" err="1">
                <a:solidFill>
                  <a:schemeClr val="tx1"/>
                </a:solidFill>
              </a:rPr>
              <a:t>мультимедийные</a:t>
            </a:r>
            <a:r>
              <a:rPr lang="ru-RU" sz="2400" dirty="0">
                <a:solidFill>
                  <a:schemeClr val="tx1"/>
                </a:solidFill>
              </a:rPr>
              <a:t> продукты – это шаг к повышению качества обучения школьников и в конечном итоге к воспитанию новой личности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трелка вниз 33"/>
          <p:cNvSpPr/>
          <p:nvPr/>
        </p:nvSpPr>
        <p:spPr>
          <a:xfrm rot="561125">
            <a:off x="3597275" y="1106488"/>
            <a:ext cx="754063" cy="3889375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970676">
            <a:off x="2909888" y="1131888"/>
            <a:ext cx="714375" cy="201136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715375" cy="10001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ИКТ НА УРОКАХ ИСТОРИИ ПОЗВОЛЯЕТ: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500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                                      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571625"/>
            <a:ext cx="2786063" cy="1071563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активизировать познавательную деятельность учащихся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43063" y="5000625"/>
            <a:ext cx="2571750" cy="1071563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  <a:r>
              <a:rPr lang="ru-RU" b="1" dirty="0">
                <a:solidFill>
                  <a:schemeClr val="tx1"/>
                </a:solidFill>
              </a:rPr>
              <a:t>обеспечить доступ к различным </a:t>
            </a:r>
            <a:r>
              <a:rPr lang="ru-RU" b="1" dirty="0">
                <a:solidFill>
                  <a:schemeClr val="tx1"/>
                </a:solidFill>
                <a:hlinkClick r:id="rId2" action="ppaction://hlinksldjump"/>
              </a:rPr>
              <a:t>справочным системам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85813" y="3143250"/>
            <a:ext cx="2714625" cy="128587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изменяется к лучшему взаимоотношение с учениками</a:t>
            </a:r>
            <a:r>
              <a:rPr lang="ru-RU" b="1">
                <a:solidFill>
                  <a:schemeClr val="tx1"/>
                </a:solidFill>
                <a:latin typeface="Arial" charset="0"/>
              </a:rPr>
              <a:t>,</a:t>
            </a:r>
            <a:r>
              <a:rPr lang="ru-RU" b="1">
                <a:solidFill>
                  <a:schemeClr val="tx1"/>
                </a:solidFill>
              </a:rPr>
              <a:t> далекими от истории</a:t>
            </a:r>
          </a:p>
        </p:txBody>
      </p:sp>
      <p:sp>
        <p:nvSpPr>
          <p:cNvPr id="26" name="Стрелка вниз 25"/>
          <p:cNvSpPr/>
          <p:nvPr/>
        </p:nvSpPr>
        <p:spPr>
          <a:xfrm rot="1340339">
            <a:off x="1428750" y="571500"/>
            <a:ext cx="642938" cy="92868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4" grpId="0" animBg="1"/>
      <p:bldP spid="18" grpId="0" animBg="1"/>
      <p:bldP spid="23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трелка вниз 34"/>
          <p:cNvSpPr/>
          <p:nvPr/>
        </p:nvSpPr>
        <p:spPr>
          <a:xfrm rot="21019989">
            <a:off x="4678363" y="1106488"/>
            <a:ext cx="754062" cy="3889375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561125">
            <a:off x="3597275" y="1106488"/>
            <a:ext cx="754063" cy="3889375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20423008">
            <a:off x="5461000" y="1133475"/>
            <a:ext cx="714375" cy="201136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970676">
            <a:off x="2909888" y="1131888"/>
            <a:ext cx="714375" cy="201136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715375" cy="10001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ИКТ НА УРОКАХ ИСТОРИИ ПОЗВОЛЯЕТ: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62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500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571625"/>
            <a:ext cx="2786063" cy="1071563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активизировать познавательную деятельность учащихся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63" y="1571625"/>
            <a:ext cx="2714625" cy="1071563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обеспечить высокую степень дифференциации обучения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5" y="5000625"/>
            <a:ext cx="2428875" cy="11430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повысить объем выполняемой работы на уроке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0" y="3143250"/>
            <a:ext cx="2643188" cy="11430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формировать навыки подлинно исследовательской деятельности</a:t>
            </a:r>
            <a:r>
              <a:rPr lang="ru-RU" dirty="0"/>
              <a:t>;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43063" y="5000625"/>
            <a:ext cx="2571750" cy="1071563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  <a:r>
              <a:rPr lang="ru-RU" b="1" dirty="0">
                <a:solidFill>
                  <a:schemeClr val="tx1"/>
                </a:solidFill>
              </a:rPr>
              <a:t>обеспечить доступ к различным справочным </a:t>
            </a:r>
            <a:r>
              <a:rPr lang="ru-RU" b="1" dirty="0">
                <a:solidFill>
                  <a:schemeClr val="tx1"/>
                </a:solidFill>
                <a:hlinkClick r:id="" action="ppaction://hlinkshowjump?jump=lastslide"/>
              </a:rPr>
              <a:t>системам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85813" y="3143250"/>
            <a:ext cx="2714625" cy="128587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изменяется к лучшему взаимоотношение с учениками далекими от истории</a:t>
            </a:r>
          </a:p>
        </p:txBody>
      </p:sp>
      <p:sp>
        <p:nvSpPr>
          <p:cNvPr id="26" name="Стрелка вниз 25"/>
          <p:cNvSpPr/>
          <p:nvPr/>
        </p:nvSpPr>
        <p:spPr>
          <a:xfrm rot="1340339">
            <a:off x="1428750" y="571500"/>
            <a:ext cx="642938" cy="92868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20465124">
            <a:off x="7205663" y="579438"/>
            <a:ext cx="642937" cy="928687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5" grpId="0" animBg="1"/>
      <p:bldP spid="6" grpId="0" animBg="1"/>
      <p:bldP spid="14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8" y="285750"/>
            <a:ext cx="7772400" cy="1243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ВИДЫ УРОКОВ С ИСПОЛЬЗОВАНИЕМ ИКТ: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357313"/>
            <a:ext cx="8001000" cy="4929187"/>
          </a:xfrm>
        </p:spPr>
        <p:txBody>
          <a:bodyPr rtlCol="0">
            <a:normAutofit lnSpcReduction="1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u="sng" dirty="0" smtClean="0">
                <a:solidFill>
                  <a:schemeClr val="tx1"/>
                </a:solidFill>
              </a:rPr>
              <a:t>Уроки демонстрационного типа  </a:t>
            </a:r>
            <a:r>
              <a:rPr lang="ru-RU" sz="2800" dirty="0" smtClean="0">
                <a:solidFill>
                  <a:schemeClr val="tx1"/>
                </a:solidFill>
              </a:rPr>
              <a:t>- информация демонстрируется на большом экране и может быть использована на любом этапе урока).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ru-RU" sz="2800" u="sng" dirty="0" smtClean="0">
                <a:solidFill>
                  <a:schemeClr val="tx1"/>
                </a:solidFill>
                <a:hlinkClick r:id="rId2" action="ppaction://hlinkpres?slideindex=1&amp;slidetitle="/>
              </a:rPr>
              <a:t>Уроки компьютерного тестирования</a:t>
            </a:r>
            <a:r>
              <a:rPr lang="ru-RU" sz="2800" dirty="0" smtClean="0">
                <a:solidFill>
                  <a:schemeClr val="tx1"/>
                </a:solidFill>
                <a:hlinkClick r:id="rId2" action="ppaction://hlinkpres?slideindex=1&amp;slidetitle=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hlinkClick r:id="rId3" action="ppaction://hlinksldjump"/>
              </a:rPr>
              <a:t>- они укрепляют обратную связь в системе учитель- ученик.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3.   </a:t>
            </a:r>
            <a:r>
              <a:rPr lang="ru-RU" sz="2800" u="sng" dirty="0" smtClean="0">
                <a:solidFill>
                  <a:schemeClr val="tx1"/>
                </a:solidFill>
              </a:rPr>
              <a:t>Уроки тренинга или конструирования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- учащиеся индивидуально или в группе работают с конструктивной средой с целью достижения какой-то цели.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4.   </a:t>
            </a:r>
            <a:r>
              <a:rPr lang="ru-RU" sz="2800" u="sng" dirty="0" smtClean="0">
                <a:solidFill>
                  <a:schemeClr val="tx1"/>
                </a:solidFill>
              </a:rPr>
              <a:t>Интегрированные уроки. 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785813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ТВОРЧЕСКОЕ ЗАДАНИЕ: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357313"/>
            <a:ext cx="8572530" cy="51435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а) составьте экскурсионный маршрут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б) составьте рекламный слоган, используя материалы сайтов: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 -</a:t>
            </a:r>
            <a:r>
              <a:rPr lang="ru-RU" b="1" dirty="0" err="1" smtClean="0">
                <a:solidFill>
                  <a:schemeClr val="tx1"/>
                </a:solidFill>
              </a:rPr>
              <a:t>ая</a:t>
            </a:r>
            <a:r>
              <a:rPr lang="ru-RU" b="1" dirty="0" smtClean="0">
                <a:solidFill>
                  <a:schemeClr val="tx1"/>
                </a:solidFill>
              </a:rPr>
              <a:t> группа - </a:t>
            </a:r>
            <a:r>
              <a:rPr lang="en-US" dirty="0" smtClean="0">
                <a:hlinkClick r:id="rId2"/>
              </a:rPr>
              <a:t>http://kizhi.karelia.ru/</a:t>
            </a:r>
            <a:endParaRPr lang="ru-RU" dirty="0" smtClean="0"/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II</a:t>
            </a:r>
            <a:r>
              <a:rPr lang="ru-RU" b="1" dirty="0" smtClean="0">
                <a:solidFill>
                  <a:schemeClr val="tx1"/>
                </a:solidFill>
              </a:rPr>
              <a:t> -</a:t>
            </a:r>
            <a:r>
              <a:rPr lang="ru-RU" b="1" dirty="0" err="1" smtClean="0">
                <a:solidFill>
                  <a:schemeClr val="tx1"/>
                </a:solidFill>
              </a:rPr>
              <a:t>ая</a:t>
            </a:r>
            <a:r>
              <a:rPr lang="ru-RU" b="1" dirty="0" smtClean="0">
                <a:solidFill>
                  <a:schemeClr val="tx1"/>
                </a:solidFill>
              </a:rPr>
              <a:t> группа - </a:t>
            </a:r>
            <a:r>
              <a:rPr lang="en-US" dirty="0" smtClean="0">
                <a:hlinkClick r:id="rId3"/>
              </a:rPr>
              <a:t>http://www.openkremlin.ru/</a:t>
            </a:r>
            <a:endParaRPr lang="ru-RU" dirty="0" smtClean="0"/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III</a:t>
            </a:r>
            <a:r>
              <a:rPr lang="ru-RU" b="1" dirty="0" smtClean="0">
                <a:solidFill>
                  <a:schemeClr val="tx1"/>
                </a:solidFill>
              </a:rPr>
              <a:t> -я группа - </a:t>
            </a:r>
            <a:r>
              <a:rPr lang="en-US" dirty="0" smtClean="0">
                <a:hlinkClick r:id="rId4"/>
              </a:rPr>
              <a:t>http://www.hermitagemuseum.org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ON-LAIN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ТЕСТИРОВАНИЕ ПО ИСТОРИИ: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1.</a:t>
            </a:r>
            <a:r>
              <a:rPr lang="en-US" smtClean="0"/>
              <a:t> On-lain</a:t>
            </a:r>
            <a:r>
              <a:rPr lang="ru-RU" smtClean="0"/>
              <a:t> тесты ЕГЭ -</a:t>
            </a:r>
            <a:r>
              <a:rPr lang="en-US" smtClean="0">
                <a:hlinkClick r:id="rId2"/>
              </a:rPr>
              <a:t>http://live.mephist.ru/show/tests/logout/</a:t>
            </a:r>
            <a:r>
              <a:rPr lang="ru-RU" smtClean="0">
                <a:hlinkClick r:id="rId2"/>
              </a:rPr>
              <a:t> 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2. Профессиональное тестирование онлайн - </a:t>
            </a:r>
            <a:r>
              <a:rPr lang="en-US" smtClean="0">
                <a:hlinkClick r:id="rId3"/>
              </a:rPr>
              <a:t>http://www.imhotest.ru/t18/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3. Информационно-образовательный портал для учителя информатики и ИКТ - </a:t>
            </a:r>
            <a:r>
              <a:rPr lang="en-US" smtClean="0">
                <a:hlinkClick r:id="rId4"/>
              </a:rPr>
              <a:t>http://www.klyaksa.net/test_online/</a:t>
            </a:r>
            <a:endParaRPr lang="ru-RU" smtClean="0"/>
          </a:p>
        </p:txBody>
      </p:sp>
      <p:sp>
        <p:nvSpPr>
          <p:cNvPr id="22531" name="AutoShap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56550" y="6165850"/>
            <a:ext cx="431800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 descr="hermit.jpg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56704">
            <a:off x="5618163" y="4887913"/>
            <a:ext cx="320675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500" y="28575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Виртуальные музеи и экскурсии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63" y="1785938"/>
            <a:ext cx="8286750" cy="471487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sz="2800" dirty="0" smtClean="0"/>
              <a:t>Государственный историко-архитектурный и этнографический музей-заповедник КИЖИ - </a:t>
            </a:r>
            <a:r>
              <a:rPr lang="en-US" sz="2800" dirty="0" smtClean="0">
                <a:hlinkClick r:id="rId3"/>
              </a:rPr>
              <a:t>http://kizhi.karelia.ru/</a:t>
            </a:r>
            <a:endParaRPr lang="ru-RU" sz="2800" dirty="0" smtClean="0"/>
          </a:p>
          <a:p>
            <a:pPr marL="514350" indent="-514350" eaLnBrk="1" hangingPunct="1">
              <a:buFont typeface="Arial" charset="0"/>
              <a:buAutoNum type="arabicPeriod" startAt="2"/>
            </a:pPr>
            <a:r>
              <a:rPr lang="ru-RU" sz="2800" dirty="0" smtClean="0"/>
              <a:t>Государственная Третьяковская Галерея -  </a:t>
            </a:r>
            <a:r>
              <a:rPr lang="en-US" sz="2800" dirty="0" smtClean="0">
                <a:hlinkClick r:id="rId4"/>
              </a:rPr>
              <a:t>http://www.tretyakovgallery.ru/</a:t>
            </a:r>
            <a:endParaRPr lang="ru-RU" sz="2800" dirty="0" smtClean="0"/>
          </a:p>
          <a:p>
            <a:pPr marL="514350" indent="-514350" eaLnBrk="1" hangingPunct="1">
              <a:buFont typeface="Arial" charset="0"/>
              <a:buAutoNum type="arabicPeriod" startAt="3"/>
            </a:pPr>
            <a:r>
              <a:rPr lang="ru-RU" sz="2800" dirty="0" smtClean="0"/>
              <a:t>Открытие Кремля -  </a:t>
            </a:r>
            <a:r>
              <a:rPr lang="en-US" sz="2800" dirty="0" smtClean="0">
                <a:hlinkClick r:id="rId5"/>
              </a:rPr>
              <a:t>http://www.openkremlin.ru/</a:t>
            </a:r>
            <a:endParaRPr lang="ru-RU" sz="2800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z="2800" dirty="0" smtClean="0"/>
              <a:t>4.    Государственный Эрмитаж - </a:t>
            </a:r>
            <a:r>
              <a:rPr lang="en-US" sz="2800" dirty="0" smtClean="0">
                <a:hlinkClick r:id="rId6"/>
              </a:rPr>
              <a:t>http://www.hermitagemuseum.org/</a:t>
            </a:r>
            <a:endParaRPr lang="ru-RU" sz="2800" dirty="0" smtClean="0"/>
          </a:p>
          <a:p>
            <a:pPr marL="514350" indent="-514350" eaLnBrk="1" hangingPunct="1">
              <a:buFont typeface="Arial" charset="0"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374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ИСПОЛЬЗОВАНИЕ ИНФОРМАЦИОННО-КОММУНИКАЦИОННЫХ ТЕХНОЛОГИЙ НА УРОКАХ ИСТОРИИ В УСЛОВИЯХ ВЕЧЕРНЕЙ ШКОЛЫ</vt:lpstr>
      <vt:lpstr>АКТУАЛЬНОСТЬ:</vt:lpstr>
      <vt:lpstr>АКТУАЛЬНОСТЬ:</vt:lpstr>
      <vt:lpstr>ИСПОЛЬЗОВАНИЕ ИКТ НА УРОКАХ ИСТОРИИ ПОЗВОЛЯЕТ:</vt:lpstr>
      <vt:lpstr>ИСПОЛЬЗОВАНИЕ ИКТ НА УРОКАХ ИСТОРИИ ПОЗВОЛЯЕТ:</vt:lpstr>
      <vt:lpstr>ВИДЫ УРОКОВ С ИСПОЛЬЗОВАНИЕМ ИКТ:</vt:lpstr>
      <vt:lpstr>ТВОРЧЕСКОЕ ЗАДАНИЕ:</vt:lpstr>
      <vt:lpstr>ON-LAIN ТЕСТИРОВАНИЕ ПО ИСТОРИИ:</vt:lpstr>
      <vt:lpstr>Виртуальные музеи и экскурсии</vt:lpstr>
      <vt:lpstr> Хоть  в школе карт и не хватает, Компьютер нас теперь спасает!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ИНФОРМАЦИОННО-КОММУНИКАЦИОННЫХ ТЕХНОЛОГИЙ НА УРОКАХ ИСТОРИИ В УСЛОВИЯХ ВЕЧЕРНЕЙ ШКОЛЫ</dc:title>
  <cp:lastModifiedBy>Учитель</cp:lastModifiedBy>
  <cp:revision>77</cp:revision>
  <dcterms:modified xsi:type="dcterms:W3CDTF">2014-12-01T12:45:44Z</dcterms:modified>
</cp:coreProperties>
</file>