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3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http://shard-copywriting.ru/wp-content/uploads/2012/09/start-article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http://shard-copywriting.ru/wp-content/uploads/2012/08/great-article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s-service.ru/" TargetMode="External"/><Relationship Id="rId2" Type="http://schemas.openxmlformats.org/officeDocument/2006/relationships/hyperlink" Target="http://newmediaedu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hard-copywriting.ru/copywriting-secrets/10-ways-for-headline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shard-copywriting.ru/wp-content/uploads/2010/10/perevernutaya-piramida-2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780928"/>
            <a:ext cx="7772400" cy="110755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Семинар-практикум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«Как написать пресс-анонс, пресс-релиз»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4653136"/>
            <a:ext cx="6400800" cy="1024137"/>
          </a:xfrm>
        </p:spPr>
        <p:txBody>
          <a:bodyPr>
            <a:normAutofit fontScale="85000" lnSpcReduction="20000"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262673"/>
              </a:solidFill>
              <a:latin typeface="Tahoma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srgbClr val="262673"/>
              </a:solidFill>
              <a:latin typeface="Tahoma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262673"/>
                </a:solidFill>
                <a:latin typeface="Tahoma" pitchFamily="34" charset="0"/>
              </a:rPr>
              <a:t>методист</a:t>
            </a:r>
            <a:endParaRPr lang="ru-RU" dirty="0">
              <a:solidFill>
                <a:srgbClr val="262673"/>
              </a:solidFill>
              <a:latin typeface="Tahoma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err="1" smtClean="0">
                <a:solidFill>
                  <a:srgbClr val="262673"/>
                </a:solidFill>
                <a:latin typeface="Tahoma" pitchFamily="34" charset="0"/>
              </a:rPr>
              <a:t>Сырова</a:t>
            </a:r>
            <a:r>
              <a:rPr lang="ru-RU" dirty="0" smtClean="0">
                <a:solidFill>
                  <a:srgbClr val="262673"/>
                </a:solidFill>
                <a:latin typeface="Tahoma" pitchFamily="34" charset="0"/>
              </a:rPr>
              <a:t> Ольга Степановна</a:t>
            </a:r>
            <a:endParaRPr lang="ru-RU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331913" y="533400"/>
            <a:ext cx="7126287" cy="1527175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50000">
                <a:srgbClr val="FFFF66"/>
              </a:gs>
              <a:gs pos="100000">
                <a:srgbClr val="99CCFF"/>
              </a:gs>
            </a:gsLst>
            <a:lin ang="5400000" scaled="1"/>
          </a:gradFill>
          <a:ln w="57150" cmpd="thickThin">
            <a:solidFill>
              <a:srgbClr val="990033"/>
            </a:solidFill>
            <a:miter lim="800000"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Управление по делам семьи и молодежи</a:t>
            </a:r>
            <a:r>
              <a:rPr kumimoji="0" lang="ru-RU" sz="3600" b="1" i="0" u="none" strike="noStrike" kern="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 </a:t>
            </a:r>
            <a:br>
              <a:rPr kumimoji="0" lang="ru-RU" sz="3600" b="1" i="0" u="none" strike="noStrike" kern="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</a:br>
            <a:r>
              <a:rPr kumimoji="0" lang="ru-RU" sz="1800" b="1" i="0" u="none" strike="noStrike" kern="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Администрации города Ноябрьска</a:t>
            </a:r>
            <a:br>
              <a:rPr kumimoji="0" lang="ru-RU" sz="1800" b="1" i="0" u="none" strike="noStrike" kern="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ru-RU" sz="1800" b="1" i="0" u="none" strike="noStrike" kern="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Муниципальное бюджетное учреждение </a:t>
            </a:r>
            <a:br>
              <a:rPr kumimoji="0" lang="ru-RU" sz="1800" b="1" i="0" u="none" strike="noStrike" kern="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ru-RU" sz="1800" b="1" i="0" u="none" strike="noStrike" kern="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Центр по работе с детьми, подростками и молодежью “Прометей”</a:t>
            </a:r>
            <a:br>
              <a:rPr kumimoji="0" lang="ru-RU" sz="1800" b="1" i="0" u="none" strike="noStrike" kern="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3585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Цепляющий заголовок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Лид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Тело пресс-релиза – 3, 4 абзаца. Основной текст: фактура и вкусные обстоятельства.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450215">
              <a:spcAft>
                <a:spcPts val="0"/>
              </a:spcAft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/>
              </a:rPr>
              <a:t>Структура пресс-релиза</a:t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/>
              </a:rPr>
            </a:br>
            <a:r>
              <a:rPr lang="ru-RU" sz="2700" dirty="0">
                <a:latin typeface="Times New Roman"/>
                <a:ea typeface="Times New Roman"/>
              </a:rPr>
              <a:t>Любой пресс-релиз состоит как минимум из трех основных частей:</a:t>
            </a:r>
            <a:br>
              <a:rPr lang="ru-RU" sz="2700" dirty="0">
                <a:latin typeface="Times New Roman"/>
                <a:ea typeface="Times New Roman"/>
              </a:rPr>
            </a:br>
            <a:endParaRPr lang="ru-RU" sz="27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146" name="Picture 2" descr="http://odub.tomsk.ru/Portals/0/EasyDNNNews/1236/250300p1747EDNMainpor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797152"/>
            <a:ext cx="1905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32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/>
                <a:ea typeface="Times New Roman"/>
              </a:rPr>
              <a:t>Одна из самых важных составных частей пресс-релиза – </a:t>
            </a:r>
            <a:r>
              <a:rPr lang="ru-RU" b="1" dirty="0">
                <a:latin typeface="Times New Roman"/>
                <a:ea typeface="Times New Roman"/>
              </a:rPr>
              <a:t>заголовок.</a:t>
            </a:r>
            <a:r>
              <a:rPr lang="ru-RU" dirty="0">
                <a:latin typeface="Times New Roman"/>
                <a:ea typeface="Times New Roman"/>
              </a:rPr>
              <a:t> </a:t>
            </a:r>
            <a:endParaRPr lang="ru-RU" dirty="0" smtClean="0">
              <a:latin typeface="Times New Roman"/>
              <a:ea typeface="Times New Roman"/>
            </a:endParaRPr>
          </a:p>
          <a:p>
            <a:r>
              <a:rPr lang="ru-RU" dirty="0" smtClean="0">
                <a:latin typeface="Times New Roman"/>
                <a:ea typeface="Times New Roman"/>
              </a:rPr>
              <a:t>Именно </a:t>
            </a:r>
            <a:r>
              <a:rPr lang="ru-RU" dirty="0">
                <a:latin typeface="Times New Roman"/>
                <a:ea typeface="Times New Roman"/>
              </a:rPr>
              <a:t>по нему журналисты (изначально) и целевая аудитория (в наши дни) определяют, стоит ли уделять внимание основному тексту</a:t>
            </a:r>
            <a:r>
              <a:rPr lang="ru-RU" dirty="0" smtClean="0">
                <a:latin typeface="Times New Roman"/>
                <a:ea typeface="Times New Roman"/>
              </a:rPr>
              <a:t>.</a:t>
            </a:r>
          </a:p>
          <a:p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Хороший заголовок – это более 90% успеха пресс-релиза. </a:t>
            </a:r>
            <a:endParaRPr lang="ru-RU" dirty="0" smtClean="0">
              <a:latin typeface="Times New Roman"/>
              <a:ea typeface="Times New Roman"/>
            </a:endParaRPr>
          </a:p>
          <a:p>
            <a:r>
              <a:rPr lang="ru-RU" dirty="0" smtClean="0">
                <a:latin typeface="Times New Roman"/>
                <a:ea typeface="Times New Roman"/>
              </a:rPr>
              <a:t>Одна </a:t>
            </a:r>
            <a:r>
              <a:rPr lang="ru-RU" dirty="0">
                <a:latin typeface="Times New Roman"/>
                <a:ea typeface="Times New Roman"/>
              </a:rPr>
              <a:t>из грубейших ошибок – игнорирование заголовка или создание его банальным и скучным</a:t>
            </a:r>
            <a:r>
              <a:rPr lang="ru-RU" dirty="0" smtClean="0">
                <a:latin typeface="Times New Roman"/>
                <a:ea typeface="Times New Roman"/>
              </a:rPr>
              <a:t>.</a:t>
            </a:r>
          </a:p>
          <a:p>
            <a:pPr algn="just"/>
            <a:r>
              <a:rPr lang="ru-RU" b="1" dirty="0">
                <a:latin typeface="Times New Roman"/>
                <a:ea typeface="Times New Roman"/>
              </a:rPr>
              <a:t>Вывод:</a:t>
            </a:r>
            <a:r>
              <a:rPr lang="ru-RU" dirty="0">
                <a:latin typeface="Times New Roman"/>
                <a:ea typeface="Times New Roman"/>
              </a:rPr>
              <a:t> Именно по первым строчкам читатель определяет, интересна ли данная новость ему. </a:t>
            </a:r>
            <a:r>
              <a:rPr lang="ru-RU" b="1" dirty="0">
                <a:solidFill>
                  <a:srgbClr val="C00000"/>
                </a:solidFill>
                <a:latin typeface="Times New Roman"/>
                <a:ea typeface="Times New Roman"/>
              </a:rPr>
              <a:t>Поэтому заголовок должен быть ярким, чтобы максимально заинтересовать любого, кто его начнёт читать.</a:t>
            </a:r>
            <a:r>
              <a:rPr lang="ru-RU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Заголовок должен цеплять как крючок.</a:t>
            </a:r>
            <a:endParaRPr lang="ru-RU" sz="20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a typeface="Times New Roman"/>
              </a:rPr>
              <a:t>Заголовок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979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/>
                <a:ea typeface="Times New Roman"/>
              </a:rPr>
              <a:t>Первое предложение должно захватывать читателя и раскрывать содержание релиза. Лид должен состоять из одного предложения, в котором кратко излагается суть новости (события и т. п.). </a:t>
            </a:r>
            <a:r>
              <a:rPr lang="ru-RU" b="1" dirty="0">
                <a:solidFill>
                  <a:srgbClr val="C00000"/>
                </a:solidFill>
                <a:latin typeface="Times New Roman"/>
                <a:ea typeface="Times New Roman"/>
              </a:rPr>
              <a:t>то есть что, где, когда состоится или кто, где, для кого и что провел</a:t>
            </a:r>
            <a:r>
              <a:rPr lang="ru-RU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.</a:t>
            </a:r>
            <a:r>
              <a:rPr lang="ru-RU" i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endParaRPr lang="ru-RU" i="1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lvl="0" indent="450215" algn="just">
              <a:buClr>
                <a:srgbClr val="31B6FD"/>
              </a:buClr>
            </a:pPr>
            <a:r>
              <a:rPr lang="ru-RU" b="1" dirty="0">
                <a:solidFill>
                  <a:srgbClr val="073E87"/>
                </a:solidFill>
                <a:latin typeface="Times New Roman"/>
                <a:ea typeface="Times New Roman"/>
              </a:rPr>
              <a:t>Первый абзац должен излагать суть информационного сообщения и отвечать на вопросы КТО, ЧТО, КОГДА, ЗАЧЕМ и ПОЧЕМУ. </a:t>
            </a:r>
            <a:endParaRPr lang="ru-RU" sz="2000" dirty="0">
              <a:solidFill>
                <a:srgbClr val="073E87"/>
              </a:solidFill>
              <a:latin typeface="Times New Roman"/>
              <a:ea typeface="Times New Roman"/>
            </a:endParaRPr>
          </a:p>
          <a:p>
            <a:r>
              <a:rPr lang="ru-RU" i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Пример</a:t>
            </a:r>
            <a:r>
              <a:rPr lang="ru-RU" i="1" dirty="0">
                <a:solidFill>
                  <a:srgbClr val="C00000"/>
                </a:solidFill>
                <a:latin typeface="Times New Roman"/>
                <a:ea typeface="Times New Roman"/>
              </a:rPr>
              <a:t>: </a:t>
            </a:r>
            <a:r>
              <a:rPr lang="ru-RU" b="1" i="1" dirty="0">
                <a:latin typeface="Times New Roman"/>
                <a:ea typeface="Times New Roman"/>
              </a:rPr>
              <a:t>(</a:t>
            </a:r>
            <a:r>
              <a:rPr lang="ru-RU" i="1" dirty="0">
                <a:latin typeface="Times New Roman"/>
                <a:ea typeface="Times New Roman"/>
              </a:rPr>
              <a:t>19 октября 2014 года в Ноябрьске на базе муниципального бюджетного учреждения «</a:t>
            </a:r>
            <a:r>
              <a:rPr lang="ru-RU" i="1" dirty="0" err="1">
                <a:latin typeface="Times New Roman"/>
                <a:ea typeface="Times New Roman"/>
              </a:rPr>
              <a:t>ЦГиПВДиМ</a:t>
            </a:r>
            <a:r>
              <a:rPr lang="ru-RU" i="1" dirty="0">
                <a:latin typeface="Times New Roman"/>
                <a:ea typeface="Times New Roman"/>
              </a:rPr>
              <a:t> «Кадет» состоялся фестиваль спортивных единоборств) или (1 ноября 2014 года в 12.00 произойдёт долгожданное событие для молодёжи города – состоится поисковая игра «</a:t>
            </a:r>
            <a:r>
              <a:rPr lang="ru-RU" i="1" dirty="0" err="1">
                <a:latin typeface="Times New Roman"/>
                <a:ea typeface="Times New Roman"/>
              </a:rPr>
              <a:t>Drive-квест</a:t>
            </a:r>
            <a:r>
              <a:rPr lang="ru-RU" i="1" dirty="0">
                <a:latin typeface="Times New Roman"/>
                <a:ea typeface="Times New Roman"/>
              </a:rPr>
              <a:t>», приуроченная празднованию Дня автомобилиста).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/>
                <a:ea typeface="Times New Roman"/>
              </a:rPr>
              <a:t>Лид — это первый абзац.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529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04864"/>
            <a:ext cx="7732381" cy="3921299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C00000"/>
                </a:solidFill>
                <a:latin typeface="Times New Roman"/>
                <a:ea typeface="Times New Roman"/>
              </a:rPr>
              <a:t>В следующем абзаце  важно указать информацию в следующем порядке: </a:t>
            </a:r>
            <a:endParaRPr lang="ru-RU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r>
              <a:rPr lang="ru-RU" dirty="0" smtClean="0">
                <a:latin typeface="Times New Roman"/>
                <a:ea typeface="Times New Roman"/>
              </a:rPr>
              <a:t>кто </a:t>
            </a:r>
            <a:r>
              <a:rPr lang="ru-RU" dirty="0">
                <a:latin typeface="Times New Roman"/>
                <a:ea typeface="Times New Roman"/>
              </a:rPr>
              <a:t>является участником произошедшего события, новости и т. д., </a:t>
            </a:r>
            <a:endParaRPr lang="ru-RU" dirty="0" smtClean="0">
              <a:latin typeface="Times New Roman"/>
              <a:ea typeface="Times New Roman"/>
            </a:endParaRPr>
          </a:p>
          <a:p>
            <a:r>
              <a:rPr lang="ru-RU" dirty="0" smtClean="0">
                <a:latin typeface="Times New Roman"/>
                <a:ea typeface="Times New Roman"/>
              </a:rPr>
              <a:t>что </a:t>
            </a:r>
            <a:r>
              <a:rPr lang="ru-RU" dirty="0">
                <a:latin typeface="Times New Roman"/>
                <a:ea typeface="Times New Roman"/>
              </a:rPr>
              <a:t>за событие, новость, </a:t>
            </a:r>
            <a:endParaRPr lang="ru-RU" dirty="0" smtClean="0">
              <a:latin typeface="Times New Roman"/>
              <a:ea typeface="Times New Roman"/>
            </a:endParaRPr>
          </a:p>
          <a:p>
            <a:r>
              <a:rPr lang="ru-RU" dirty="0" smtClean="0">
                <a:latin typeface="Times New Roman"/>
                <a:ea typeface="Times New Roman"/>
              </a:rPr>
              <a:t>когда </a:t>
            </a:r>
            <a:r>
              <a:rPr lang="ru-RU" dirty="0">
                <a:latin typeface="Times New Roman"/>
                <a:ea typeface="Times New Roman"/>
              </a:rPr>
              <a:t>и где оно произошло или произойдёт, </a:t>
            </a:r>
            <a:endParaRPr lang="ru-RU" dirty="0" smtClean="0">
              <a:latin typeface="Times New Roman"/>
              <a:ea typeface="Times New Roman"/>
            </a:endParaRPr>
          </a:p>
          <a:p>
            <a:r>
              <a:rPr lang="ru-RU" dirty="0" smtClean="0">
                <a:latin typeface="Times New Roman"/>
                <a:ea typeface="Times New Roman"/>
              </a:rPr>
              <a:t>почему </a:t>
            </a:r>
            <a:r>
              <a:rPr lang="ru-RU" dirty="0">
                <a:latin typeface="Times New Roman"/>
                <a:ea typeface="Times New Roman"/>
              </a:rPr>
              <a:t>оно произошло и как оно произошло, </a:t>
            </a:r>
            <a:endParaRPr lang="ru-RU" dirty="0" smtClean="0">
              <a:latin typeface="Times New Roman"/>
              <a:ea typeface="Times New Roman"/>
            </a:endParaRPr>
          </a:p>
          <a:p>
            <a:r>
              <a:rPr lang="ru-RU" dirty="0" smtClean="0">
                <a:latin typeface="Times New Roman"/>
                <a:ea typeface="Times New Roman"/>
              </a:rPr>
              <a:t>кто </a:t>
            </a:r>
            <a:r>
              <a:rPr lang="ru-RU" dirty="0">
                <a:latin typeface="Times New Roman"/>
                <a:ea typeface="Times New Roman"/>
              </a:rPr>
              <a:t>был участником, почетным гостем с перечислением регалий. </a:t>
            </a:r>
            <a:endParaRPr lang="ru-RU" dirty="0" smtClean="0">
              <a:latin typeface="Times New Roman"/>
              <a:ea typeface="Times New Roman"/>
            </a:endParaRPr>
          </a:p>
          <a:p>
            <a:r>
              <a:rPr lang="ru-RU" dirty="0" smtClean="0">
                <a:latin typeface="Times New Roman"/>
                <a:ea typeface="Times New Roman"/>
              </a:rPr>
              <a:t>Здесь </a:t>
            </a:r>
            <a:r>
              <a:rPr lang="ru-RU" dirty="0">
                <a:latin typeface="Times New Roman"/>
                <a:ea typeface="Times New Roman"/>
              </a:rPr>
              <a:t>же можно указать организаторов мероприятия и цель. То есть предоставить ту информацию, которая прописана в положении.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Следующий абзац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63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&amp;Kcy;&amp;acy;&amp;kcy; &amp;ncy;&amp;acy;&amp;chcy;&amp;acy;&amp;tcy;&amp;softcy; &amp;scy;&amp;tcy;&amp;acy;&amp;tcy;&amp;softcy;&amp;yucy;: &amp;pcy;&amp;rcy;&amp;icy;&amp;kcy;&amp;ocy;&amp;vcy;&amp;ycy;&amp;vcy;&amp;acy;&amp;iecy;&amp;mcy; &amp;vcy;&amp;ncy;&amp;icy;&amp;mcy;&amp;acy;&amp;ncy;&amp;icy;&amp;iecy; &amp;chcy;&amp;icy;&amp;tcy;&amp;acy;&amp;tcy;&amp;iecy;&amp;lcy;&amp;yacy; &amp;zcy;&amp;acy; &amp;pcy;&amp;iecy;&amp;rcy;&amp;vcy;&amp;ycy;&amp;iecy; 5 &amp;scy;&amp;iecy;&amp;kcy;&amp;ucy;&amp;ncy;&amp;dcy; (&amp;ncy;&amp;acy; &amp;pcy;&amp;rcy;&amp;icy;&amp;mcy;&amp;iecy;&amp;rcy;&amp;acy;&amp;khcy;)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05" y="404664"/>
            <a:ext cx="1800200" cy="1215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 fontScale="92500" lnSpcReduction="20000"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rgbClr val="C00000"/>
                </a:solidFill>
                <a:latin typeface="Times New Roman"/>
                <a:ea typeface="Times New Roman"/>
              </a:rPr>
              <a:t>Тело пресс-релиза </a:t>
            </a:r>
            <a:r>
              <a:rPr lang="ru-RU" dirty="0">
                <a:latin typeface="Times New Roman"/>
                <a:ea typeface="Times New Roman"/>
              </a:rPr>
              <a:t>является логическим продолжением </a:t>
            </a:r>
            <a:r>
              <a:rPr lang="ru-RU" dirty="0" err="1">
                <a:latin typeface="Times New Roman"/>
                <a:ea typeface="Times New Roman"/>
              </a:rPr>
              <a:t>лида</a:t>
            </a:r>
            <a:r>
              <a:rPr lang="ru-RU" dirty="0">
                <a:latin typeface="Times New Roman"/>
                <a:ea typeface="Times New Roman"/>
              </a:rPr>
              <a:t> и раскрывает подробности информационного повода, которому посвящен пресс-релиз. Как правило, в теле содержатся факты, цитаты и описания. Это формальное уведомление об исходе мероприятия. </a:t>
            </a:r>
            <a:endParaRPr lang="ru-RU" dirty="0" smtClean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</a:rPr>
              <a:t>Три-четыре </a:t>
            </a:r>
            <a:r>
              <a:rPr lang="ru-RU" b="1" dirty="0">
                <a:latin typeface="Times New Roman"/>
                <a:ea typeface="Times New Roman"/>
              </a:rPr>
              <a:t>дальнейших абзаца должны раскрывать тему пресс-релиза, содержать основные факты, описание события, его важность для населения, воспитанников, потребителей и тому подобные вопросы.</a:t>
            </a:r>
            <a:r>
              <a:rPr lang="ru-RU" dirty="0">
                <a:latin typeface="Times New Roman"/>
                <a:ea typeface="Times New Roman"/>
              </a:rPr>
              <a:t> Допускается наличие комментария в виде прямой речи руководителя, почетного гостя, участника. 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a typeface="Times New Roman"/>
              </a:rPr>
              <a:t>Тело пресс-релиза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927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/>
          <a:lstStyle/>
          <a:p>
            <a:r>
              <a:rPr lang="ru-RU" dirty="0">
                <a:latin typeface="Times New Roman"/>
                <a:ea typeface="Times New Roman"/>
              </a:rPr>
              <a:t>Последний абзац должен содержать краткую информацию об эмоциях, полученных участниками  мероприятия, достижениях, наградах, пожелания участникам, приглашение снова посетить учреждение и </a:t>
            </a:r>
            <a:r>
              <a:rPr lang="ru-RU" dirty="0" err="1">
                <a:latin typeface="Times New Roman"/>
                <a:ea typeface="Times New Roman"/>
              </a:rPr>
              <a:t>т.д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Последний абзац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074" name="Picture 2" descr="&amp;Kcy;&amp;acy;&amp;kcy; &amp;ncy;&amp;acy;&amp;pcy;&amp;icy;&amp;scy;&amp;acy;&amp;tcy;&amp;softcy; &amp;pcy;&amp;iecy;&amp;rcy;&amp;vcy;&amp;ocy;&amp;kcy;&amp;lcy;&amp;acy;&amp;scy;&amp;scy;&amp;ncy;&amp;ucy;&amp;yucy; &amp;scy;&amp;tcy;&amp;acy;&amp;tcy;&amp;softcy;&amp;yucy;: &amp;pcy;&amp;rcy;&amp;acy;&amp;kcy;&amp;tcy;&amp;icy;&amp;chcy;&amp;iecy;&amp;scy;&amp;kcy;&amp;ocy;&amp;iecy; &amp;rcy;&amp;ucy;&amp;kcy;&amp;ocy;&amp;vcy;&amp;ocy;&amp;dcy;&amp;scy;&amp;tcy;&amp;vcy;&amp;ocy; &amp;icy;&amp;zcy; 8 &amp;shcy;&amp;acy;&amp;gcy;&amp;ocy;&amp;vcy;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789040"/>
            <a:ext cx="3314700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932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В конце пресс-релиза должны содержаться контакты лица, ответственного за общение с журналистами, участниками и фамилия, имя, должность лица, написавшего пресс-релиз, пожелания участникам. </a:t>
            </a:r>
            <a:endParaRPr lang="ru-RU" sz="2000" dirty="0">
              <a:latin typeface="Times New Roman"/>
              <a:ea typeface="Times New Roman"/>
            </a:endParaRPr>
          </a:p>
          <a:p>
            <a:pPr algn="r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Пример: </a:t>
            </a:r>
            <a:r>
              <a:rPr lang="ru-RU" i="1" dirty="0">
                <a:latin typeface="Times New Roman"/>
                <a:ea typeface="Times New Roman"/>
              </a:rPr>
              <a:t>Специалист по работе с молодёжью</a:t>
            </a:r>
            <a:endParaRPr lang="ru-RU" sz="2000" dirty="0">
              <a:latin typeface="Times New Roman"/>
              <a:ea typeface="Times New Roman"/>
            </a:endParaRPr>
          </a:p>
          <a:p>
            <a:pPr algn="r">
              <a:spcAft>
                <a:spcPts val="0"/>
              </a:spcAft>
            </a:pPr>
            <a:r>
              <a:rPr lang="ru-RU" i="1" dirty="0">
                <a:latin typeface="Times New Roman"/>
                <a:ea typeface="Times New Roman"/>
              </a:rPr>
              <a:t>МБУ </a:t>
            </a:r>
            <a:r>
              <a:rPr lang="ru-RU" i="1" dirty="0" err="1">
                <a:latin typeface="Times New Roman"/>
                <a:ea typeface="Times New Roman"/>
              </a:rPr>
              <a:t>ЦРДПиМ</a:t>
            </a:r>
            <a:r>
              <a:rPr lang="ru-RU" i="1" dirty="0">
                <a:latin typeface="Times New Roman"/>
                <a:ea typeface="Times New Roman"/>
              </a:rPr>
              <a:t> «Прометей»</a:t>
            </a:r>
            <a:endParaRPr lang="ru-RU" sz="2000" dirty="0">
              <a:latin typeface="Times New Roman"/>
              <a:ea typeface="Times New Roman"/>
            </a:endParaRPr>
          </a:p>
          <a:p>
            <a:pPr algn="r"/>
            <a:r>
              <a:rPr lang="ru-RU" i="1" dirty="0" err="1">
                <a:ea typeface="Times New Roman"/>
              </a:rPr>
              <a:t>Ковчинская</a:t>
            </a:r>
            <a:r>
              <a:rPr lang="ru-RU" i="1" dirty="0">
                <a:ea typeface="Times New Roman"/>
              </a:rPr>
              <a:t> Ольга Витальевна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Окончание пресс-релиза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47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17220" indent="-342900"/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1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.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wikipedia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.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org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 – свободная энциклопедия Википедия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Times New Roman"/>
              <a:ea typeface="Times New Roman"/>
            </a:endParaRPr>
          </a:p>
          <a:p>
            <a:pPr marL="617220" indent="-342900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2. </a:t>
            </a:r>
            <a:r>
              <a:rPr lang="ru-RU" u="sng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hlinkClick r:id="rId2"/>
              </a:rPr>
              <a:t>http://newmediaedu.ru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Times New Roman"/>
              <a:ea typeface="Times New Roman"/>
            </a:endParaRPr>
          </a:p>
          <a:p>
            <a:pPr marL="617220" indent="-342900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3. </a:t>
            </a:r>
            <a:r>
              <a:rPr lang="ru-RU" u="sng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hlinkClick r:id="rId3"/>
              </a:rPr>
              <a:t>http://</a:t>
            </a:r>
            <a:r>
              <a:rPr lang="ru-RU" u="sng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hlinkClick r:id="rId3"/>
              </a:rPr>
              <a:t>www.press-service.ru</a:t>
            </a:r>
            <a:r>
              <a:rPr lang="ru-RU" u="sng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 </a:t>
            </a:r>
          </a:p>
          <a:p>
            <a:pPr marL="617220" indent="-342900"/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4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. </a:t>
            </a:r>
            <a:r>
              <a:rPr lang="ru-RU" u="sng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hlinkClick r:id="rId4"/>
              </a:rPr>
              <a:t>http://shard-copywriting.ru/copywriting-secrets/10-ways-for-headlines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Используемые ресурсы:</a:t>
            </a:r>
            <a:r>
              <a:rPr lang="ru-RU" sz="4000" dirty="0">
                <a:latin typeface="Times New Roman"/>
                <a:ea typeface="Times New Roman"/>
              </a:rPr>
              <a:t/>
            </a:r>
            <a:br>
              <a:rPr lang="ru-RU" sz="4000" dirty="0"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536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>
                <a:solidFill>
                  <a:srgbClr val="C00000"/>
                </a:solidFill>
                <a:latin typeface="Times New Roman"/>
                <a:ea typeface="Times New Roman"/>
              </a:rPr>
              <a:t>Пресс-релиз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 - это письменное заявление в средствах массовой информации. Он может предоставлять информацию о новостях, включая запланированные мероприятия,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новые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услуги, достижения и др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.</a:t>
            </a:r>
          </a:p>
          <a:p>
            <a:pPr indent="450215" algn="just"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  <a:latin typeface="Times New Roman"/>
                <a:ea typeface="Times New Roman"/>
              </a:rPr>
              <a:t>Основная цель пресс-релизов</a:t>
            </a:r>
            <a:r>
              <a:rPr lang="ru-RU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– привлечь внимание к событию.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1F497D">
                    <a:lumMod val="75000"/>
                  </a:srgbClr>
                </a:solidFill>
                <a:latin typeface="Times New Roman"/>
                <a:ea typeface="Times New Roman"/>
                <a:cs typeface="+mn-cs"/>
              </a:rPr>
              <a:t>Пресс-релиз и его цель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701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/>
                <a:ea typeface="Times New Roman"/>
              </a:rPr>
              <a:t>Исторически сложилось, что пресс-релизы должны были писаться для журналистов печатных изданий – газет и журналов</a:t>
            </a:r>
            <a:r>
              <a:rPr lang="ru-RU" dirty="0" smtClean="0">
                <a:latin typeface="Times New Roman"/>
                <a:ea typeface="Times New Roman"/>
              </a:rPr>
              <a:t>.</a:t>
            </a:r>
          </a:p>
          <a:p>
            <a:pPr indent="450215" algn="just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Теперь пресс-релизы пишутся непосредственно для целевой аудитории и в умелых руках являются очень мощным оружием покорения широких масс.</a:t>
            </a:r>
            <a:endParaRPr lang="ru-RU" sz="20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Для кого пишется пресс-релиз</a:t>
            </a:r>
            <a:r>
              <a:rPr lang="ru-RU" b="1" dirty="0">
                <a:latin typeface="Times New Roman"/>
              </a:rPr>
              <a:t/>
            </a:r>
            <a:br>
              <a:rPr lang="ru-RU" b="1" dirty="0">
                <a:latin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182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b="1" dirty="0">
                <a:solidFill>
                  <a:srgbClr val="C00000"/>
                </a:solidFill>
                <a:latin typeface="Times New Roman"/>
                <a:ea typeface="Times New Roman"/>
              </a:rPr>
              <a:t>Пресс-анонс</a:t>
            </a:r>
            <a:r>
              <a:rPr lang="ru-RU" dirty="0">
                <a:latin typeface="Times New Roman"/>
                <a:ea typeface="Times New Roman"/>
              </a:rPr>
              <a:t> — информация в таком пресс-релизе сообщает о событии, которое только должно произойти</a:t>
            </a:r>
            <a:r>
              <a:rPr lang="ru-RU" dirty="0" smtClean="0">
                <a:latin typeface="Times New Roman"/>
                <a:ea typeface="Times New Roman"/>
              </a:rPr>
              <a:t>.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</a:rPr>
              <a:t>В </a:t>
            </a:r>
            <a:r>
              <a:rPr lang="ru-RU" dirty="0">
                <a:latin typeface="Times New Roman"/>
                <a:ea typeface="Times New Roman"/>
              </a:rPr>
              <a:t>этом пресс-релизе можно дать соответствующую предысторию этого события, которая поможет заинтересовать прессу и потенциальных потребителей</a:t>
            </a:r>
            <a:r>
              <a:rPr lang="ru-RU" dirty="0" smtClean="0">
                <a:latin typeface="Times New Roman"/>
                <a:ea typeface="Times New Roman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  <a:tabLst>
                <a:tab pos="907415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/>
                <a:ea typeface="Times New Roman"/>
              </a:rPr>
              <a:t>Пресс-релиз-новость</a:t>
            </a:r>
            <a:r>
              <a:rPr lang="ru-RU" dirty="0">
                <a:latin typeface="Times New Roman"/>
                <a:ea typeface="Times New Roman"/>
              </a:rPr>
              <a:t> (</a:t>
            </a:r>
            <a:r>
              <a:rPr lang="ru-RU" dirty="0" err="1">
                <a:latin typeface="Times New Roman"/>
                <a:ea typeface="Times New Roman"/>
              </a:rPr>
              <a:t>ньюс</a:t>
            </a:r>
            <a:r>
              <a:rPr lang="ru-RU" dirty="0">
                <a:latin typeface="Times New Roman"/>
                <a:ea typeface="Times New Roman"/>
              </a:rPr>
              <a:t>-релиз) — несёт в себе информацию об уже свершившемся событии. Здесь можно добавить и краткие комментарии действующих или заинтересованных лиц.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  <a:tabLst>
                <a:tab pos="907415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/>
                <a:ea typeface="Times New Roman"/>
              </a:rPr>
              <a:t>Информационный пресс-релиз</a:t>
            </a:r>
            <a:r>
              <a:rPr lang="ru-RU" dirty="0">
                <a:latin typeface="Times New Roman"/>
                <a:ea typeface="Times New Roman"/>
              </a:rPr>
              <a:t> — информирует о текущем, ещё не завершённом событии. В этом пресс-релизе даётся только отчёт о текущих изменениях или новом повороте событий, предполагая, что суть этого события уже известна.</a:t>
            </a:r>
            <a:endParaRPr lang="ru-RU" sz="20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450215">
              <a:spcAft>
                <a:spcPts val="0"/>
              </a:spcAft>
            </a:pP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sz="31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</a:br>
            <a:r>
              <a:rPr lang="ru-RU" sz="31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sz="31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</a:b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sz="31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</a:b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Пресс-релизы </a:t>
            </a:r>
            <a:r>
              <a:rPr lang="ru-RU" sz="31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бывают </a:t>
            </a: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sz="31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</a:b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нескольких </a:t>
            </a:r>
            <a:r>
              <a:rPr lang="ru-RU" sz="31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разновидностей:</a:t>
            </a:r>
            <a:r>
              <a:rPr lang="ru-RU" sz="31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sz="31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</a:br>
            <a:r>
              <a:rPr lang="ru-RU" b="1" dirty="0">
                <a:latin typeface="Times New Roman"/>
                <a:ea typeface="Times New Roman"/>
              </a:rPr>
              <a:t> </a:t>
            </a:r>
            <a:r>
              <a:rPr lang="ru-RU" sz="4000" dirty="0">
                <a:latin typeface="Times New Roman"/>
                <a:ea typeface="Times New Roman"/>
              </a:rPr>
              <a:t/>
            </a:r>
            <a:br>
              <a:rPr lang="ru-RU" sz="4000" dirty="0"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299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spcAft>
                <a:spcPts val="0"/>
              </a:spcAft>
              <a:buFont typeface="Symbol"/>
              <a:buChar char=""/>
              <a:tabLst>
                <a:tab pos="907415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информация </a:t>
            </a:r>
            <a:r>
              <a:rPr lang="ru-RU" dirty="0">
                <a:latin typeface="Times New Roman"/>
                <a:ea typeface="Times New Roman"/>
              </a:rPr>
              <a:t>пресс-релиза должна быть интересна;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  <a:tabLst>
                <a:tab pos="907415" algn="l"/>
              </a:tabLst>
            </a:pPr>
            <a:r>
              <a:rPr lang="ru-RU" dirty="0">
                <a:latin typeface="Times New Roman"/>
                <a:ea typeface="Times New Roman"/>
              </a:rPr>
              <a:t>информация должна быть актуальной, злободневной;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  <a:tabLst>
                <a:tab pos="907415" algn="l"/>
              </a:tabLst>
            </a:pPr>
            <a:r>
              <a:rPr lang="ru-RU" dirty="0">
                <a:latin typeface="Times New Roman"/>
                <a:ea typeface="Times New Roman"/>
              </a:rPr>
              <a:t>информация должна быть близка читателям, общественно значимой. </a:t>
            </a:r>
            <a:endParaRPr lang="ru-RU" dirty="0" smtClean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  <a:tabLst>
                <a:tab pos="907415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хорошо</a:t>
            </a:r>
            <a:r>
              <a:rPr lang="ru-RU" dirty="0">
                <a:latin typeface="Times New Roman"/>
                <a:ea typeface="Times New Roman"/>
              </a:rPr>
              <a:t>, если информацию можно связать с какой-нибудь общественно важной проблемой;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"/>
              <a:tabLst>
                <a:tab pos="907415" algn="l"/>
              </a:tabLst>
            </a:pPr>
            <a:r>
              <a:rPr lang="ru-RU" dirty="0">
                <a:latin typeface="Times New Roman"/>
                <a:ea typeface="Times New Roman"/>
              </a:rPr>
              <a:t>информация должна быть «свежей</a:t>
            </a:r>
            <a:r>
              <a:rPr lang="ru-RU" dirty="0" smtClean="0">
                <a:latin typeface="Times New Roman"/>
                <a:ea typeface="Times New Roman"/>
              </a:rPr>
              <a:t>».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450215" algn="just">
              <a:spcAft>
                <a:spcPts val="0"/>
              </a:spcAft>
            </a:pPr>
            <a:r>
              <a:rPr lang="ru-RU" sz="2700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Технология подготовки и написания пресс-релиза</a:t>
            </a:r>
            <a:r>
              <a:rPr lang="ru-RU" sz="5400" b="1" dirty="0">
                <a:latin typeface="Times New Roman"/>
              </a:rPr>
              <a:t/>
            </a:r>
            <a:br>
              <a:rPr lang="ru-RU" sz="5400" b="1" dirty="0">
                <a:latin typeface="Times New Roman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1340768"/>
            <a:ext cx="62212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450215" algn="just">
              <a:spcBef>
                <a:spcPct val="20000"/>
              </a:spcBef>
              <a:buClr>
                <a:srgbClr val="31B6FD"/>
              </a:buClr>
              <a:buSzPct val="100000"/>
              <a:buFont typeface="Symbol" pitchFamily="18" charset="2"/>
              <a:buChar char=""/>
            </a:pPr>
            <a:r>
              <a:rPr lang="ru-RU" sz="2400" b="1" dirty="0">
                <a:solidFill>
                  <a:srgbClr val="C00000"/>
                </a:solidFill>
                <a:latin typeface="Times New Roman"/>
                <a:ea typeface="Times New Roman"/>
              </a:rPr>
              <a:t>Чтобы материал пресс-релиза был напечатан в нужных СМИ, желательно, чтобы он отвечал следующим правилам:</a:t>
            </a:r>
            <a:endParaRPr lang="ru-RU" sz="2000" b="1" dirty="0">
              <a:solidFill>
                <a:srgbClr val="C0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352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70000" lnSpcReduction="20000"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Текст пресс-релиза не должен превышать </a:t>
            </a:r>
            <a:r>
              <a:rPr lang="ru-RU" b="1" dirty="0">
                <a:latin typeface="Times New Roman"/>
                <a:ea typeface="Times New Roman"/>
              </a:rPr>
              <a:t>объём страницы А4.</a:t>
            </a:r>
            <a:endParaRPr lang="ru-RU" sz="2000" b="1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b="1" dirty="0">
                <a:latin typeface="Times New Roman"/>
                <a:ea typeface="Times New Roman"/>
              </a:rPr>
              <a:t>Особое внимание </a:t>
            </a:r>
            <a:r>
              <a:rPr lang="ru-RU" dirty="0">
                <a:latin typeface="Times New Roman"/>
                <a:ea typeface="Times New Roman"/>
              </a:rPr>
              <a:t>следует уделить </a:t>
            </a:r>
            <a:r>
              <a:rPr lang="ru-RU" b="1" dirty="0">
                <a:latin typeface="Times New Roman"/>
                <a:ea typeface="Times New Roman"/>
              </a:rPr>
              <a:t>названию.</a:t>
            </a:r>
            <a:r>
              <a:rPr lang="ru-RU" dirty="0">
                <a:latin typeface="Times New Roman"/>
                <a:ea typeface="Times New Roman"/>
              </a:rPr>
              <a:t> Из заголовка должна быть понятна суть пресс-релиза и его важность для аудитории.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Предложения в тексте должны быть простыми. Максимум, к которому нужно стремиться, — </a:t>
            </a:r>
            <a:r>
              <a:rPr lang="ru-RU" b="1" dirty="0">
                <a:latin typeface="Times New Roman"/>
                <a:ea typeface="Times New Roman"/>
              </a:rPr>
              <a:t>не более 12 слов в предложении. В </a:t>
            </a:r>
            <a:r>
              <a:rPr lang="ru-RU" b="1" dirty="0" err="1">
                <a:latin typeface="Times New Roman"/>
                <a:ea typeface="Times New Roman"/>
              </a:rPr>
              <a:t>лиде</a:t>
            </a:r>
            <a:r>
              <a:rPr lang="ru-RU" b="1" dirty="0">
                <a:latin typeface="Times New Roman"/>
                <a:ea typeface="Times New Roman"/>
              </a:rPr>
              <a:t> — не более 7 слов.</a:t>
            </a:r>
            <a:endParaRPr lang="ru-RU" sz="2000" b="1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b="1" dirty="0">
                <a:latin typeface="Times New Roman"/>
                <a:ea typeface="Times New Roman"/>
              </a:rPr>
              <a:t>Текст должны быть </a:t>
            </a:r>
            <a:r>
              <a:rPr lang="ru-RU" b="1" dirty="0" smtClean="0">
                <a:latin typeface="Times New Roman"/>
                <a:ea typeface="Times New Roman"/>
              </a:rPr>
              <a:t>понятным</a:t>
            </a:r>
            <a:r>
              <a:rPr lang="ru-RU" dirty="0" smtClean="0">
                <a:latin typeface="Times New Roman"/>
                <a:ea typeface="Times New Roman"/>
              </a:rPr>
              <a:t>, </a:t>
            </a:r>
            <a:r>
              <a:rPr lang="ru-RU" dirty="0">
                <a:latin typeface="Times New Roman"/>
                <a:ea typeface="Times New Roman"/>
              </a:rPr>
              <a:t>без использования специальной  лексики.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b="1" dirty="0">
                <a:latin typeface="Times New Roman"/>
                <a:ea typeface="Times New Roman"/>
              </a:rPr>
              <a:t>В пресс-релизе – сообщение только об одной новости.</a:t>
            </a:r>
            <a:r>
              <a:rPr lang="ru-RU" dirty="0">
                <a:latin typeface="Times New Roman"/>
                <a:ea typeface="Times New Roman"/>
              </a:rPr>
              <a:t> Не делайте пресс-релиз подробным.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Важно учитывать </a:t>
            </a:r>
            <a:r>
              <a:rPr lang="ru-RU" b="1" dirty="0">
                <a:latin typeface="Times New Roman"/>
                <a:ea typeface="Times New Roman"/>
              </a:rPr>
              <a:t>соответствие новости конкретному изданию.</a:t>
            </a:r>
            <a:endParaRPr lang="ru-RU" sz="2000" b="1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Постарайтесь учесть следующие моменты:     самая важная информация должна находиться в теме письма и в тех абзацах, которые будут видны в «первом экране».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Пресс-релиз обязательно должен содержать </a:t>
            </a:r>
            <a:r>
              <a:rPr lang="ru-RU" b="1" dirty="0">
                <a:latin typeface="Times New Roman"/>
                <a:ea typeface="Times New Roman"/>
              </a:rPr>
              <a:t>координаты организации или ответственного лица.</a:t>
            </a:r>
            <a:endParaRPr lang="ru-RU" sz="2000" b="1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Требования к пресс-релизу: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43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Pcy;&amp;rcy;&amp;icy;&amp;ncy;&amp;tscy;&amp;icy;&amp;pcy; &amp;pcy;&amp;iecy;&amp;rcy;&amp;iecy;&amp;vcy;&amp;iecy;&amp;rcy;&amp;ncy;&amp;ucy;&amp;tcy;&amp;ocy;&amp;jcy; &amp;pcy;&amp;icy;&amp;rcy;&amp;acy;&amp;mcy;&amp;icy;&amp;dcy;&amp;ycy;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2"/>
            <a:ext cx="2743200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03648" y="3130376"/>
            <a:ext cx="7408333" cy="3450696"/>
          </a:xfrm>
        </p:spPr>
        <p:txBody>
          <a:bodyPr/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Этот принцип особенно </a:t>
            </a:r>
            <a:r>
              <a:rPr lang="ru-RU" b="1" dirty="0">
                <a:latin typeface="Times New Roman"/>
                <a:ea typeface="Times New Roman"/>
              </a:rPr>
              <a:t>актуален для Интернета</a:t>
            </a:r>
            <a:r>
              <a:rPr lang="ru-RU" dirty="0">
                <a:latin typeface="Times New Roman"/>
                <a:ea typeface="Times New Roman"/>
              </a:rPr>
              <a:t>, где у пользователей нет возможности читать все тексты, которые исчисляются миллионами. Также принцип активно используется в рекламе и в прочих видах копирайтинга, поскольку именно благодаря «перевернутой пирамиде» текст сразу приковывает к себе внимание аудитории.</a:t>
            </a:r>
            <a:endParaRPr lang="ru-RU" sz="20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ru-RU" sz="2400" b="1" kern="1600" dirty="0" smtClean="0">
                <a:solidFill>
                  <a:schemeClr val="tx2">
                    <a:lumMod val="50000"/>
                  </a:schemeClr>
                </a:solidFill>
                <a:latin typeface="Times New Roman"/>
              </a:rPr>
              <a:t>Главный принцип </a:t>
            </a:r>
            <a:r>
              <a:rPr lang="ru-RU" sz="2400" b="1" kern="160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написания </a:t>
            </a:r>
            <a:r>
              <a:rPr lang="ru-RU" sz="2400" b="1" kern="160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информации для клиента: «перевернутая пирамида»</a:t>
            </a:r>
            <a:r>
              <a:rPr lang="ru-RU" sz="2400" b="1" kern="1600" dirty="0">
                <a:solidFill>
                  <a:schemeClr val="tx2">
                    <a:lumMod val="75000"/>
                  </a:schemeClr>
                </a:solidFill>
                <a:latin typeface="Arial"/>
              </a:rPr>
              <a:t/>
            </a:r>
            <a:br>
              <a:rPr lang="ru-RU" sz="2400" b="1" kern="1600" dirty="0">
                <a:solidFill>
                  <a:schemeClr val="tx2">
                    <a:lumMod val="75000"/>
                  </a:schemeClr>
                </a:solidFill>
                <a:latin typeface="Arial"/>
              </a:rPr>
            </a:b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48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Основная мысль, самая важная информация, которая необходима для контакта с аудиторией.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Вспомогательная информация. Полезная, но не главная. 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Выводы, заключение, благодарности, все, что угодно. Если Ваши читатели дошли до этой части, значит, статья была действительно стоящей.</a:t>
            </a:r>
            <a:endParaRPr lang="ru-RU" sz="20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450215">
              <a:spcAft>
                <a:spcPts val="0"/>
              </a:spcAft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  <a:t>Структура текстов</a:t>
            </a:r>
            <a:b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  <a:t>по правилу «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  <a:t>перевернутой пирамиды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  <a:t>», как правило, следующая:</a:t>
            </a:r>
            <a:br>
              <a:rPr lang="ru-RU" sz="2800" dirty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</a:b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34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Моментально привлечь к тексту внимание.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Сразу донести основную мысль.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Вызвать интерес у читателя</a:t>
            </a:r>
            <a:r>
              <a:rPr lang="ru-RU" dirty="0" smtClean="0">
                <a:latin typeface="Times New Roman"/>
                <a:ea typeface="Times New Roman"/>
              </a:rPr>
              <a:t>.</a:t>
            </a:r>
            <a:endParaRPr lang="ru-RU" sz="20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252728"/>
          </a:xfrm>
        </p:spPr>
        <p:txBody>
          <a:bodyPr>
            <a:noAutofit/>
          </a:bodyPr>
          <a:lstStyle/>
          <a:p>
            <a:pPr indent="450215">
              <a:spcAft>
                <a:spcPts val="0"/>
              </a:spcAft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  <a:t>Использование принципа «перевернутой пирамиды» позволяет решить сразу несколько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  <a:t>важных задач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  <a:t>:</a:t>
            </a:r>
            <a:br>
              <a:rPr lang="ru-RU" sz="2800" dirty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</a:b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098" name="Picture 2" descr="http://www.dejurka.ru/wp-content/uploads/2012/11/1_secrets_popular_blo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501008"/>
            <a:ext cx="3048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845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</TotalTime>
  <Words>706</Words>
  <Application>Microsoft Office PowerPoint</Application>
  <PresentationFormat>Экран (4:3)</PresentationFormat>
  <Paragraphs>79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Волна</vt:lpstr>
      <vt:lpstr>Семинар-практикум  «Как написать пресс-анонс, пресс-релиз»</vt:lpstr>
      <vt:lpstr>Пресс-релиз и его цель</vt:lpstr>
      <vt:lpstr>Для кого пишется пресс-релиз </vt:lpstr>
      <vt:lpstr>   Пресс-релизы бывают  нескольких разновидностей:   </vt:lpstr>
      <vt:lpstr>Технология подготовки и написания пресс-релиза </vt:lpstr>
      <vt:lpstr>Требования к пресс-релизу: </vt:lpstr>
      <vt:lpstr>Главный принцип написания информации для клиента: «перевернутая пирамида» </vt:lpstr>
      <vt:lpstr> Структура текстов  по правилу «перевернутой пирамиды», как правило, следующая: </vt:lpstr>
      <vt:lpstr>Использование принципа «перевернутой пирамиды» позволяет решить сразу несколько важных задач: </vt:lpstr>
      <vt:lpstr>Структура пресс-релиза Любой пресс-релиз состоит как минимум из трех основных частей: </vt:lpstr>
      <vt:lpstr>Заголовок</vt:lpstr>
      <vt:lpstr>Лид — это первый абзац.</vt:lpstr>
      <vt:lpstr>Следующий абзац</vt:lpstr>
      <vt:lpstr>Тело пресс-релиза</vt:lpstr>
      <vt:lpstr>Последний абзац</vt:lpstr>
      <vt:lpstr>Окончание пресс-релиза</vt:lpstr>
      <vt:lpstr>Используемые ресурсы: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Семинар-практикум  «Как написать пресс-анонс, пресс-релиз»</dc:title>
  <dc:creator>user</dc:creator>
  <cp:lastModifiedBy>user</cp:lastModifiedBy>
  <cp:revision>13</cp:revision>
  <dcterms:created xsi:type="dcterms:W3CDTF">2014-11-11T11:19:07Z</dcterms:created>
  <dcterms:modified xsi:type="dcterms:W3CDTF">2014-11-11T11:53:45Z</dcterms:modified>
</cp:coreProperties>
</file>