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63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36195693356009"/>
          <c:y val="9.2808064061258147E-2"/>
          <c:w val="0.70863594042300426"/>
          <c:h val="0.81651265427214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Семья</c:v>
                </c:pt>
                <c:pt idx="1">
                  <c:v>Отечество</c:v>
                </c:pt>
                <c:pt idx="2">
                  <c:v>Земля</c:v>
                </c:pt>
                <c:pt idx="3">
                  <c:v>Труд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Семья</c:v>
                </c:pt>
                <c:pt idx="1">
                  <c:v>Отечество</c:v>
                </c:pt>
                <c:pt idx="2">
                  <c:v>Земля</c:v>
                </c:pt>
                <c:pt idx="3">
                  <c:v>Труд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  <c:pt idx="1">
                  <c:v>13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Семья</c:v>
                </c:pt>
                <c:pt idx="1">
                  <c:v>Отечество</c:v>
                </c:pt>
                <c:pt idx="2">
                  <c:v>Земля</c:v>
                </c:pt>
                <c:pt idx="3">
                  <c:v>Труд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</c:v>
                </c:pt>
                <c:pt idx="1">
                  <c:v>14</c:v>
                </c:pt>
                <c:pt idx="2">
                  <c:v>11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33312"/>
        <c:axId val="24347392"/>
      </c:barChart>
      <c:catAx>
        <c:axId val="24333312"/>
        <c:scaling>
          <c:orientation val="minMax"/>
        </c:scaling>
        <c:delete val="0"/>
        <c:axPos val="b"/>
        <c:majorTickMark val="out"/>
        <c:minorTickMark val="none"/>
        <c:tickLblPos val="nextTo"/>
        <c:crossAx val="24347392"/>
        <c:crosses val="autoZero"/>
        <c:auto val="1"/>
        <c:lblAlgn val="ctr"/>
        <c:lblOffset val="100"/>
        <c:noMultiLvlLbl val="0"/>
      </c:catAx>
      <c:valAx>
        <c:axId val="24347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33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Труд</c:v>
                </c:pt>
                <c:pt idx="1">
                  <c:v>Культура</c:v>
                </c:pt>
                <c:pt idx="2">
                  <c:v>Знания</c:v>
                </c:pt>
                <c:pt idx="3">
                  <c:v>Человек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13</c:v>
                </c:pt>
                <c:pt idx="2">
                  <c:v>11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Труд</c:v>
                </c:pt>
                <c:pt idx="1">
                  <c:v>Культура</c:v>
                </c:pt>
                <c:pt idx="2">
                  <c:v>Знания</c:v>
                </c:pt>
                <c:pt idx="3">
                  <c:v>Человек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13</c:v>
                </c:pt>
                <c:pt idx="3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Труд</c:v>
                </c:pt>
                <c:pt idx="1">
                  <c:v>Культура</c:v>
                </c:pt>
                <c:pt idx="2">
                  <c:v>Знания</c:v>
                </c:pt>
                <c:pt idx="3">
                  <c:v>Человек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</c:v>
                </c:pt>
                <c:pt idx="1">
                  <c:v>16</c:v>
                </c:pt>
                <c:pt idx="2">
                  <c:v>13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82272"/>
        <c:axId val="26983808"/>
      </c:barChart>
      <c:catAx>
        <c:axId val="26982272"/>
        <c:scaling>
          <c:orientation val="minMax"/>
        </c:scaling>
        <c:delete val="0"/>
        <c:axPos val="b"/>
        <c:majorTickMark val="out"/>
        <c:minorTickMark val="none"/>
        <c:tickLblPos val="nextTo"/>
        <c:crossAx val="26983808"/>
        <c:crosses val="autoZero"/>
        <c:auto val="1"/>
        <c:lblAlgn val="ctr"/>
        <c:lblOffset val="100"/>
        <c:noMultiLvlLbl val="0"/>
      </c:catAx>
      <c:valAx>
        <c:axId val="26983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982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9549-3F6F-4E35-AFE2-335E6EEAE502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27DE-99A9-4586-9384-039E5910DE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9549-3F6F-4E35-AFE2-335E6EEAE502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27DE-99A9-4586-9384-039E5910D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9549-3F6F-4E35-AFE2-335E6EEAE502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27DE-99A9-4586-9384-039E5910D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9549-3F6F-4E35-AFE2-335E6EEAE502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27DE-99A9-4586-9384-039E5910DE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9549-3F6F-4E35-AFE2-335E6EEAE502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27DE-99A9-4586-9384-039E5910D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9549-3F6F-4E35-AFE2-335E6EEAE502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27DE-99A9-4586-9384-039E5910DE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9549-3F6F-4E35-AFE2-335E6EEAE502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27DE-99A9-4586-9384-039E5910DE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9549-3F6F-4E35-AFE2-335E6EEAE502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27DE-99A9-4586-9384-039E5910D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9549-3F6F-4E35-AFE2-335E6EEAE502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27DE-99A9-4586-9384-039E5910D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9549-3F6F-4E35-AFE2-335E6EEAE502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27DE-99A9-4586-9384-039E5910D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9549-3F6F-4E35-AFE2-335E6EEAE502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27DE-99A9-4586-9384-039E5910DE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109549-3F6F-4E35-AFE2-335E6EEAE502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EF27DE-99A9-4586-9384-039E5910D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u.to/Wlv_Bw" TargetMode="External"/><Relationship Id="rId3" Type="http://schemas.openxmlformats.org/officeDocument/2006/relationships/hyperlink" Target="http://u.to/3VX_Bw" TargetMode="External"/><Relationship Id="rId7" Type="http://schemas.openxmlformats.org/officeDocument/2006/relationships/hyperlink" Target="http://u.to/fFX_Bw" TargetMode="External"/><Relationship Id="rId2" Type="http://schemas.openxmlformats.org/officeDocument/2006/relationships/hyperlink" Target="http://u.to/Hnz_B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.to/9nD_Bw" TargetMode="External"/><Relationship Id="rId5" Type="http://schemas.openxmlformats.org/officeDocument/2006/relationships/hyperlink" Target="http://u.to/5Fr_Bw" TargetMode="External"/><Relationship Id="rId4" Type="http://schemas.openxmlformats.org/officeDocument/2006/relationships/hyperlink" Target="http://u.to/RFr_Bw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54868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Всероссийский конкурс </a:t>
            </a:r>
          </a:p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«Учитель года 2014»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681358"/>
            <a:ext cx="77048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Тема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«Рок-песни как средство развития духовно-нравственных качеств обучающихся»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5174348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Garamond" panose="02020404030301010803" pitchFamily="18" charset="0"/>
              </a:rPr>
              <a:t>Жиркова Анастасия Александровна, </a:t>
            </a:r>
          </a:p>
          <a:p>
            <a:r>
              <a:rPr lang="ru-RU" sz="2800" i="1" dirty="0" smtClean="0">
                <a:latin typeface="Garamond" panose="02020404030301010803" pitchFamily="18" charset="0"/>
              </a:rPr>
              <a:t>учитель русского языка и литературы</a:t>
            </a:r>
          </a:p>
          <a:p>
            <a:r>
              <a:rPr lang="ru-RU" sz="2800" i="1" dirty="0" smtClean="0">
                <a:latin typeface="Garamond" panose="02020404030301010803" pitchFamily="18" charset="0"/>
              </a:rPr>
              <a:t>МБОУ СОШ № 63 </a:t>
            </a:r>
            <a:r>
              <a:rPr lang="ru-RU" sz="2800" i="1" dirty="0" err="1" smtClean="0">
                <a:latin typeface="Garamond" panose="02020404030301010803" pitchFamily="18" charset="0"/>
              </a:rPr>
              <a:t>г.о</a:t>
            </a:r>
            <a:r>
              <a:rPr lang="ru-RU" sz="2800" i="1" dirty="0" smtClean="0">
                <a:latin typeface="Garamond" panose="02020404030301010803" pitchFamily="18" charset="0"/>
              </a:rPr>
              <a:t>. Самара </a:t>
            </a:r>
            <a:endParaRPr lang="ru-RU" sz="2800" i="1" dirty="0">
              <a:latin typeface="Garamond" panose="020204040303010108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6582"/>
            <a:ext cx="3164098" cy="210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71481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Цели и задачи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педагогического опыта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143117"/>
            <a:ext cx="8072494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Цель: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представить систему работы по развитию духовно-нравственных качеств обучающихся средствами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рок-песен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202" y="3357562"/>
            <a:ext cx="835007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выделение теоретических основ представляемого опыта;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конкретизация педагогических и организационных условий в развитии духовно-нравственных качеств обучающихся;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презентация информационного обеспечения педагогического опыта.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  <a:ea typeface="Tahoma" pitchFamily="34" charset="0"/>
                <a:cs typeface="Tahoma" pitchFamily="34" charset="0"/>
              </a:rPr>
              <a:t>Система воспитательной работы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071802" y="2786058"/>
            <a:ext cx="2786082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Рок-песни</a:t>
            </a:r>
            <a:endParaRPr lang="ru-R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5720" y="1500174"/>
            <a:ext cx="278608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Уроки литературы, построенные по принципу диалога культур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000760" y="1643050"/>
            <a:ext cx="2786082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Языковой материал на уроках русского языка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3178959" y="4723656"/>
            <a:ext cx="2571768" cy="1729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Внеурочная деятельность</a:t>
            </a:r>
            <a:endParaRPr lang="ru-RU" sz="2000" dirty="0"/>
          </a:p>
        </p:txBody>
      </p:sp>
      <p:cxnSp>
        <p:nvCxnSpPr>
          <p:cNvPr id="10" name="Прямая со стрелкой 9"/>
          <p:cNvCxnSpPr>
            <a:stCxn id="3" idx="7"/>
            <a:endCxn id="5" idx="2"/>
          </p:cNvCxnSpPr>
          <p:nvPr/>
        </p:nvCxnSpPr>
        <p:spPr>
          <a:xfrm flipV="1">
            <a:off x="5449872" y="2607463"/>
            <a:ext cx="550888" cy="408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4"/>
            <a:endCxn id="6" idx="0"/>
          </p:cNvCxnSpPr>
          <p:nvPr/>
        </p:nvCxnSpPr>
        <p:spPr>
          <a:xfrm>
            <a:off x="4464843" y="4357694"/>
            <a:ext cx="0" cy="365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1"/>
          </p:cNvCxnSpPr>
          <p:nvPr/>
        </p:nvCxnSpPr>
        <p:spPr>
          <a:xfrm rot="16200000" flipV="1">
            <a:off x="2982134" y="2518537"/>
            <a:ext cx="587351" cy="408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14346" y="571481"/>
            <a:ext cx="774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Уроки литературы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6" y="1714488"/>
            <a:ext cx="79621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Образ Владимира Дубровского в романе А.С. Пушкина и  в современной песне, 6 класс (Б. Гребенщиков «Дубровский»).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Ценности: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патриотизм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человечество,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вера (традиционные российские религии),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литература,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искусство (музыка</a:t>
            </a:r>
            <a:r>
              <a:rPr lang="ru-RU" sz="2000" dirty="0" smtClean="0">
                <a:latin typeface="Times New Roman"/>
                <a:ea typeface="Calibri"/>
              </a:rPr>
              <a:t>).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Поэма А.С. Пушкина «Медный всадник», 7 класс (Ю. Шевчук «Питер»).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Ценности: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патриотизм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личность.</a:t>
            </a:r>
          </a:p>
          <a:p>
            <a:pPr algn="just"/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Образы и лирика М.Ю. Лермонтова, 9 класс (К. Кинчев «Дождь»).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Ценности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личность, литература, искусство).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В.В. Маяковский: своеобразие стиха и словотворчество (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А.Васильев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«Маяк», песня на стихотворение «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Лиличка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!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место письма»).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Ценности: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любовь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личность, литература,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искусство (музыка).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488" y="260648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Уроки русского языка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967" y="1183978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Изменение причастий, 7 класс (на материале песни К. Кинчева «Кибитка»).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Ценности: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природа, человечество, искусство (музыка).</a:t>
            </a:r>
          </a:p>
          <a:p>
            <a:pPr algn="just"/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Назывные предложения, 8 класс (на материале песен В. Цоя «Звезда по имени Солнце», «Группа крови»).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Ценности: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личность,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свобода, жизнь, наука (русский язык),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искусство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(музыка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Ораторская речь и её особенности (на материале песен  К.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Кинчева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«Театр теней», А. Васильева «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Бонни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Клайд»).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Ценности: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искусство (музыка), любовь, жизнь, наука (русский язык, риторика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Роль языковых средств в художественном тексте, 9 класс (на материале песни И. Чёрта «Чёрно-белый», группа «Пилот»).</a:t>
            </a:r>
            <a:r>
              <a:rPr lang="ru-RU" sz="2000" dirty="0" smtClean="0">
                <a:latin typeface="Times New Roman"/>
                <a:ea typeface="Calibri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Ценности:</a:t>
            </a:r>
            <a:r>
              <a:rPr lang="ru-RU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личность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свобода, человечество, жизнь, искусство (музыка), наука (русский язык).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Внеурочная деятельность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184" y="2132856"/>
            <a:ext cx="8001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Школьный конкурс военно-патриотической песни: 2011 год (6в класс) – песня «Родина» и 2013 год (8в класс) – «Инок, воин и шут» (автор текстов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К.Кинчев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группа «Алиса»). 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Ценности: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патриотизм, вера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(традиционные российские религии), семья, искусство (музыка),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творчество.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Классный час «Читаем Евангелие», 7в класс (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И.Кормильцев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«Прогулки по воде»/ «Апостол Андрей», группа «Наутилус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Помпилиус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»).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Ценности: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вера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литература, искусство (музыка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Результативность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4829922"/>
              </p:ext>
            </p:extLst>
          </p:nvPr>
        </p:nvGraphicFramePr>
        <p:xfrm>
          <a:off x="395536" y="3501008"/>
          <a:ext cx="42124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55009449"/>
              </p:ext>
            </p:extLst>
          </p:nvPr>
        </p:nvGraphicFramePr>
        <p:xfrm>
          <a:off x="4637914" y="3212976"/>
          <a:ext cx="39244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700809"/>
            <a:ext cx="7920880" cy="131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Диагностика личностного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роста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методике И.В. Кулешовой, П.В. Степанова, Д.В. Григорьева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целевая аудитория: обучающие среднего звена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Результативность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29" y="1186326"/>
            <a:ext cx="4320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3 место (2011) и 2 место (2014) в школьном конкурсе военно-патриотической песни.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Победитель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городской межшкольной конференции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«Я – исследователь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Мкртчян Марина в номинации исследовательское мастерство. Исследовательская работа «Характеристика образа льва Аслана в сказке К.С. Льюиса "Лев, колдунья и платяной шкаф"» (сопоставительный анализ текста сказки и текста Евангелия).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17" y="1339444"/>
            <a:ext cx="1991726" cy="2658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432" y="2318264"/>
            <a:ext cx="2370768" cy="3059056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084262"/>
              </p:ext>
            </p:extLst>
          </p:nvPr>
        </p:nvGraphicFramePr>
        <p:xfrm>
          <a:off x="4481706" y="3847792"/>
          <a:ext cx="1991726" cy="2813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5" imgW="5676857" imgH="8019997" progId="AcroExch.Document.7">
                  <p:embed/>
                </p:oleObj>
              </mc:Choice>
              <mc:Fallback>
                <p:oleObj name="Acrobat Document" r:id="rId5" imgW="5676857" imgH="8019997" progId="AcroExch.Document.7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706" y="3847792"/>
                        <a:ext cx="1991726" cy="2813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1692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Литература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1346542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Концепция духовно-нравственного развития и воспитания личности  гражданина России /А.Я. Данилюк, А.М. Кондаков, В.А. Тишков. </a:t>
            </a:r>
            <a:r>
              <a:rPr lang="ru-RU" sz="16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http://u.to/Hnz_Bw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Ивлева Т.Г. Пушкин и Достоевский в творческом сознании Бориса Гребенщикова. </a:t>
            </a:r>
            <a:r>
              <a:rPr lang="ru-RU" sz="16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http://u.to/3VX_Bw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  <a:tab pos="270510" algn="l"/>
              </a:tabLs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Козицкая Е.А. «Чужое» слово в поэтике русского рока. </a:t>
            </a:r>
            <a:r>
              <a:rPr lang="ru-RU" sz="16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http://u.to/RFr_Bw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  <a:tab pos="270510" algn="l"/>
              </a:tabLs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Михайлова В.А., Михайлова Т.Н. Пушкинские реминисценции в петербургских текста Юрия Шевчука. </a:t>
            </a:r>
            <a:r>
              <a:rPr lang="ru-RU" sz="16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http://u.to/5Fr_Bw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Маврина Н.А. ИКТ на уроках русского языка и литературы.</a:t>
            </a:r>
            <a:r>
              <a:rPr lang="ru-RU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http://u.to/9nD_Bw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Слюняева Н.В. Применение технологии сотрудничества как средство формирования коммуникативной компетенции младших школьников. </a:t>
            </a:r>
            <a:r>
              <a:rPr lang="ru-RU" sz="16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http://</a:t>
            </a:r>
            <a:r>
              <a:rPr lang="ru-RU" sz="1600" u="sng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u.to/fFX_Bw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Шостак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Г.В. Изучение рок-поэзии в рамках школьных дисциплин эстетического цикла. </a:t>
            </a:r>
            <a:r>
              <a:rPr lang="ru-RU" sz="16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http://u.to/Wlv_Bw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26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493043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Спасибо за внимание!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1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404664"/>
            <a:ext cx="3816424" cy="2544282"/>
          </a:xfrm>
        </p:spPr>
      </p:pic>
      <p:sp>
        <p:nvSpPr>
          <p:cNvPr id="6" name="TextBox 5"/>
          <p:cNvSpPr txBox="1"/>
          <p:nvPr/>
        </p:nvSpPr>
        <p:spPr>
          <a:xfrm>
            <a:off x="240922" y="3076902"/>
            <a:ext cx="48965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Жиркова Анастасия Александровна, учитель русского языка и литературы первой категории.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Трудовой стаж  - 7 лет.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Педагогический стаж – 7 лет.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Самарский государственный педагогический университет,</a:t>
            </a:r>
          </a:p>
          <a:p>
            <a:pPr algn="ctr"/>
            <a:r>
              <a:rPr lang="ru-RU" dirty="0" smtClean="0"/>
              <a:t> диплом с отличием.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МБОУ СОШ № 63 г.о. Самара.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822899" y="620688"/>
            <a:ext cx="39604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…Кто в дождь отдал плащ, тот под плащом,</a:t>
            </a:r>
          </a:p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Тот, кто простил, тот и прощён.</a:t>
            </a:r>
          </a:p>
          <a:p>
            <a:pPr algn="r"/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Александр Васильев («Сплин»)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77" y="3064148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7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МБОУ СОШ № 63 </a:t>
            </a:r>
            <a:r>
              <a:rPr lang="ru-RU" sz="4000" dirty="0" err="1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г.о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. Самара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3528392" cy="266629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23928" y="1124744"/>
            <a:ext cx="4752528" cy="532859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900" dirty="0" smtClean="0"/>
              <a:t>Школа 63 – старейшая школа Самары. Основана в 1825 году.</a:t>
            </a:r>
          </a:p>
          <a:p>
            <a:endParaRPr lang="ru-RU" sz="19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900" dirty="0" smtClean="0"/>
              <a:t>Здание школы является памятником архитектуры.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9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900" dirty="0" smtClean="0"/>
              <a:t> В 60-х годах </a:t>
            </a:r>
            <a:r>
              <a:rPr lang="en-US" sz="1900" dirty="0" smtClean="0"/>
              <a:t>XX</a:t>
            </a:r>
            <a:r>
              <a:rPr lang="ru-RU" sz="1900" dirty="0" smtClean="0"/>
              <a:t> века школа получала статус физико-математической.</a:t>
            </a:r>
          </a:p>
          <a:p>
            <a:endParaRPr lang="ru-RU" sz="19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900" dirty="0" smtClean="0"/>
              <a:t>Ученики школы ежегодно становятся победителями и призёрами предметных олимпиад разного уровня, показывают высокие результаты на выпускных экзаменах, поступают в престижнейшие вузы Самары и России.</a:t>
            </a:r>
          </a:p>
          <a:p>
            <a:endParaRPr lang="ru-RU" sz="19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900" dirty="0" smtClean="0"/>
              <a:t>С 2003 года школа носит имя почётного гражданина города Самары </a:t>
            </a:r>
            <a:r>
              <a:rPr lang="ru-RU" sz="1900" dirty="0" err="1" smtClean="0"/>
              <a:t>Н.И.Мельникова</a:t>
            </a:r>
            <a:r>
              <a:rPr lang="ru-RU" sz="1900" dirty="0" smtClean="0"/>
              <a:t>, учителя физики</a:t>
            </a:r>
            <a:r>
              <a:rPr lang="ru-RU" sz="1800" dirty="0" smtClean="0"/>
              <a:t>.</a:t>
            </a: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5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7564" y="1066381"/>
            <a:ext cx="7992888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ru-RU" sz="2400" u="none" strike="noStrike" kern="0" cap="none" spc="0" normalizeH="0" noProof="0" dirty="0" smtClean="0">
                <a:ln>
                  <a:noFill/>
                </a:ln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Базовое филологическое образование.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ru-RU" sz="2400" u="none" strike="noStrike" kern="0" cap="none" spc="0" normalizeH="0" noProof="0" dirty="0" smtClean="0">
                <a:ln>
                  <a:noFill/>
                </a:ln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Базовое педагогическое образование.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ru-RU" sz="2400" u="none" strike="noStrike" kern="0" cap="none" spc="0" normalizeH="0" noProof="0" dirty="0" smtClean="0">
                <a:ln>
                  <a:noFill/>
                </a:ln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Влияние личностей Учителей: школьных учителей русского языка и литературы Коваленко В.С. </a:t>
            </a:r>
            <a:r>
              <a:rPr lang="ru-RU" sz="2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Баженовой </a:t>
            </a:r>
            <a:r>
              <a:rPr lang="ru-RU" sz="2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Л.М.</a:t>
            </a:r>
            <a:endParaRPr kumimoji="0" lang="ru-RU" sz="2400" u="none" strike="noStrike" kern="0" cap="none" spc="0" normalizeH="0" noProof="0" dirty="0" smtClean="0">
              <a:ln>
                <a:noFill/>
              </a:ln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ru-RU" sz="2400" u="none" strike="noStrike" kern="0" cap="none" spc="0" normalizeH="0" noProof="0" dirty="0" smtClean="0">
                <a:ln>
                  <a:noFill/>
                </a:ln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Профессиональный и жизненный опыт (работа в школе, общение с детьми). 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ru-RU" sz="2400" u="none" strike="noStrike" kern="0" cap="none" spc="0" normalizeH="0" noProof="0" dirty="0" smtClean="0">
                <a:ln>
                  <a:noFill/>
                </a:ln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Самообразование: изучение психологической, научной педагогической и методической литературы.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ru-RU" sz="2400" u="none" strike="noStrike" kern="0" cap="none" spc="0" normalizeH="0" noProof="0" dirty="0" smtClean="0">
                <a:ln>
                  <a:noFill/>
                </a:ln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на курсах повышения квалификации. 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ru-RU" sz="2400" u="none" strike="noStrike" kern="0" cap="none" spc="0" normalizeH="0" noProof="0" dirty="0" smtClean="0">
                <a:ln>
                  <a:noFill/>
                </a:ln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Ознакомление с практическим опытом работы коллег (очное и дистанционное).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26064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Становление опыта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31" y="1844824"/>
            <a:ext cx="8136904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pc="-3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Реальное состояние российского общества</a:t>
            </a:r>
            <a:r>
              <a:rPr lang="ru-RU" spc="4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вскрывает недостаток сознательно принимаемых </a:t>
            </a:r>
            <a:r>
              <a:rPr lang="ru-RU" spc="-3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большинством граждан принципов и правил жизни, согласия в </a:t>
            </a:r>
            <a:r>
              <a:rPr lang="ru-RU" spc="-1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вопросах корректного и конструктивного социального поведения, а также </a:t>
            </a:r>
            <a:r>
              <a:rPr lang="ru-RU" spc="-3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созидательных ориентиров смысла жизни.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Состояние школы также показывает, что уровень духовно-нравственных качеств обучающихся среднего звена является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недостаточным.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pc="-2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Ценности личности формируются </a:t>
            </a:r>
            <a:r>
              <a:rPr lang="ru-RU" spc="-2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семье, неформальных сообществах, трудовых и других </a:t>
            </a:r>
            <a:r>
              <a:rPr lang="ru-RU" spc="-3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коллективах, в сфере массовой информации, искусства, отдыха и т. д. Но </a:t>
            </a:r>
            <a:r>
              <a:rPr lang="ru-RU" spc="-4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наиболее системно, последовательно и глубоко духовно-нравственное развитие и воспитание личности  происходит в сфере  общего  образования, где развитие и воспитание обеспечено всем укладом школьной жизни.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7667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Актуальность опыта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Противоречия 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192645"/>
              </p:ext>
            </p:extLst>
          </p:nvPr>
        </p:nvGraphicFramePr>
        <p:xfrm>
          <a:off x="251520" y="1268760"/>
          <a:ext cx="8712968" cy="4945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138024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Национальный воспитательный</a:t>
                      </a:r>
                      <a:r>
                        <a:rPr lang="ru-RU" sz="1800" b="1" baseline="0" dirty="0" smtClean="0"/>
                        <a:t> идеал выпускника школы согласно «Концепции духовно-нравственного воспитания и развития гражданина Российской Федерации»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Действительность</a:t>
                      </a:r>
                      <a:endParaRPr lang="ru-RU" sz="1800" dirty="0"/>
                    </a:p>
                  </a:txBody>
                  <a:tcPr/>
                </a:tc>
              </a:tr>
              <a:tr h="170531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любящий свой край  и своё Отечество, знающий русский и родной язык, уважающий свой народ, его культуру и духовные </a:t>
                      </a:r>
                      <a:r>
                        <a:rPr lang="ru-RU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традиции</a:t>
                      </a:r>
                      <a:endParaRPr lang="ru-RU" sz="18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Молодые люди стремятся уехать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за границу, небрежно относятся к родному языку (неграмотны в СМС-сообщениях и в общении в интернете), мало читают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776730">
                <a:tc>
                  <a:txBody>
                    <a:bodyPr/>
                    <a:lstStyle/>
                    <a:p>
                      <a:pPr marL="0" marR="0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осознающий и принимающий  ценности человеческой жизни, семьи, гражданского общества, многонационального российского народа, человечества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современном российском обществе не решена проблема алкоголизма и наркомании, не снижается уровень разводов и распространённости венерических заболеваний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9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Базовые национальные ценности 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128" y="1204162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патриотизм;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оциальная солидарность;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гражданственность; </a:t>
            </a:r>
          </a:p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емья;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творчество;</a:t>
            </a:r>
          </a:p>
          <a:p>
            <a:pPr algn="ctr"/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аука;</a:t>
            </a:r>
          </a:p>
          <a:p>
            <a:pPr algn="ctr"/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традиционные российские религии;</a:t>
            </a:r>
          </a:p>
          <a:p>
            <a:pPr algn="ctr"/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искусство и литература;</a:t>
            </a:r>
          </a:p>
          <a:p>
            <a:pPr algn="ctr"/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природа;</a:t>
            </a:r>
          </a:p>
          <a:p>
            <a:pPr algn="ctr"/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человечество.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449" y="3326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Решаемая проблема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2472651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сформированности у обучающихся духовно-нравственных качеств ниже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желаемого.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60647"/>
            <a:ext cx="74434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OpenSymbol" pitchFamily="2" charset="0"/>
                <a:cs typeface="Times New Roman" panose="02020603050405020304" pitchFamily="18" charset="0"/>
              </a:rPr>
              <a:t>Теоретическое </a:t>
            </a:r>
            <a:r>
              <a:rPr lang="ru-RU" alt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OpenSymbol" pitchFamily="2" charset="0"/>
                <a:cs typeface="Times New Roman" panose="02020603050405020304" pitchFamily="18" charset="0"/>
              </a:rPr>
              <a:t>обоснование  педагогического опыта</a:t>
            </a:r>
            <a:endParaRPr lang="ru-RU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OpenSymbol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643050"/>
            <a:ext cx="8858280" cy="4857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Концептуальные основы профессиональной деятельности:</a:t>
            </a:r>
          </a:p>
          <a:p>
            <a:endParaRPr lang="ru-RU" sz="2800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педагогика сотрудничества;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гуманно-личностная технология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Ш.А.Амонашвили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система Е.Н.Ильина: преподавание литературы как предмета, формирующего человека;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«диалог культур» (В.С.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Библер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С.Ю Курганов).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301</TotalTime>
  <Words>1152</Words>
  <Application>Microsoft Office PowerPoint</Application>
  <PresentationFormat>Экран (4:3)</PresentationFormat>
  <Paragraphs>133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Воздушный поток</vt:lpstr>
      <vt:lpstr>Acrobat Document</vt:lpstr>
      <vt:lpstr>Презентация PowerPoint</vt:lpstr>
      <vt:lpstr>Презентация PowerPoint</vt:lpstr>
      <vt:lpstr>МБОУ СОШ № 63 г.о. Самара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духовно-нравственных качеств учащихся среднего звена «Дорога к вечным ценностям»</dc:title>
  <dc:creator>Настя</dc:creator>
  <cp:lastModifiedBy>Настя</cp:lastModifiedBy>
  <cp:revision>41</cp:revision>
  <dcterms:created xsi:type="dcterms:W3CDTF">2014-11-30T16:28:47Z</dcterms:created>
  <dcterms:modified xsi:type="dcterms:W3CDTF">2014-12-02T05:44:26Z</dcterms:modified>
</cp:coreProperties>
</file>