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CC1AA5-BBD8-426F-977C-0D2F9F743AA0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2CD182-86D1-46F6-9C6A-469AFAD7E0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12777"/>
            <a:ext cx="84582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СЛОЖЕНИЕ  ДРОБЕЙ С РАЗНЫМИ ЗНАМЕНАТЕЛЯМИ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(урок-поиск – 6 класс)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Учитель: Корецкая Светлана Ивановна</a:t>
            </a:r>
          </a:p>
          <a:p>
            <a:pPr algn="r"/>
            <a:r>
              <a:rPr lang="ru-RU" dirty="0" smtClean="0"/>
              <a:t>МБОУ СОШ № 60 </a:t>
            </a:r>
          </a:p>
          <a:p>
            <a:pPr algn="r"/>
            <a:r>
              <a:rPr lang="ru-RU" dirty="0" smtClean="0"/>
              <a:t>Г. Владивосток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1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r>
              <a:rPr lang="ru-RU" b="1" dirty="0"/>
              <a:t>Задание 4.</a:t>
            </a:r>
            <a:r>
              <a:rPr lang="ru-RU" dirty="0"/>
              <a:t> При сложении дробей с разными знаменателями нам помогал либо круг, либо прямоугольник. А как нам решить такую задачу:</a:t>
            </a:r>
          </a:p>
          <a:p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3354918" cy="18002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9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r>
              <a:rPr lang="ru-RU" b="1" dirty="0"/>
              <a:t>Вывод:</a:t>
            </a:r>
            <a:r>
              <a:rPr lang="ru-RU" dirty="0"/>
              <a:t> сложение дробей с разными знаменателями надо заменить сложением дробей с одинаковыми знаменателями, которые находятся как НОК знаменателей слагаемых дробей.</a:t>
            </a:r>
          </a:p>
        </p:txBody>
      </p:sp>
    </p:spTree>
    <p:extLst>
      <p:ext uri="{BB962C8B-B14F-4D97-AF65-F5344CB8AC3E}">
        <p14:creationId xmlns:p14="http://schemas.microsoft.com/office/powerpoint/2010/main" val="26370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</a:rPr>
              <a:t>Алгоритм сложения дробей с разными знаменателями.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832648" cy="561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6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06760"/>
          </a:xfrm>
        </p:spPr>
        <p:txBody>
          <a:bodyPr/>
          <a:lstStyle/>
          <a:p>
            <a:pPr algn="ctr"/>
            <a:r>
              <a:rPr lang="ru-RU" dirty="0" smtClean="0"/>
              <a:t>Задания классу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2373348" cy="499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006" y="1256006"/>
            <a:ext cx="3326962" cy="490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4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1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Самостоятельная работа (с последующей проверкой).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r>
              <a:rPr lang="ru-RU" b="1" dirty="0"/>
              <a:t>Задание:</a:t>
            </a:r>
            <a:r>
              <a:rPr lang="ru-RU" dirty="0"/>
              <a:t> найти </a:t>
            </a:r>
            <a:r>
              <a:rPr lang="ru-RU"/>
              <a:t>значение </a:t>
            </a:r>
            <a:r>
              <a:rPr lang="ru-RU" smtClean="0"/>
              <a:t>выражения.</a:t>
            </a:r>
            <a:endParaRPr lang="ru-RU" dirty="0"/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2324"/>
            <a:ext cx="7992888" cy="448991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29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90364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сложить дроби с разными знаменателями?</a:t>
            </a:r>
          </a:p>
          <a:p>
            <a:endParaRPr lang="ru-RU" dirty="0" smtClean="0"/>
          </a:p>
          <a:p>
            <a:r>
              <a:rPr lang="ru-RU" dirty="0" smtClean="0"/>
              <a:t>Пригодится ли это вам в жизни?</a:t>
            </a:r>
          </a:p>
          <a:p>
            <a:endParaRPr lang="ru-RU" dirty="0" smtClean="0"/>
          </a:p>
          <a:p>
            <a:r>
              <a:rPr lang="ru-RU" dirty="0" smtClean="0"/>
              <a:t>Когда и зачем?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2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15 примеров на сложение дробей с разными знаменателями и выполнить сложение.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8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Итог </a:t>
            </a:r>
            <a:r>
              <a:rPr lang="ru-RU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урока Выбор </a:t>
            </a:r>
            <a:r>
              <a:rPr lang="ru-RU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за вами</a:t>
            </a:r>
            <a:r>
              <a:rPr lang="ru-RU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210DB7"/>
                </a:solidFill>
                <a:latin typeface="Arial"/>
                <a:cs typeface="Arial"/>
              </a:rPr>
              <a:t/>
            </a:r>
            <a:br>
              <a:rPr lang="ru-RU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210DB7"/>
                </a:solidFill>
                <a:latin typeface="Arial"/>
                <a:cs typeface="Arial"/>
              </a:rPr>
            </a:br>
            <a:endParaRPr lang="ru-RU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838200" y="1752600"/>
            <a:ext cx="8153400" cy="2727325"/>
            <a:chOff x="528" y="1104"/>
            <a:chExt cx="5136" cy="1718"/>
          </a:xfrm>
        </p:grpSpPr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528" y="1296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400" b="1" dirty="0">
                  <a:solidFill>
                    <a:srgbClr val="FF0000"/>
                  </a:solidFill>
                </a:rPr>
                <a:t>Важная тема</a:t>
              </a:r>
            </a:p>
          </p:txBody>
        </p: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3792" y="1104"/>
              <a:ext cx="144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rgbClr val="FF0066"/>
                  </a:solidFill>
                </a:rPr>
                <a:t>Оценка урока - хорошо</a:t>
              </a: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3792" y="2304"/>
              <a:ext cx="18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rgbClr val="FF0066"/>
                  </a:solidFill>
                </a:rPr>
                <a:t>Ничего особенного</a:t>
              </a:r>
            </a:p>
          </p:txBody>
        </p:sp>
      </p:grpSp>
      <p:sp>
        <p:nvSpPr>
          <p:cNvPr id="8" name="Text Box 9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0066FF"/>
                </a:solidFill>
              </a:rPr>
              <a:t>Здорово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05600" y="27432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FF9900"/>
                </a:solidFill>
              </a:rPr>
              <a:t>Довольна оценкой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38600" y="42672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0066FF"/>
                </a:solidFill>
              </a:rPr>
              <a:t>Доволен оценкой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981200" y="3657600"/>
            <a:ext cx="228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000000"/>
                </a:solidFill>
              </a:rPr>
              <a:t>Есть вопросы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591300" y="47117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CC33"/>
                </a:solidFill>
              </a:rPr>
              <a:t>Узнал(а) много нового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1000125" y="57150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009900"/>
                </a:solidFill>
              </a:rPr>
              <a:t>Ничего не понятно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04800" y="28956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FF00FF"/>
                </a:solidFill>
              </a:rPr>
              <a:t>Урок понравился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686300" y="26543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009900"/>
                </a:solidFill>
              </a:rPr>
              <a:t>Спасибо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038600" y="3505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996633"/>
                </a:solidFill>
              </a:rPr>
              <a:t>Было скучно</a:t>
            </a:r>
          </a:p>
        </p:txBody>
      </p:sp>
      <p:pic>
        <p:nvPicPr>
          <p:cNvPr id="17" name="Picture 25" descr="звонок">
            <a:hlinkClick r:id="" action="ppaction://noaction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7" y="4949437"/>
            <a:ext cx="27146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7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4" descr="109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8"/>
          <p:cNvSpPr txBox="1">
            <a:spLocks noChangeArrowheads="1"/>
          </p:cNvSpPr>
          <p:nvPr/>
        </p:nvSpPr>
        <p:spPr bwMode="auto">
          <a:xfrm>
            <a:off x="2071688" y="2286000"/>
            <a:ext cx="51720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8800" b="1">
                <a:solidFill>
                  <a:srgbClr val="FF0000"/>
                </a:solidFill>
                <a:latin typeface="Segoe Print" pitchFamily="2" charset="0"/>
              </a:rPr>
              <a:t>Успехов в учёбе !</a:t>
            </a:r>
          </a:p>
        </p:txBody>
      </p:sp>
    </p:spTree>
    <p:extLst>
      <p:ext uri="{BB962C8B-B14F-4D97-AF65-F5344CB8AC3E}">
        <p14:creationId xmlns:p14="http://schemas.microsoft.com/office/powerpoint/2010/main" val="4235632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Цели:</a:t>
            </a:r>
            <a:r>
              <a:rPr lang="ru-RU" dirty="0"/>
              <a:t> разработать вместе с детьми алгоритм сложения дробей с разными знаменателями и научить складывать дроби согласно заданному алгоритму; научить складывать и вычитать дроби с разными знаменателями на основе полученного на уроке алгоритма; развивать интуицию, наблюдательность, логическое мышление; воспитывать стремление помочь товарищу.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3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Актуализация знаний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Устная работа :</a:t>
            </a:r>
          </a:p>
          <a:p>
            <a:endParaRPr lang="ru-RU" dirty="0"/>
          </a:p>
        </p:txBody>
      </p:sp>
      <p:pic>
        <p:nvPicPr>
          <p:cNvPr id="1026" name="Picture 2" descr="C:\Users\Учитель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776" y="2348880"/>
            <a:ext cx="5802560" cy="3677343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04913"/>
            <a:ext cx="7557796" cy="507641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8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effectLst/>
              </a:rPr>
              <a:t>Объяснение нового материала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1.</a:t>
            </a:r>
            <a:r>
              <a:rPr lang="ru-RU" dirty="0"/>
              <a:t> Ребята съели половину пирога и еще один кусочек. Сколько (какую часть) пирога съели ребята? Задача решается с помощью круга: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92080" y="3212976"/>
            <a:ext cx="2808312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5703348" y="3624244"/>
            <a:ext cx="1985776" cy="19857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3"/>
            <a:endCxn id="4" idx="7"/>
          </p:cNvCxnSpPr>
          <p:nvPr/>
        </p:nvCxnSpPr>
        <p:spPr>
          <a:xfrm flipV="1">
            <a:off x="5703348" y="3624244"/>
            <a:ext cx="1985776" cy="19857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4" idx="6"/>
          </p:cNvCxnSpPr>
          <p:nvPr/>
        </p:nvCxnSpPr>
        <p:spPr>
          <a:xfrm>
            <a:off x="5292080" y="4617132"/>
            <a:ext cx="2808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Учитель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5" y="3881828"/>
            <a:ext cx="409557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2.</a:t>
            </a:r>
            <a:r>
              <a:rPr lang="ru-RU" dirty="0"/>
              <a:t> Решаем с помощью прямоугольника, разбитого на равные части. Какая часть прямоугольника заштрихована?</a:t>
            </a:r>
          </a:p>
          <a:p>
            <a:endParaRPr lang="ru-RU" dirty="0"/>
          </a:p>
        </p:txBody>
      </p:sp>
      <p:pic>
        <p:nvPicPr>
          <p:cNvPr id="4098" name="Picture 2" descr="C:\Users\Учитель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98556"/>
            <a:ext cx="417344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19040"/>
            <a:ext cx="3820974" cy="146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9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4863802" cy="222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489061" cy="134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58"/>
            <a:ext cx="4863802" cy="19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93170"/>
            <a:ext cx="3376788" cy="1246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9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/>
          <a:lstStyle/>
          <a:p>
            <a:r>
              <a:rPr lang="ru-RU" b="1" dirty="0"/>
              <a:t> Задание 3.</a:t>
            </a:r>
            <a:r>
              <a:rPr lang="ru-RU" dirty="0"/>
              <a:t> Работа в парах.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73932"/>
            <a:ext cx="5474287" cy="198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9" y="2052067"/>
            <a:ext cx="2369135" cy="137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3871898"/>
            <a:ext cx="5402278" cy="255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75" y="4490501"/>
            <a:ext cx="2138944" cy="13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1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1"/>
            <a:ext cx="4896544" cy="201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34" y="2492896"/>
            <a:ext cx="2610605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2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267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СЛОЖЕНИЕ  ДРОБЕЙ С РАЗНЫМИ ЗНАМЕНАТЕЛЯМИ (урок-поиск – 6 класс)   </vt:lpstr>
      <vt:lpstr>Презентация PowerPoint</vt:lpstr>
      <vt:lpstr>Актуализация знаний </vt:lpstr>
      <vt:lpstr>Презентация PowerPoint</vt:lpstr>
      <vt:lpstr>Объяснение нового материала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сложения дробей с разными знаменателями. </vt:lpstr>
      <vt:lpstr>Задания классу</vt:lpstr>
      <vt:lpstr>Самостоятельная работа (с последующей проверкой). </vt:lpstr>
      <vt:lpstr>Проверка</vt:lpstr>
      <vt:lpstr>Подведение итогов</vt:lpstr>
      <vt:lpstr>Домашнее задание</vt:lpstr>
      <vt:lpstr>Итог урока Выбор за вами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 ДРОБЕЙ С РАЗНЫМИ ЗНАМЕНАТЕЛЯМИ (урок-поиск – 6 класс)</dc:title>
  <dc:creator>Учитель</dc:creator>
  <cp:lastModifiedBy>Учитель</cp:lastModifiedBy>
  <cp:revision>8</cp:revision>
  <dcterms:created xsi:type="dcterms:W3CDTF">2014-12-04T14:09:20Z</dcterms:created>
  <dcterms:modified xsi:type="dcterms:W3CDTF">2014-12-04T15:33:33Z</dcterms:modified>
</cp:coreProperties>
</file>