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25</c:v>
                </c:pt>
                <c:pt idx="1">
                  <c:v>13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46</c:v>
                </c:pt>
                <c:pt idx="1">
                  <c:v>58</c:v>
                </c:pt>
                <c:pt idx="2">
                  <c:v>41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29</c:v>
                </c:pt>
                <c:pt idx="1">
                  <c:v>29</c:v>
                </c:pt>
                <c:pt idx="2">
                  <c:v>23</c:v>
                </c:pt>
              </c:numCache>
            </c:numRef>
          </c:val>
        </c:ser>
        <c:gapWidth val="75"/>
        <c:shape val="cylinder"/>
        <c:axId val="55298304"/>
        <c:axId val="55189504"/>
        <c:axId val="0"/>
      </c:bar3DChart>
      <c:catAx>
        <c:axId val="55298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5189504"/>
        <c:crosses val="autoZero"/>
        <c:auto val="1"/>
        <c:lblAlgn val="ctr"/>
        <c:lblOffset val="100"/>
      </c:catAx>
      <c:valAx>
        <c:axId val="55189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5529830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Высокий ур-нь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42</c:v>
                </c:pt>
                <c:pt idx="1">
                  <c:v>4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Средний ур-нь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54</c:v>
                </c:pt>
                <c:pt idx="1">
                  <c:v>67</c:v>
                </c:pt>
                <c:pt idx="2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Низкий ур-нь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4</c:v>
                </c:pt>
                <c:pt idx="1">
                  <c:v>29</c:v>
                </c:pt>
                <c:pt idx="2">
                  <c:v>27</c:v>
                </c:pt>
              </c:numCache>
            </c:numRef>
          </c:val>
        </c:ser>
        <c:gapWidth val="75"/>
        <c:shape val="cylinder"/>
        <c:axId val="55244672"/>
        <c:axId val="55246208"/>
        <c:axId val="0"/>
      </c:bar3DChart>
      <c:catAx>
        <c:axId val="552446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5246208"/>
        <c:crosses val="autoZero"/>
        <c:auto val="1"/>
        <c:lblAlgn val="ctr"/>
        <c:lblOffset val="100"/>
      </c:catAx>
      <c:valAx>
        <c:axId val="552462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552446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Лист1!$A$7</c:f>
              <c:strCache>
                <c:ptCount val="1"/>
                <c:pt idx="0">
                  <c:v>Высокий темп</c:v>
                </c:pt>
              </c:strCache>
            </c:strRef>
          </c:tx>
          <c:cat>
            <c:strRef>
              <c:f>Лист1!$B$6:$D$6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Лист1!$B$7:$D$7</c:f>
              <c:numCache>
                <c:formatCode>General</c:formatCode>
                <c:ptCount val="3"/>
                <c:pt idx="0">
                  <c:v>13</c:v>
                </c:pt>
                <c:pt idx="1">
                  <c:v>8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Лист1!$A$8</c:f>
              <c:strCache>
                <c:ptCount val="1"/>
                <c:pt idx="0">
                  <c:v>Средний темп</c:v>
                </c:pt>
              </c:strCache>
            </c:strRef>
          </c:tx>
          <c:cat>
            <c:strRef>
              <c:f>Лист1!$B$6:$D$6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Лист1!$B$8:$D$8</c:f>
              <c:numCache>
                <c:formatCode>General</c:formatCode>
                <c:ptCount val="3"/>
                <c:pt idx="0">
                  <c:v>21</c:v>
                </c:pt>
                <c:pt idx="1">
                  <c:v>13</c:v>
                </c:pt>
                <c:pt idx="2">
                  <c:v>68</c:v>
                </c:pt>
              </c:numCache>
            </c:numRef>
          </c:val>
        </c:ser>
        <c:ser>
          <c:idx val="2"/>
          <c:order val="2"/>
          <c:tx>
            <c:strRef>
              <c:f>Лист1!$A$9</c:f>
              <c:strCache>
                <c:ptCount val="1"/>
                <c:pt idx="0">
                  <c:v>Низкий темп</c:v>
                </c:pt>
              </c:strCache>
            </c:strRef>
          </c:tx>
          <c:cat>
            <c:strRef>
              <c:f>Лист1!$B$6:$D$6</c:f>
              <c:strCache>
                <c:ptCount val="3"/>
                <c:pt idx="0">
                  <c:v>5К</c:v>
                </c:pt>
                <c:pt idx="1">
                  <c:v>5Л</c:v>
                </c:pt>
                <c:pt idx="2">
                  <c:v>5М</c:v>
                </c:pt>
              </c:strCache>
            </c:strRef>
          </c:cat>
          <c:val>
            <c:numRef>
              <c:f>Лист1!$B$9:$D$9</c:f>
              <c:numCache>
                <c:formatCode>General</c:formatCode>
                <c:ptCount val="3"/>
                <c:pt idx="0">
                  <c:v>66</c:v>
                </c:pt>
                <c:pt idx="1">
                  <c:v>79</c:v>
                </c:pt>
                <c:pt idx="2">
                  <c:v>9</c:v>
                </c:pt>
              </c:numCache>
            </c:numRef>
          </c:val>
        </c:ser>
        <c:gapWidth val="75"/>
        <c:shape val="cylinder"/>
        <c:axId val="56542720"/>
        <c:axId val="56544256"/>
        <c:axId val="0"/>
      </c:bar3DChart>
      <c:catAx>
        <c:axId val="565427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6544256"/>
        <c:crosses val="autoZero"/>
        <c:auto val="1"/>
        <c:lblAlgn val="ctr"/>
        <c:lblOffset val="100"/>
      </c:catAx>
      <c:valAx>
        <c:axId val="565442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5654272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0"/>
            <a:ext cx="7162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Результаты диагностики 5-х классов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период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адаптации с введением ФГОС,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2014/2015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год.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Дата анкетирования: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сентябрь  2014 год</a:t>
            </a:r>
          </a:p>
          <a:p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Диагностику провела: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педагог-психолог Серегина А.С.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Кол-во участников анкетирования: 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70 чел.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Классы: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5 «К», 5 «Л», 5 «М»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ГБОУ Школа № 641 им. С.Есенина (СП №1469)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286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B00000"/>
                </a:solidFill>
                <a:latin typeface="Times New Roman" pitchFamily="18" charset="0"/>
                <a:cs typeface="Times New Roman" pitchFamily="18" charset="0"/>
              </a:rPr>
              <a:t>МО классных руководителей</a:t>
            </a:r>
            <a:br>
              <a:rPr lang="ru-RU" sz="2400" b="1" dirty="0" smtClean="0">
                <a:solidFill>
                  <a:srgbClr val="B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B00000"/>
                </a:solidFill>
                <a:latin typeface="Times New Roman" pitchFamily="18" charset="0"/>
                <a:cs typeface="Times New Roman" pitchFamily="18" charset="0"/>
              </a:rPr>
              <a:t>7 ноября 2014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4400" y="1143000"/>
          <a:ext cx="7239000" cy="152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«К»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«Л»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«М»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36%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41%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90600" y="0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Экспресс – методика выявления тревожности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 классов в период адаптации.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тревожности в период адаптации.</a:t>
            </a: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990600" y="2667000"/>
          <a:ext cx="7239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76200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Диагностика мотивационной сферы.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определить  общее  отношение  к  школе, к  учению.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38200" y="838200"/>
          <a:ext cx="7467600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619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«К»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«Л»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«М»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23%</a:t>
                      </a:r>
                      <a:endParaRPr lang="ru-RU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914400" y="2438400"/>
          <a:ext cx="7315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0"/>
            <a:ext cx="7391400" cy="1066800"/>
          </a:xfrm>
        </p:spPr>
        <p:txBody>
          <a:bodyPr>
            <a:norm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Теппинг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 тест Ильина,  определения темпа и работоспособности.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определение работоспособности учащихся на уроках.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4400" y="838200"/>
          <a:ext cx="7391400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47850"/>
                <a:gridCol w="1847850"/>
                <a:gridCol w="1847850"/>
                <a:gridCol w="1847850"/>
              </a:tblGrid>
              <a:tr h="3429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«К»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«Л»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 «М»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 темп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23%</a:t>
                      </a:r>
                      <a:endParaRPr lang="ru-RU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темп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Медленный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темп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990600" y="23622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Рекомендации классным руководителям.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762000"/>
            <a:ext cx="71628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Что необходимо учитывать </a:t>
            </a:r>
            <a:r>
              <a:rPr lang="ru-RU" sz="2000" b="1" i="1" dirty="0" smtClean="0"/>
              <a:t> педагогам, </a:t>
            </a:r>
            <a:r>
              <a:rPr lang="ru-RU" sz="2000" b="1" i="1" dirty="0" smtClean="0"/>
              <a:t>чтобы процесс обучения, воспитания и развития шел более равномерно, последовательно и эффективно</a:t>
            </a:r>
            <a:r>
              <a:rPr lang="ru-RU" sz="2000" b="1" i="1" dirty="0" smtClean="0"/>
              <a:t>?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Учитывать </a:t>
            </a:r>
            <a:r>
              <a:rPr lang="ru-RU" sz="2000" dirty="0" smtClean="0"/>
              <a:t>не только учебные достижения ученика, но и его здоровье, семейные трудности, условия быта и другие объективные факторы, влияющие на формирование личности ребенка. </a:t>
            </a:r>
            <a:endParaRPr lang="ru-RU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Учитывать трудности адаптации школьника в переходные периоды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Учитывать индивидуальные личностные особенности ученика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Что необходимо грамотно осуществлять?</a:t>
            </a:r>
            <a:endParaRPr lang="ru-RU" sz="2000" b="1" dirty="0" smtClean="0"/>
          </a:p>
          <a:p>
            <a:r>
              <a:rPr lang="ru-RU" sz="2000" dirty="0" smtClean="0"/>
              <a:t> - Отслеживание хода развития процессов обучения, воспитания.</a:t>
            </a:r>
          </a:p>
          <a:p>
            <a:r>
              <a:rPr lang="ru-RU" sz="2000" dirty="0" smtClean="0"/>
              <a:t> - Процесс социализации ребенка в коллективе</a:t>
            </a:r>
            <a:r>
              <a:rPr lang="ru-RU" sz="2000" dirty="0" smtClean="0"/>
              <a:t>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8200" y="378525"/>
            <a:ext cx="7239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Что поможет ребенку учиться успешнее?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Психолого-педагогическая поддержка каждого ребенка.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 Ориентация на успех.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Выбор личностно-ориентированных образовательных технологий.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Наблюдение, руководство, коррекция динамики развития интеллекта,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творческих способностей.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Приобретение учениками прочных знаний с возможностью использования их в новых ситуациях.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Формирование общих учебных умений и навыков.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Сохранение имеющегося запаса здоровья школьников в процессе получения среднего образования.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223</Words>
  <Application>Microsoft Office PowerPoint</Application>
  <PresentationFormat>Экран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Диагностика мотивационной сферы.  Цель: определить  общее  отношение  к  школе, к  учению. </vt:lpstr>
      <vt:lpstr>Теппинг – тест Ильина,  определения темпа и работоспособности.  Цель: определение работоспособности учащихся на уроках. </vt:lpstr>
      <vt:lpstr>Рекомендации классным руководителям.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Аня</cp:lastModifiedBy>
  <cp:revision>15</cp:revision>
  <dcterms:created xsi:type="dcterms:W3CDTF">2013-10-20T14:54:06Z</dcterms:created>
  <dcterms:modified xsi:type="dcterms:W3CDTF">2014-11-18T08:27:06Z</dcterms:modified>
</cp:coreProperties>
</file>