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62" r:id="rId4"/>
    <p:sldId id="275" r:id="rId5"/>
    <p:sldId id="265" r:id="rId6"/>
    <p:sldId id="270" r:id="rId7"/>
    <p:sldId id="259" r:id="rId8"/>
    <p:sldId id="264" r:id="rId9"/>
    <p:sldId id="266" r:id="rId10"/>
    <p:sldId id="267" r:id="rId11"/>
    <p:sldId id="272" r:id="rId12"/>
    <p:sldId id="269" r:id="rId13"/>
    <p:sldId id="263" r:id="rId14"/>
    <p:sldId id="268" r:id="rId15"/>
    <p:sldId id="271" r:id="rId16"/>
    <p:sldId id="261" r:id="rId17"/>
    <p:sldId id="274" r:id="rId18"/>
    <p:sldId id="260" r:id="rId19"/>
    <p:sldId id="273" r:id="rId2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75C"/>
    <a:srgbClr val="277D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3AD68-C031-477D-98AF-A9281E52770E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85735-7A20-41F7-8FAC-A74EA30C7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8132B-9B5D-48FF-9DAA-9489F121713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AD0FB-89A8-45D0-9885-2792ABCEB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D0F0-E242-4C91-8A5A-4BE745E81C6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252-B19E-4C33-BA92-5A3A0482A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D0F0-E242-4C91-8A5A-4BE745E81C6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252-B19E-4C33-BA92-5A3A0482A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D0F0-E242-4C91-8A5A-4BE745E81C6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252-B19E-4C33-BA92-5A3A0482A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D0F0-E242-4C91-8A5A-4BE745E81C6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252-B19E-4C33-BA92-5A3A0482A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D0F0-E242-4C91-8A5A-4BE745E81C6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252-B19E-4C33-BA92-5A3A0482A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D0F0-E242-4C91-8A5A-4BE745E81C6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252-B19E-4C33-BA92-5A3A0482A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D0F0-E242-4C91-8A5A-4BE745E81C6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252-B19E-4C33-BA92-5A3A0482A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D0F0-E242-4C91-8A5A-4BE745E81C6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252-B19E-4C33-BA92-5A3A0482A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D0F0-E242-4C91-8A5A-4BE745E81C6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252-B19E-4C33-BA92-5A3A0482A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D0F0-E242-4C91-8A5A-4BE745E81C6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252-B19E-4C33-BA92-5A3A0482A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D0F0-E242-4C91-8A5A-4BE745E81C6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252-B19E-4C33-BA92-5A3A0482A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1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D0F0-E242-4C91-8A5A-4BE745E81C6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D252-B19E-4C33-BA92-5A3A0482A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chaykovskiy_-_vals_tsvetov_shchelkunchik_(zaycev.net).mp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AppData\Local\Temp\Rar$DIa0.509\0_2539f_1fd9181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8461448" cy="61926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1124744"/>
            <a:ext cx="5398368" cy="24757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Час</a:t>
            </a:r>
            <a:r>
              <a:rPr lang="ru-RU" b="1" dirty="0" smtClean="0">
                <a:solidFill>
                  <a:schemeClr val="bg1"/>
                </a:solidFill>
                <a:latin typeface="+mn-lt"/>
              </a:rPr>
              <a:t> психологического общения </a:t>
            </a:r>
            <a:r>
              <a:rPr lang="ru-RU" b="1" dirty="0" smtClean="0">
                <a:solidFill>
                  <a:srgbClr val="99375C"/>
                </a:solidFill>
                <a:latin typeface="+mn-lt"/>
              </a:rPr>
              <a:t/>
            </a:r>
            <a:br>
              <a:rPr lang="ru-RU" b="1" dirty="0" smtClean="0">
                <a:solidFill>
                  <a:srgbClr val="99375C"/>
                </a:solidFill>
                <a:latin typeface="+mn-lt"/>
              </a:rPr>
            </a:br>
            <a:endParaRPr lang="ru-RU" b="1" dirty="0">
              <a:solidFill>
                <a:srgbClr val="99375C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933056"/>
            <a:ext cx="4536504" cy="1008112"/>
          </a:xfrm>
        </p:spPr>
        <p:txBody>
          <a:bodyPr>
            <a:no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Баталова С.В.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педагог-психолог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Регионального социопсихологического центра на базе МБУ школы № 32 г.о. Тольятти</a:t>
            </a:r>
          </a:p>
          <a:p>
            <a:pPr algn="r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10.02.2014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AppData\Local\Temp\Rar$DIa0.509\0_2539f_1fd9181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461448" cy="6192688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771800" y="1700808"/>
            <a:ext cx="6048671" cy="4392488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Arial" pitchFamily="34" charset="0"/>
                <a:cs typeface="Arial" pitchFamily="34" charset="0"/>
              </a:rPr>
              <a:t>Наука о собственных именах 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smtClean="0">
                <a:solidFill>
                  <a:srgbClr val="99375C"/>
                </a:solidFill>
                <a:latin typeface="Arial" pitchFamily="34" charset="0"/>
                <a:cs typeface="Arial" pitchFamily="34" charset="0"/>
              </a:rPr>
              <a:t>ономастика</a:t>
            </a:r>
            <a:r>
              <a:rPr lang="ru-RU" sz="3000" dirty="0" smtClean="0">
                <a:solidFill>
                  <a:srgbClr val="99375C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от  греческого слова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онома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имя; </a:t>
            </a:r>
          </a:p>
          <a:p>
            <a:pPr algn="ctr"/>
            <a:r>
              <a:rPr lang="ru-RU" sz="3000" b="1" dirty="0" smtClean="0">
                <a:solidFill>
                  <a:srgbClr val="99375C"/>
                </a:solidFill>
                <a:latin typeface="Arial" pitchFamily="34" charset="0"/>
                <a:cs typeface="Arial" pitchFamily="34" charset="0"/>
              </a:rPr>
              <a:t>Антропонимика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– наука об именах людей, </a:t>
            </a:r>
          </a:p>
          <a:p>
            <a:pPr algn="ctr"/>
            <a:r>
              <a:rPr lang="ru-RU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от греческого слова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антропос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человек, антропология – наука о человеке.</a:t>
            </a:r>
          </a:p>
          <a:p>
            <a:pPr algn="ctr"/>
            <a:endParaRPr lang="ru-RU" sz="4400" b="1" dirty="0">
              <a:solidFill>
                <a:srgbClr val="99375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728191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На Руси можно выделить пять групп имен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4392488"/>
          </a:xfrm>
        </p:spPr>
        <p:txBody>
          <a:bodyPr>
            <a:normAutofit fontScale="92500"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Имена древнееврейские.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Имена греческие. </a:t>
            </a:r>
          </a:p>
          <a:p>
            <a:pPr algn="l"/>
            <a:r>
              <a:rPr lang="ru-RU" dirty="0" smtClean="0">
                <a:latin typeface="Arial" pitchFamily="34" charset="0"/>
                <a:cs typeface="Arial" pitchFamily="34" charset="0"/>
              </a:rPr>
              <a:t>3.  Имена латинские. </a:t>
            </a:r>
          </a:p>
          <a:p>
            <a:pPr algn="l"/>
            <a:r>
              <a:rPr lang="ru-RU" dirty="0" smtClean="0">
                <a:latin typeface="Arial" pitchFamily="34" charset="0"/>
                <a:cs typeface="Arial" pitchFamily="34" charset="0"/>
              </a:rPr>
              <a:t>4.  Имена варварские,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т. е. пришедшие к нам от окружавших греческий мир народов: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Мардарий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Азат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Аифа-ил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Этимология этих имен неясна. </a:t>
            </a:r>
          </a:p>
          <a:p>
            <a:pPr algn="l"/>
            <a:r>
              <a:rPr lang="ru-RU" dirty="0" smtClean="0">
                <a:latin typeface="Arial" pitchFamily="34" charset="0"/>
                <a:cs typeface="Arial" pitchFamily="34" charset="0"/>
              </a:rPr>
              <a:t>5.  Имена славянские: Борис, Глеб, Светлана.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руглая лента лицом вниз 2"/>
          <p:cNvSpPr/>
          <p:nvPr/>
        </p:nvSpPr>
        <p:spPr>
          <a:xfrm>
            <a:off x="1691680" y="260648"/>
            <a:ext cx="6120680" cy="144016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ВЫБОР ИМЕНИ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Выноска со стрелкой вправо 3"/>
          <p:cNvSpPr/>
          <p:nvPr/>
        </p:nvSpPr>
        <p:spPr>
          <a:xfrm rot="16200000">
            <a:off x="1824972" y="919444"/>
            <a:ext cx="1749644" cy="3888435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Выноска со стрелкой вправо 4"/>
          <p:cNvSpPr/>
          <p:nvPr/>
        </p:nvSpPr>
        <p:spPr>
          <a:xfrm rot="16200000">
            <a:off x="1763688" y="3068960"/>
            <a:ext cx="1728192" cy="4032448"/>
          </a:xfrm>
          <a:prstGeom prst="rightArrowCallout">
            <a:avLst>
              <a:gd name="adj1" fmla="val 25000"/>
              <a:gd name="adj2" fmla="val 25000"/>
              <a:gd name="adj3" fmla="val 28149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 со стрелкой вправо 6"/>
          <p:cNvSpPr/>
          <p:nvPr/>
        </p:nvSpPr>
        <p:spPr>
          <a:xfrm rot="16200000">
            <a:off x="5976156" y="944724"/>
            <a:ext cx="1728192" cy="381642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-323166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827584" y="2477410"/>
            <a:ext cx="374441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внешним признакам: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Крепыш, Хромой, Косой, Мила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 rot="19991236">
            <a:off x="5203633" y="2916689"/>
            <a:ext cx="23375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2708921"/>
            <a:ext cx="360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по черте характера:</a:t>
            </a: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Добрыня, Молчун, Умник,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Несмеяна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Выноска со стрелкой вправо 11"/>
          <p:cNvSpPr/>
          <p:nvPr/>
        </p:nvSpPr>
        <p:spPr>
          <a:xfrm rot="16200000">
            <a:off x="6012160" y="3068960"/>
            <a:ext cx="1728192" cy="4032448"/>
          </a:xfrm>
          <a:prstGeom prst="rightArrowCallout">
            <a:avLst>
              <a:gd name="adj1" fmla="val 25000"/>
              <a:gd name="adj2" fmla="val 25000"/>
              <a:gd name="adj3" fmla="val 28149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4941168"/>
            <a:ext cx="403244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по порядку рождения: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Первуша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Третьяк, Одинец, Пятой.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47017" y="4941168"/>
            <a:ext cx="39454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по прозвищу: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Зайцев, Горяев, Нежданов.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99592" y="1233717"/>
            <a:ext cx="7144905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Хельга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- Ольга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Евдокия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Авдотья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Елена - Алена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Исидор – Сидор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Галла – Алла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Хана – Анна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Йосиф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– Осип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Евфстафий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– Остап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Феодор – Фёдор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Иоанн - Ивана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У Антония,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Андроника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Макария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Назария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были отсечены окончания, Георгий вообще превратился в Егора и Юрия.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Изменение иностранных имён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67544" y="1412776"/>
            <a:ext cx="834722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Вилен (В.И.Ленин)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Велира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(Великий Рабочий)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Дамир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(Даешь мировую революцию)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Нинель (Ленин наоборот).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Лагшмивара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(Лагерь Шмидта в Арктике)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Пятвчёт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(Пятилетку за четыре года)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Даздраперма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(Да здравствует первое мая)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Вилорик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Октябрь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Смена идеологии – новые имена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AppData\Local\Temp\Rar$DIa0.509\0_2539f_1fd9181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461448" cy="6192688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75856" y="1772816"/>
            <a:ext cx="5400600" cy="399615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Социальная </a:t>
            </a:r>
            <a:r>
              <a:rPr lang="ru-RU" smtClean="0"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latin typeface="Arial" pitchFamily="34" charset="0"/>
                <a:cs typeface="Arial" pitchFamily="34" charset="0"/>
              </a:rPr>
            </a:br>
            <a:r>
              <a:rPr lang="ru-RU" smtClean="0">
                <a:latin typeface="Arial" pitchFamily="34" charset="0"/>
                <a:cs typeface="Arial" pitchFamily="34" charset="0"/>
              </a:rPr>
              <a:t>- Эмоциональная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Звуковая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Ассоциативная 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419871" y="548681"/>
            <a:ext cx="5074841" cy="1008111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99375C"/>
                </a:solidFill>
                <a:latin typeface="Arial" pitchFamily="34" charset="0"/>
                <a:cs typeface="Arial" pitchFamily="34" charset="0"/>
              </a:rPr>
              <a:t>ТЕОРИИ ИМЕНИ</a:t>
            </a:r>
            <a:endParaRPr lang="ru-RU" sz="4400" b="1" dirty="0">
              <a:solidFill>
                <a:srgbClr val="99375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AppData\Local\Temp\Rar$DIa0.509\0_2539f_1fd9181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461448" cy="61926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620688"/>
            <a:ext cx="3024336" cy="5832648"/>
          </a:xfrm>
        </p:spPr>
        <p:txBody>
          <a:bodyPr>
            <a:noAutofit/>
          </a:bodyPr>
          <a:lstStyle/>
          <a:p>
            <a:r>
              <a:rPr lang="ru-RU" sz="9600" dirty="0" smtClean="0"/>
              <a:t>Ах</a:t>
            </a:r>
            <a:r>
              <a:rPr lang="ru-RU" sz="9600" dirty="0"/>
              <a:t>! 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Ох</a:t>
            </a:r>
            <a:r>
              <a:rPr lang="ru-RU" sz="9600" dirty="0"/>
              <a:t>! 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Ух</a:t>
            </a:r>
            <a:r>
              <a:rPr lang="ru-RU" sz="9600" dirty="0"/>
              <a:t>! 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Эх! </a:t>
            </a:r>
            <a:endParaRPr lang="ru-RU" sz="9600" b="1" i="1" dirty="0">
              <a:solidFill>
                <a:srgbClr val="99375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hlinkClick r:id="rId2" action="ppaction://hlinkfile"/>
              </a:rPr>
              <a:t>«Букет цветов»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M-767_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756946"/>
            <a:ext cx="8640960" cy="46963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AppData\Local\Temp\Rar$DIa0.509\0_2539f_1fd9181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461448" cy="61926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404664"/>
            <a:ext cx="5112568" cy="6048672"/>
          </a:xfrm>
        </p:spPr>
        <p:txBody>
          <a:bodyPr>
            <a:normAutofit/>
          </a:bodyPr>
          <a:lstStyle/>
          <a:p>
            <a:pPr algn="r"/>
            <a:r>
              <a:rPr lang="ru-RU" sz="3100" b="1" i="1" dirty="0">
                <a:solidFill>
                  <a:srgbClr val="99375C"/>
                </a:solidFill>
              </a:rPr>
              <a:t>Оставляет ветка плод.</a:t>
            </a:r>
            <a:r>
              <a:rPr lang="ru-RU" sz="3100" b="1" dirty="0">
                <a:solidFill>
                  <a:srgbClr val="99375C"/>
                </a:solidFill>
              </a:rPr>
              <a:t/>
            </a:r>
            <a:br>
              <a:rPr lang="ru-RU" sz="3100" b="1" dirty="0">
                <a:solidFill>
                  <a:srgbClr val="99375C"/>
                </a:solidFill>
              </a:rPr>
            </a:br>
            <a:r>
              <a:rPr lang="ru-RU" sz="3100" b="1" i="1" dirty="0">
                <a:solidFill>
                  <a:srgbClr val="99375C"/>
                </a:solidFill>
              </a:rPr>
              <a:t>Оставляет пчелка мед.</a:t>
            </a:r>
            <a:r>
              <a:rPr lang="ru-RU" sz="3100" b="1" dirty="0">
                <a:solidFill>
                  <a:srgbClr val="99375C"/>
                </a:solidFill>
              </a:rPr>
              <a:t/>
            </a:r>
            <a:br>
              <a:rPr lang="ru-RU" sz="3100" b="1" dirty="0">
                <a:solidFill>
                  <a:srgbClr val="99375C"/>
                </a:solidFill>
              </a:rPr>
            </a:br>
            <a:r>
              <a:rPr lang="ru-RU" sz="3100" b="1" i="1" dirty="0">
                <a:solidFill>
                  <a:srgbClr val="99375C"/>
                </a:solidFill>
              </a:rPr>
              <a:t>Нивы – золото зерна,</a:t>
            </a:r>
            <a:r>
              <a:rPr lang="ru-RU" sz="3100" b="1" dirty="0">
                <a:solidFill>
                  <a:srgbClr val="99375C"/>
                </a:solidFill>
              </a:rPr>
              <a:t/>
            </a:r>
            <a:br>
              <a:rPr lang="ru-RU" sz="3100" b="1" dirty="0">
                <a:solidFill>
                  <a:srgbClr val="99375C"/>
                </a:solidFill>
              </a:rPr>
            </a:br>
            <a:r>
              <a:rPr lang="ru-RU" sz="3100" b="1" i="1" dirty="0">
                <a:solidFill>
                  <a:srgbClr val="99375C"/>
                </a:solidFill>
              </a:rPr>
              <a:t>Золотой янтарь – сосна.</a:t>
            </a:r>
            <a:r>
              <a:rPr lang="ru-RU" sz="3100" b="1" dirty="0">
                <a:solidFill>
                  <a:srgbClr val="99375C"/>
                </a:solidFill>
              </a:rPr>
              <a:t/>
            </a:r>
            <a:br>
              <a:rPr lang="ru-RU" sz="3100" b="1" dirty="0">
                <a:solidFill>
                  <a:srgbClr val="99375C"/>
                </a:solidFill>
              </a:rPr>
            </a:br>
            <a:r>
              <a:rPr lang="ru-RU" sz="3100" b="1" i="1" dirty="0">
                <a:solidFill>
                  <a:srgbClr val="99375C"/>
                </a:solidFill>
              </a:rPr>
              <a:t>Овцы – тонкое руно.</a:t>
            </a:r>
            <a:r>
              <a:rPr lang="ru-RU" sz="3100" b="1" dirty="0">
                <a:solidFill>
                  <a:srgbClr val="99375C"/>
                </a:solidFill>
              </a:rPr>
              <a:t/>
            </a:r>
            <a:br>
              <a:rPr lang="ru-RU" sz="3100" b="1" dirty="0">
                <a:solidFill>
                  <a:srgbClr val="99375C"/>
                </a:solidFill>
              </a:rPr>
            </a:br>
            <a:r>
              <a:rPr lang="ru-RU" sz="3100" b="1" i="1" dirty="0">
                <a:solidFill>
                  <a:srgbClr val="99375C"/>
                </a:solidFill>
              </a:rPr>
              <a:t>Лозы – пряное питье.</a:t>
            </a:r>
            <a:r>
              <a:rPr lang="ru-RU" sz="3100" b="1" dirty="0">
                <a:solidFill>
                  <a:srgbClr val="99375C"/>
                </a:solidFill>
              </a:rPr>
              <a:t/>
            </a:r>
            <a:br>
              <a:rPr lang="ru-RU" sz="3100" b="1" dirty="0">
                <a:solidFill>
                  <a:srgbClr val="99375C"/>
                </a:solidFill>
              </a:rPr>
            </a:br>
            <a:r>
              <a:rPr lang="ru-RU" sz="3100" b="1" i="1" dirty="0">
                <a:solidFill>
                  <a:srgbClr val="99375C"/>
                </a:solidFill>
              </a:rPr>
              <a:t>Оставляет человек</a:t>
            </a:r>
            <a:r>
              <a:rPr lang="ru-RU" sz="3100" b="1" dirty="0">
                <a:solidFill>
                  <a:srgbClr val="99375C"/>
                </a:solidFill>
              </a:rPr>
              <a:t/>
            </a:r>
            <a:br>
              <a:rPr lang="ru-RU" sz="3100" b="1" dirty="0">
                <a:solidFill>
                  <a:srgbClr val="99375C"/>
                </a:solidFill>
              </a:rPr>
            </a:br>
            <a:r>
              <a:rPr lang="ru-RU" sz="3100" b="1" i="1" dirty="0">
                <a:solidFill>
                  <a:srgbClr val="99375C"/>
                </a:solidFill>
              </a:rPr>
              <a:t>Имя доброе навек.</a:t>
            </a:r>
            <a:r>
              <a:rPr lang="ru-RU" sz="3100" b="1" dirty="0">
                <a:solidFill>
                  <a:srgbClr val="99375C"/>
                </a:solidFill>
              </a:rPr>
              <a:t/>
            </a:r>
            <a:br>
              <a:rPr lang="ru-RU" sz="3100" b="1" dirty="0">
                <a:solidFill>
                  <a:srgbClr val="99375C"/>
                </a:solidFill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i="1" dirty="0" smtClean="0"/>
              <a:t>О</a:t>
            </a:r>
            <a:r>
              <a:rPr lang="ru-RU" sz="3100" i="1" dirty="0"/>
              <a:t>. </a:t>
            </a:r>
            <a:r>
              <a:rPr lang="ru-RU" sz="3100" i="1" dirty="0" err="1"/>
              <a:t>Дриз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AppData\Local\Temp\Rar$DIa0.509\0_2539f_1fd9181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461448" cy="61926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1556792"/>
            <a:ext cx="6048672" cy="3168352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r>
              <a:rPr lang="ru-RU" b="1" dirty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AppData\Local\Temp\Rar$DIa0.509\0_2539f_1fd9181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461448" cy="6192688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 cstate="print"/>
          <a:srcRect l="31493" t="28344" r="19108" b="39172"/>
          <a:stretch>
            <a:fillRect/>
          </a:stretch>
        </p:blipFill>
        <p:spPr bwMode="auto">
          <a:xfrm>
            <a:off x="3707904" y="1628800"/>
            <a:ext cx="453650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 l="80994" t="28344" r="6962" b="39172"/>
          <a:stretch>
            <a:fillRect/>
          </a:stretch>
        </p:blipFill>
        <p:spPr bwMode="auto">
          <a:xfrm>
            <a:off x="3635896" y="3645024"/>
            <a:ext cx="109212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4" cstate="print"/>
          <a:srcRect l="66918" t="27389" r="2285" b="40764"/>
          <a:stretch>
            <a:fillRect/>
          </a:stretch>
        </p:blipFill>
        <p:spPr bwMode="auto">
          <a:xfrm>
            <a:off x="4716016" y="3645024"/>
            <a:ext cx="338437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Kcy;&amp;acy;&amp;kcy; &amp;pcy;&amp;rcy;&amp;acy;&amp;vcy;&amp;icy;&amp;lcy;&amp;softcy;&amp;ncy;&amp;ocy; &amp;vcy;&amp;ycy;&amp;bcy;&amp;rcy;&amp;acy;&amp;tcy;&amp;softcy; &amp;icy;&amp;mcy;&amp;yacy; &amp;rcy;&amp;iecy;&amp;bcy;&amp;iocy;&amp;ncy;&amp;kcy;&amp;acy; 2014 &amp;Kcy;&amp;acy;&amp;kcy; &amp;pcy;&amp;rcy;&amp;acy;&amp;vcy;&amp;icy;&amp;lcy;&amp;softcy;&amp;ncy;&amp;ocy; &amp;vcy;&amp;ycy;&amp;bcy;&amp;rcy;&amp;acy;&amp;tcy;&amp;softcy; &amp;icy;&amp;mcy;&amp;yacy; &amp;rcy;&amp;iecy;&amp;bcy;&amp;iecy;&amp;ncy;&amp;kcy;&amp;ucy; - &amp;zcy;&amp;ncy;&amp;acy;&amp;chcy;&amp;iecy;&amp;ncy;&amp;icy;&amp;yacy; &amp;icy;&amp;mcy;&amp;iecy;&amp;ncy;&amp;icy; &amp;ocy;&amp;tcy;&amp;chcy;&amp;iecy;&amp;scy;&amp;tcy;&amp;v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3750649" cy="30243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548680"/>
            <a:ext cx="5256584" cy="305177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Час психологического общения </a:t>
            </a:r>
            <a:r>
              <a:rPr lang="ru-RU" sz="4000" b="1" dirty="0" smtClean="0">
                <a:solidFill>
                  <a:srgbClr val="99375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99375C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«Тайна имени»</a:t>
            </a:r>
            <a:endParaRPr lang="ru-RU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3573016"/>
            <a:ext cx="5832648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Имена, имена, имена –</a:t>
            </a:r>
            <a:br>
              <a:rPr lang="ru-RU" sz="2400" b="1" i="1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2400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В нашей жизни звучат не случайно:</a:t>
            </a:r>
            <a:br>
              <a:rPr lang="ru-RU" sz="2400" b="1" i="1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2400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Как загадочна эта страна –</a:t>
            </a:r>
            <a:br>
              <a:rPr lang="ru-RU" sz="2400" b="1" i="1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2400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Так и имя – загадка и тайна</a:t>
            </a:r>
            <a:r>
              <a:rPr lang="ru-RU" sz="1100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lang="ru-RU" sz="1100" dirty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ru-RU" sz="1100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1100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</a:t>
            </a:r>
            <a:endParaRPr lang="ru-RU" sz="11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Александр </a:t>
            </a:r>
            <a:r>
              <a:rPr lang="ru-RU" sz="2000" i="1" dirty="0">
                <a:latin typeface="Arial" pitchFamily="34" charset="0"/>
                <a:ea typeface="Calibri" pitchFamily="34" charset="0"/>
                <a:cs typeface="Arial" pitchFamily="34" charset="0"/>
              </a:rPr>
              <a:t>Бобров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Гражданский кодекс  РФ</a:t>
            </a:r>
            <a:br>
              <a:rPr lang="ru-RU" b="1" dirty="0" smtClean="0"/>
            </a:br>
            <a:r>
              <a:rPr lang="ru-RU" b="1" dirty="0" smtClean="0"/>
              <a:t>Статья 19. Имя гражданина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Гражданин приобретает и осуществляет права и обязанности под своим именем, включающим фамилию и собственно имя, а также отчество, если иное не вытекает из закона или национального обычая.</a:t>
            </a:r>
          </a:p>
          <a:p>
            <a:pPr>
              <a:buNone/>
            </a:pPr>
            <a:r>
              <a:rPr lang="ru-RU" dirty="0" smtClean="0"/>
              <a:t>4. Приобретение прав и обязанностей под именем другого лица не допускается</a:t>
            </a:r>
          </a:p>
          <a:p>
            <a:pPr>
              <a:buNone/>
            </a:pPr>
            <a:r>
              <a:rPr lang="ru-RU" dirty="0" smtClean="0"/>
              <a:t>5. Вред, причиненный гражданину в результате неправомерного использования его имени, подлежит возмещению в соответствии с настоящим Кодексом.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ерфолента 4"/>
          <p:cNvSpPr/>
          <p:nvPr/>
        </p:nvSpPr>
        <p:spPr>
          <a:xfrm>
            <a:off x="251520" y="2708920"/>
            <a:ext cx="2880320" cy="115212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Парные и непарные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2627784" y="4869160"/>
            <a:ext cx="4392488" cy="14401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Редкие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распространённые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6084168" y="2636912"/>
            <a:ext cx="2880320" cy="12241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Благозвучные и неблагозвучные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четверенная стрелка 7"/>
          <p:cNvSpPr/>
          <p:nvPr/>
        </p:nvSpPr>
        <p:spPr>
          <a:xfrm>
            <a:off x="3203848" y="1844824"/>
            <a:ext cx="2736304" cy="295232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Классификация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имён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1979712" y="476672"/>
            <a:ext cx="4824536" cy="115212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Мужские и женские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 Кто больше назовет женских имен с удвоенной согласной в корне?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 Какие имена можно получить, заменив одну букву? 3. Какое женское имя состоит из тридцати букв я?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4. Назовите города, состоящие из двух мужских имен.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5. Образуйте имена из следующих сочетаний слов: владеть миром; владеть всем; любить мир; свято славить; милая людям.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6. Вспомните названия растений (цветов, трав, деревьев), которые созвучны с женскими, а также мужскими именами.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7. Попробуйте, меняя последовательно по одной букве, превратить имя Лев в имя Тит.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548680"/>
            <a:ext cx="4752528" cy="3051770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052" name="Рисунок 42" descr="http://company.yandex.ru/i/researches/2012/ya_names/name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96944" cy="5760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Распространенность женских имён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Рисунок 23" descr="http://company.yandex.ru/i/researches/2012/ya_names/names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7560840" cy="562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0" descr="http://company.yandex.ru/i/researches/2012/ya_names/names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784167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Распространенность мужских имён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500</Words>
  <Application>Microsoft Office PowerPoint</Application>
  <PresentationFormat>Экран (4:3)</PresentationFormat>
  <Paragraphs>78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Час психологического общения  </vt:lpstr>
      <vt:lpstr>Слайд 2</vt:lpstr>
      <vt:lpstr>Час психологического общения  «Тайна имени»</vt:lpstr>
      <vt:lpstr>Гражданский кодекс  РФ Статья 19. Имя гражданина</vt:lpstr>
      <vt:lpstr>Слайд 5</vt:lpstr>
      <vt:lpstr>Викторина</vt:lpstr>
      <vt:lpstr>Слайд 7</vt:lpstr>
      <vt:lpstr>Распространенность женских имён</vt:lpstr>
      <vt:lpstr>Распространенность мужских имён </vt:lpstr>
      <vt:lpstr>Слайд 10</vt:lpstr>
      <vt:lpstr>На Руси можно выделить пять групп имен </vt:lpstr>
      <vt:lpstr>Слайд 12</vt:lpstr>
      <vt:lpstr>Изменение иностранных имён</vt:lpstr>
      <vt:lpstr>Смена идеологии – новые имена</vt:lpstr>
      <vt:lpstr>- Социальная  - Эмоциональная - Звуковая - Ассоциативная  </vt:lpstr>
      <vt:lpstr>Ах!  Ох!  Ух!  Эх! </vt:lpstr>
      <vt:lpstr>«Букет цветов»</vt:lpstr>
      <vt:lpstr>Оставляет ветка плод. Оставляет пчелка мед. Нивы – золото зерна, Золотой янтарь – сосна. Овцы – тонкое руно. Лозы – пряное питье. Оставляет человек Имя доброе навек.  О. Дриз 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 психологического общения  «Тайна имени »</dc:title>
  <dc:creator>Admin</dc:creator>
  <cp:lastModifiedBy>Administrator</cp:lastModifiedBy>
  <cp:revision>77</cp:revision>
  <dcterms:created xsi:type="dcterms:W3CDTF">2015-01-07T07:28:02Z</dcterms:created>
  <dcterms:modified xsi:type="dcterms:W3CDTF">2014-02-09T20:19:24Z</dcterms:modified>
</cp:coreProperties>
</file>