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sldIdLst>
    <p:sldId id="257" r:id="rId2"/>
    <p:sldId id="283" r:id="rId3"/>
    <p:sldId id="258" r:id="rId4"/>
    <p:sldId id="259" r:id="rId5"/>
    <p:sldId id="263" r:id="rId6"/>
    <p:sldId id="262" r:id="rId7"/>
    <p:sldId id="260" r:id="rId8"/>
    <p:sldId id="265" r:id="rId9"/>
    <p:sldId id="266" r:id="rId10"/>
    <p:sldId id="267" r:id="rId11"/>
    <p:sldId id="264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990033"/>
    <a:srgbClr val="CC0000"/>
    <a:srgbClr val="993300"/>
    <a:srgbClr val="008000"/>
    <a:srgbClr val="0033CC"/>
    <a:srgbClr val="CC66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839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39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39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39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94C6AB-4AC3-4239-8F65-884EF0AE33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AC5A5-A7C0-4F41-8E03-4D6E0CF1FA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7E76A-98BD-4549-A7C9-18BD81C3AC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34B8723-DA47-4B02-8613-FA3A5A50F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1BA9B-F1DC-470D-8607-0EA1E61554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D65C2-814E-47FF-B88D-C67A41A7B5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AD760-BDF9-4D62-AF7D-D3260D1E18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2808E-53BF-473A-BB8C-BCA7138398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3835F-A585-4CA6-9D07-340031A3B0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6FE6D-BD07-4634-AF0D-34F4E0A587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61465-E95E-407C-B721-B93759E20C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DD055-21BC-455E-A187-32AD985210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829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9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9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9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29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29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3EB88566-3916-4483-97CD-F4C1E0EE0B2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ransition spd="slow">
    <p:checker dir="vert"/>
    <p:sndAc>
      <p:stSnd>
        <p:snd r:embed="rId14" name="camera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981075"/>
            <a:ext cx="6965950" cy="2446338"/>
          </a:xfrm>
        </p:spPr>
        <p:txBody>
          <a:bodyPr/>
          <a:lstStyle/>
          <a:p>
            <a:r>
              <a:rPr lang="ru-RU">
                <a:solidFill>
                  <a:schemeClr val="hlink"/>
                </a:solidFill>
                <a:latin typeface="Comic Sans MS" pitchFamily="66" charset="0"/>
              </a:rPr>
              <a:t>Первые проблемы подросткового возраста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76700"/>
            <a:ext cx="6584950" cy="1562100"/>
          </a:xfrm>
        </p:spPr>
        <p:txBody>
          <a:bodyPr/>
          <a:lstStyle/>
          <a:p>
            <a:r>
              <a:rPr lang="ru-RU" b="1" i="1"/>
              <a:t>Материал для проведения родительского собрания в 6 классе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1229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55650"/>
          </a:xfrm>
        </p:spPr>
        <p:txBody>
          <a:bodyPr/>
          <a:lstStyle/>
          <a:p>
            <a:r>
              <a:rPr lang="ru-RU" u="sng">
                <a:solidFill>
                  <a:srgbClr val="008000"/>
                </a:solidFill>
                <a:latin typeface="Century Gothic" pitchFamily="34" charset="0"/>
              </a:rPr>
              <a:t>Подросток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052513"/>
            <a:ext cx="8556625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Рассуждает об идеалах, о будущем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Иногда создает собственные теории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Приобретает новый, более глубокий и обобщенный взгляд на мир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>
                <a:solidFill>
                  <a:srgbClr val="CC6600"/>
                </a:solidFill>
                <a:latin typeface="Comic Sans MS" pitchFamily="66" charset="0"/>
              </a:rPr>
              <a:t>С интеллектуальным развитием тесно связано начинающееся в этот период</a:t>
            </a:r>
            <a:r>
              <a:rPr lang="ru-RU" sz="2800" b="1" i="1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2800" b="1" i="1">
                <a:solidFill>
                  <a:srgbClr val="CC6600"/>
                </a:solidFill>
                <a:latin typeface="Comic Sans MS" pitchFamily="66" charset="0"/>
              </a:rPr>
              <a:t>становлении</a:t>
            </a:r>
            <a:r>
              <a:rPr lang="ru-RU" sz="2800" b="1" i="1">
                <a:solidFill>
                  <a:srgbClr val="0033CC"/>
                </a:solidFill>
                <a:latin typeface="Comic Sans MS" pitchFamily="66" charset="0"/>
              </a:rPr>
              <a:t>    основ мировоззрения.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Приобретает взрослую логику мышления</a:t>
            </a:r>
          </a:p>
          <a:p>
            <a:pPr>
              <a:lnSpc>
                <a:spcPct val="80000"/>
              </a:lnSpc>
            </a:pPr>
            <a:endParaRPr lang="ru-RU" sz="2400" b="1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>
                <a:latin typeface="Comic Sans MS" pitchFamily="66" charset="0"/>
              </a:rPr>
              <a:t>интеллектуализация </a:t>
            </a:r>
            <a:r>
              <a:rPr lang="ru-RU" sz="2400" b="1" i="1">
                <a:solidFill>
                  <a:srgbClr val="CC6600"/>
                </a:solidFill>
                <a:latin typeface="Comic Sans MS" pitchFamily="66" charset="0"/>
              </a:rPr>
              <a:t>восприятия и памяти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400" b="1" i="1">
              <a:solidFill>
                <a:srgbClr val="CC6600"/>
              </a:solidFill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>
                <a:latin typeface="Comic Sans MS" pitchFamily="66" charset="0"/>
              </a:rPr>
              <a:t>развитие различных видов </a:t>
            </a:r>
            <a:r>
              <a:rPr lang="ru-RU" sz="2400" b="1" i="1">
                <a:solidFill>
                  <a:srgbClr val="CC6600"/>
                </a:solidFill>
                <a:latin typeface="Comic Sans MS" pitchFamily="66" charset="0"/>
              </a:rPr>
              <a:t>речи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400" b="1" i="1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>
                <a:latin typeface="Comic Sans MS" pitchFamily="66" charset="0"/>
              </a:rPr>
              <a:t>развитие </a:t>
            </a:r>
            <a:r>
              <a:rPr lang="ru-RU" sz="2400" b="1" i="1">
                <a:solidFill>
                  <a:srgbClr val="CC6600"/>
                </a:solidFill>
                <a:latin typeface="Comic Sans MS" pitchFamily="66" charset="0"/>
              </a:rPr>
              <a:t>воображения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4140200" y="4005263"/>
            <a:ext cx="504825" cy="288925"/>
          </a:xfrm>
          <a:prstGeom prst="curvedDownArrow">
            <a:avLst>
              <a:gd name="adj1" fmla="val 34945"/>
              <a:gd name="adj2" fmla="val 69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4140200" y="4724400"/>
            <a:ext cx="504825" cy="287338"/>
          </a:xfrm>
          <a:prstGeom prst="curvedDownArrow">
            <a:avLst>
              <a:gd name="adj1" fmla="val 35138"/>
              <a:gd name="adj2" fmla="val 7027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4140200" y="5445125"/>
            <a:ext cx="504825" cy="287338"/>
          </a:xfrm>
          <a:prstGeom prst="curvedDownArrow">
            <a:avLst>
              <a:gd name="adj1" fmla="val 35138"/>
              <a:gd name="adj2" fmla="val 7027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27087"/>
          </a:xfrm>
        </p:spPr>
        <p:txBody>
          <a:bodyPr/>
          <a:lstStyle/>
          <a:p>
            <a:r>
              <a:rPr lang="en-US">
                <a:solidFill>
                  <a:srgbClr val="008000"/>
                </a:solidFill>
                <a:latin typeface="Century Gothic" pitchFamily="34" charset="0"/>
                <a:cs typeface="Arial" charset="0"/>
              </a:rPr>
              <a:t>§</a:t>
            </a:r>
            <a:r>
              <a:rPr lang="ru-RU">
                <a:solidFill>
                  <a:srgbClr val="008000"/>
                </a:solidFill>
                <a:latin typeface="Century Gothic" pitchFamily="34" charset="0"/>
                <a:cs typeface="Arial" charset="0"/>
              </a:rPr>
              <a:t>3 Развитие самосознания</a:t>
            </a:r>
            <a:endParaRPr lang="en-US">
              <a:solidFill>
                <a:srgbClr val="008000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341438"/>
            <a:ext cx="8412163" cy="49672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>
                <a:latin typeface="Comic Sans MS" pitchFamily="66" charset="0"/>
              </a:rPr>
              <a:t>В подростковом возрасте последовательно появляются две особые формы </a:t>
            </a:r>
            <a:r>
              <a:rPr lang="ru-RU" b="1" i="1">
                <a:latin typeface="Comic Sans MS" pitchFamily="66" charset="0"/>
              </a:rPr>
              <a:t>самосознания</a:t>
            </a:r>
            <a:r>
              <a:rPr lang="ru-RU" b="1">
                <a:latin typeface="Comic Sans MS" pitchFamily="66" charset="0"/>
              </a:rPr>
              <a:t>: </a:t>
            </a:r>
            <a:r>
              <a:rPr lang="ru-RU" sz="3600" b="1">
                <a:solidFill>
                  <a:srgbClr val="CC0000"/>
                </a:solidFill>
                <a:latin typeface="Comic Sans MS" pitchFamily="66" charset="0"/>
              </a:rPr>
              <a:t>чувство взрослости и              « Я-концепция »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latin typeface="Comic Sans MS" pitchFamily="66" charset="0"/>
              </a:rPr>
              <a:t>    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latin typeface="Comic Sans MS" pitchFamily="66" charset="0"/>
              </a:rPr>
              <a:t>    Подростку еще далеко до истинной взрослости – и физически, и психологически, и социально, но он стремиться к ней и претендует на равные со взрослыми права.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7013"/>
            <a:ext cx="8964613" cy="969962"/>
          </a:xfrm>
        </p:spPr>
        <p:txBody>
          <a:bodyPr/>
          <a:lstStyle/>
          <a:p>
            <a:r>
              <a:rPr lang="ru-RU" u="sng">
                <a:solidFill>
                  <a:srgbClr val="008000"/>
                </a:solidFill>
                <a:latin typeface="Century Gothic" pitchFamily="34" charset="0"/>
              </a:rPr>
              <a:t>Подражание взрослым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731838" y="1531938"/>
            <a:ext cx="8016875" cy="4202112"/>
          </a:xfrm>
        </p:spPr>
        <p:txBody>
          <a:bodyPr/>
          <a:lstStyle/>
          <a:p>
            <a:r>
              <a:rPr lang="ru-RU" b="1">
                <a:latin typeface="Comic Sans MS" pitchFamily="66" charset="0"/>
              </a:rPr>
              <a:t>Внешний облик</a:t>
            </a:r>
          </a:p>
          <a:p>
            <a:r>
              <a:rPr lang="ru-RU" b="1">
                <a:latin typeface="Comic Sans MS" pitchFamily="66" charset="0"/>
              </a:rPr>
              <a:t>Манеры </a:t>
            </a:r>
          </a:p>
          <a:p>
            <a:r>
              <a:rPr lang="ru-RU" b="1">
                <a:latin typeface="Comic Sans MS" pitchFamily="66" charset="0"/>
              </a:rPr>
              <a:t>Развлечения </a:t>
            </a:r>
            <a:r>
              <a:rPr lang="ru-RU" i="1">
                <a:latin typeface="Comic Sans MS" pitchFamily="66" charset="0"/>
              </a:rPr>
              <a:t>(поездки за город, дискотеки)</a:t>
            </a:r>
          </a:p>
          <a:p>
            <a:r>
              <a:rPr lang="ru-RU" b="1">
                <a:latin typeface="Comic Sans MS" pitchFamily="66" charset="0"/>
              </a:rPr>
              <a:t>Романтические отношения </a:t>
            </a:r>
            <a:r>
              <a:rPr lang="ru-RU" i="1">
                <a:latin typeface="Comic Sans MS" pitchFamily="66" charset="0"/>
              </a:rPr>
              <a:t>(свидания, записки) </a:t>
            </a:r>
          </a:p>
          <a:p>
            <a:endParaRPr lang="ru-RU" i="1">
              <a:latin typeface="Comic Sans MS" pitchFamily="66" charset="0"/>
            </a:endParaRPr>
          </a:p>
        </p:txBody>
      </p:sp>
      <p:pic>
        <p:nvPicPr>
          <p:cNvPr id="20487" name="Picture 7" descr="j0212701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4365625"/>
            <a:ext cx="1285875" cy="1808163"/>
          </a:xfrm>
        </p:spPr>
      </p:pic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8529638" cy="1401762"/>
          </a:xfrm>
        </p:spPr>
        <p:txBody>
          <a:bodyPr/>
          <a:lstStyle/>
          <a:p>
            <a:r>
              <a:rPr lang="ru-RU" u="sng">
                <a:solidFill>
                  <a:srgbClr val="008000"/>
                </a:solidFill>
                <a:latin typeface="Century Gothic" pitchFamily="34" charset="0"/>
              </a:rPr>
              <a:t>Чувство взрослости -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63525" y="1557338"/>
            <a:ext cx="8485188" cy="45386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>
                <a:latin typeface="Comic Sans MS" pitchFamily="66" charset="0"/>
              </a:rPr>
              <a:t>  </a:t>
            </a:r>
            <a:r>
              <a:rPr lang="ru-RU" b="1" i="1">
                <a:solidFill>
                  <a:srgbClr val="993300"/>
                </a:solidFill>
                <a:latin typeface="Comic Sans MS" pitchFamily="66" charset="0"/>
              </a:rPr>
              <a:t>отношение подростка к себе как к взрослому и осознание себя в какой-то мере взрослым человеком</a:t>
            </a:r>
          </a:p>
          <a:p>
            <a:pPr algn="ctr">
              <a:buFont typeface="Wingdings" pitchFamily="2" charset="2"/>
              <a:buNone/>
            </a:pPr>
            <a:endParaRPr lang="ru-RU" b="1" i="1">
              <a:solidFill>
                <a:srgbClr val="993300"/>
              </a:solidFill>
              <a:latin typeface="Comic Sans MS" pitchFamily="66" charset="0"/>
            </a:endParaRPr>
          </a:p>
          <a:p>
            <a:r>
              <a:rPr lang="ru-RU" sz="2800" b="1">
                <a:latin typeface="Comic Sans MS" pitchFamily="66" charset="0"/>
              </a:rPr>
              <a:t>Центральное новообразование младшего подросткового возраста (11-13 лет)</a:t>
            </a:r>
          </a:p>
          <a:p>
            <a:r>
              <a:rPr lang="ru-RU" sz="2800" b="1">
                <a:latin typeface="Comic Sans MS" pitchFamily="66" charset="0"/>
              </a:rPr>
              <a:t>Особая форма самосознания, не жестко связанная с процессом полового созревания</a:t>
            </a:r>
          </a:p>
          <a:p>
            <a:endParaRPr lang="ru-RU" sz="2800" b="1">
              <a:latin typeface="Comic Sans MS" pitchFamily="66" charset="0"/>
            </a:endParaRPr>
          </a:p>
          <a:p>
            <a:endParaRPr lang="ru-RU" sz="2800" b="1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5" y="404813"/>
            <a:ext cx="8015288" cy="936625"/>
          </a:xfrm>
        </p:spPr>
        <p:txBody>
          <a:bodyPr/>
          <a:lstStyle/>
          <a:p>
            <a:r>
              <a:rPr lang="ru-RU" sz="4000" u="sng">
                <a:solidFill>
                  <a:srgbClr val="008000"/>
                </a:solidFill>
                <a:latin typeface="Century Gothic" pitchFamily="34" charset="0"/>
              </a:rPr>
              <a:t>Как проявляется чувство взрослости подростка?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502150"/>
          </a:xfrm>
        </p:spPr>
        <p:txBody>
          <a:bodyPr/>
          <a:lstStyle/>
          <a:p>
            <a:r>
              <a:rPr lang="ru-RU" sz="2400" b="1">
                <a:latin typeface="Comic Sans MS" pitchFamily="66" charset="0"/>
              </a:rPr>
              <a:t>В желании, чтобы все – и взрослые и сверстники – относились к нему не как к маленькому, а как к взрослому</a:t>
            </a:r>
          </a:p>
          <a:p>
            <a:pPr>
              <a:buFont typeface="Wingdings" pitchFamily="2" charset="2"/>
              <a:buNone/>
            </a:pPr>
            <a:endParaRPr lang="ru-RU" sz="2400"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ru-RU" sz="2400" b="1">
              <a:latin typeface="Comic Sans MS" pitchFamily="66" charset="0"/>
            </a:endParaRPr>
          </a:p>
          <a:p>
            <a:r>
              <a:rPr lang="ru-RU" sz="2400" b="1">
                <a:latin typeface="Comic Sans MS" pitchFamily="66" charset="0"/>
              </a:rPr>
              <a:t>В стремлении к самостоятельности, желании оградить некоторые стороны своей жизни от вмешательства родителей</a:t>
            </a:r>
            <a:r>
              <a:rPr lang="ru-RU" b="1"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b="1">
                <a:latin typeface="Comic Sans MS" pitchFamily="66" charset="0"/>
              </a:rPr>
              <a:t>                                 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6156325" y="2420938"/>
            <a:ext cx="2232025" cy="1295400"/>
          </a:xfrm>
          <a:prstGeom prst="cloudCallout">
            <a:avLst>
              <a:gd name="adj1" fmla="val -71338"/>
              <a:gd name="adj2" fmla="val -313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>
              <a:latin typeface="Arial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208713" y="2513013"/>
            <a:ext cx="955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6372225" y="2708275"/>
            <a:ext cx="20161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b="1" i="1">
                <a:solidFill>
                  <a:srgbClr val="990033"/>
                </a:solidFill>
                <a:latin typeface="Comic Sans MS" pitchFamily="66" charset="0"/>
              </a:rPr>
              <a:t>Претендует на равноправие в отношениях со взрослыми и идет на конфликты, отстаивая свою «взрослую» позицию</a:t>
            </a: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5867400" y="4724400"/>
            <a:ext cx="2376488" cy="1152525"/>
          </a:xfrm>
          <a:prstGeom prst="cloudCallout">
            <a:avLst>
              <a:gd name="adj1" fmla="val -70509"/>
              <a:gd name="adj2" fmla="val -4049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>
              <a:latin typeface="Arial" charset="0"/>
            </a:endParaRP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4767263" y="5105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300788" y="4868863"/>
            <a:ext cx="15128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b="1" i="1">
                <a:solidFill>
                  <a:srgbClr val="990033"/>
                </a:solidFill>
                <a:latin typeface="Comic Sans MS" pitchFamily="66" charset="0"/>
              </a:rPr>
              <a:t>Вопросы внешности,  отношений со сверстниками, иногда учебы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859338" y="4797425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>
              <a:latin typeface="Arial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7369175" y="288925"/>
            <a:ext cx="200025" cy="195263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404813"/>
            <a:ext cx="8412163" cy="6048375"/>
          </a:xfrm>
        </p:spPr>
        <p:txBody>
          <a:bodyPr/>
          <a:lstStyle/>
          <a:p>
            <a:r>
              <a:rPr lang="ru-RU" sz="2000" b="1">
                <a:latin typeface="Comic Sans MS" pitchFamily="66" charset="0"/>
              </a:rPr>
              <a:t>Появляются собственные вкусы, взгляды, оценки, собственная линия поведения</a:t>
            </a:r>
          </a:p>
          <a:p>
            <a:endParaRPr lang="ru-RU" sz="2000" b="1">
              <a:latin typeface="Comic Sans MS" pitchFamily="66" charset="0"/>
            </a:endParaRPr>
          </a:p>
          <a:p>
            <a:endParaRPr lang="ru-RU" sz="2000" b="1">
              <a:latin typeface="Comic Sans MS" pitchFamily="66" charset="0"/>
            </a:endParaRPr>
          </a:p>
          <a:p>
            <a:r>
              <a:rPr lang="ru-RU" sz="2000" b="1">
                <a:latin typeface="Comic Sans MS" pitchFamily="66" charset="0"/>
              </a:rPr>
              <a:t>Появляется моральный «кодекс», предписывающий подросткам четкий стиль поведения в дружеских отношениях со сверстниками: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         </a:t>
            </a:r>
            <a:r>
              <a:rPr lang="ru-RU" sz="1800" b="1" i="1">
                <a:latin typeface="Comic Sans MS" pitchFamily="66" charset="0"/>
              </a:rPr>
              <a:t>взаимная поддержка,</a:t>
            </a:r>
          </a:p>
          <a:p>
            <a:pPr>
              <a:buFont typeface="Wingdings" pitchFamily="2" charset="2"/>
              <a:buNone/>
            </a:pPr>
            <a:r>
              <a:rPr lang="ru-RU" sz="1800" b="1" i="1">
                <a:latin typeface="Comic Sans MS" pitchFamily="66" charset="0"/>
              </a:rPr>
              <a:t>          помощь в случае нужды,</a:t>
            </a:r>
          </a:p>
          <a:p>
            <a:pPr>
              <a:buFont typeface="Wingdings" pitchFamily="2" charset="2"/>
              <a:buNone/>
            </a:pPr>
            <a:r>
              <a:rPr lang="ru-RU" sz="1800" b="1" i="1">
                <a:latin typeface="Comic Sans MS" pitchFamily="66" charset="0"/>
              </a:rPr>
              <a:t>          уверенность в друге и доверие к нему,</a:t>
            </a:r>
          </a:p>
          <a:p>
            <a:pPr>
              <a:buFont typeface="Wingdings" pitchFamily="2" charset="2"/>
              <a:buNone/>
            </a:pPr>
            <a:r>
              <a:rPr lang="ru-RU" sz="1800" b="1" i="1">
                <a:latin typeface="Comic Sans MS" pitchFamily="66" charset="0"/>
              </a:rPr>
              <a:t>          защита друга в его отсутствие,</a:t>
            </a:r>
          </a:p>
          <a:p>
            <a:pPr>
              <a:buFont typeface="Wingdings" pitchFamily="2" charset="2"/>
              <a:buNone/>
            </a:pPr>
            <a:r>
              <a:rPr lang="ru-RU" sz="1800" b="1" i="1">
                <a:latin typeface="Comic Sans MS" pitchFamily="66" charset="0"/>
              </a:rPr>
              <a:t>          принятие успехов друга,</a:t>
            </a:r>
          </a:p>
          <a:p>
            <a:pPr>
              <a:buFont typeface="Wingdings" pitchFamily="2" charset="2"/>
              <a:buNone/>
            </a:pPr>
            <a:r>
              <a:rPr lang="ru-RU" sz="1800" b="1">
                <a:latin typeface="Comic Sans MS" pitchFamily="66" charset="0"/>
              </a:rPr>
              <a:t>          эмоциональный комфорт в общении.</a:t>
            </a:r>
          </a:p>
          <a:p>
            <a:pPr>
              <a:buFont typeface="Wingdings" pitchFamily="2" charset="2"/>
              <a:buNone/>
            </a:pPr>
            <a:r>
              <a:rPr lang="ru-RU" sz="1800" b="1">
                <a:solidFill>
                  <a:srgbClr val="CC6600"/>
                </a:solidFill>
                <a:latin typeface="Comic Sans MS" pitchFamily="66" charset="0"/>
              </a:rPr>
              <a:t>      </a:t>
            </a:r>
            <a:r>
              <a:rPr lang="ru-RU" sz="2000" b="1">
                <a:solidFill>
                  <a:srgbClr val="CC6600"/>
                </a:solidFill>
                <a:latin typeface="Comic Sans MS" pitchFamily="66" charset="0"/>
              </a:rPr>
              <a:t>Так как подросток во многом непоследователен и противоречив, он часто отступает от этого свода правил, но от друзей ожидает их неукоснительного соблюдения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6300788" y="836613"/>
            <a:ext cx="1943100" cy="1008062"/>
          </a:xfrm>
          <a:prstGeom prst="cloudCallout">
            <a:avLst>
              <a:gd name="adj1" fmla="val -76880"/>
              <a:gd name="adj2" fmla="val -46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>
              <a:latin typeface="Arial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508625" y="1474788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6659563" y="981075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b="1" i="1">
                <a:solidFill>
                  <a:srgbClr val="990033"/>
                </a:solidFill>
                <a:latin typeface="Comic Sans MS" pitchFamily="66" charset="0"/>
              </a:rPr>
              <a:t>Все нестабильно, взгляды могут измениться через неделю</a:t>
            </a: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6516688" y="2852738"/>
            <a:ext cx="1871662" cy="865187"/>
          </a:xfrm>
          <a:prstGeom prst="cloudCallout">
            <a:avLst>
              <a:gd name="adj1" fmla="val -76125"/>
              <a:gd name="adj2" fmla="val -5531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>
              <a:latin typeface="Arial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659563" y="3068638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b="1" i="1">
                <a:solidFill>
                  <a:srgbClr val="990033"/>
                </a:solidFill>
                <a:latin typeface="Comic Sans MS" pitchFamily="66" charset="0"/>
              </a:rPr>
              <a:t>«Один за всех и все за одного»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39812"/>
          </a:xfrm>
        </p:spPr>
        <p:txBody>
          <a:bodyPr/>
          <a:lstStyle/>
          <a:p>
            <a:r>
              <a:rPr lang="ru-RU" sz="3600" u="sng">
                <a:solidFill>
                  <a:srgbClr val="008000"/>
                </a:solidFill>
                <a:latin typeface="Century Gothic" pitchFamily="34" charset="0"/>
              </a:rPr>
              <a:t>Как развивается детское самосознание?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268413"/>
            <a:ext cx="855662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>
                <a:latin typeface="Comic Sans MS" pitchFamily="66" charset="0"/>
              </a:rPr>
              <a:t>К 3 годам появилась чисто </a:t>
            </a:r>
            <a:r>
              <a:rPr lang="ru-RU" sz="2000" b="1" i="1">
                <a:latin typeface="Comic Sans MS" pitchFamily="66" charset="0"/>
              </a:rPr>
              <a:t>эмоциональная, завышенная самооценка</a:t>
            </a:r>
          </a:p>
          <a:p>
            <a:pPr>
              <a:lnSpc>
                <a:spcPct val="90000"/>
              </a:lnSpc>
            </a:pPr>
            <a:r>
              <a:rPr lang="ru-RU" sz="2000" b="1">
                <a:latin typeface="Comic Sans MS" pitchFamily="66" charset="0"/>
              </a:rPr>
              <a:t>В дошкольном возрасте возникают рациональные компоненты самооценки, осознание некоторых своих качеств и поведения, согласующегося с требованиями взрослых, но </a:t>
            </a:r>
            <a:r>
              <a:rPr lang="ru-RU" sz="2000" b="1" i="1">
                <a:latin typeface="Comic Sans MS" pitchFamily="66" charset="0"/>
              </a:rPr>
              <a:t>дошкольники судят о себе поверхностно и оптимистично</a:t>
            </a:r>
          </a:p>
          <a:p>
            <a:pPr>
              <a:lnSpc>
                <a:spcPct val="90000"/>
              </a:lnSpc>
            </a:pPr>
            <a:r>
              <a:rPr lang="ru-RU" sz="2000" b="1">
                <a:latin typeface="Comic Sans MS" pitchFamily="66" charset="0"/>
              </a:rPr>
              <a:t>У младших школьников самооценка становится более адекватной и дифференцированной, они различают свои физические и духовные качества, оценивают свои способности, сравнивают себя с другими</a:t>
            </a:r>
          </a:p>
          <a:p>
            <a:pPr>
              <a:lnSpc>
                <a:spcPct val="90000"/>
              </a:lnSpc>
            </a:pPr>
            <a:r>
              <a:rPr lang="ru-RU" sz="2000" b="1">
                <a:latin typeface="Comic Sans MS" pitchFamily="66" charset="0"/>
              </a:rPr>
              <a:t>К концу младшего школьного возраста дети, характеризуя себя, все чаще описывают типичное для них поведение, ссылаются на свои мысли и чувства</a:t>
            </a:r>
          </a:p>
          <a:p>
            <a:pPr>
              <a:lnSpc>
                <a:spcPct val="90000"/>
              </a:lnSpc>
            </a:pPr>
            <a:r>
              <a:rPr lang="ru-RU" sz="2000" b="1">
                <a:latin typeface="Comic Sans MS" pitchFamily="66" charset="0"/>
              </a:rPr>
              <a:t>Примерно в 11-12 лет возникает интерес </a:t>
            </a:r>
            <a:r>
              <a:rPr lang="ru-RU" sz="2000" b="1" i="1">
                <a:latin typeface="Comic Sans MS" pitchFamily="66" charset="0"/>
              </a:rPr>
              <a:t>к своему внутреннему миру, </a:t>
            </a:r>
            <a:r>
              <a:rPr lang="ru-RU" sz="2000" b="1">
                <a:latin typeface="Comic Sans MS" pitchFamily="66" charset="0"/>
              </a:rPr>
              <a:t>а затем происходит </a:t>
            </a:r>
            <a:r>
              <a:rPr lang="ru-RU" sz="2000" b="1" i="1">
                <a:latin typeface="Comic Sans MS" pitchFamily="66" charset="0"/>
              </a:rPr>
              <a:t>постепенное усложнение и углубление самопознания</a:t>
            </a:r>
            <a:endParaRPr lang="ru-RU" sz="20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ru-RU" sz="2000" b="1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7013"/>
            <a:ext cx="8820150" cy="825500"/>
          </a:xfrm>
        </p:spPr>
        <p:txBody>
          <a:bodyPr/>
          <a:lstStyle/>
          <a:p>
            <a:r>
              <a:rPr lang="ru-RU" sz="3600" u="sng">
                <a:solidFill>
                  <a:srgbClr val="008000"/>
                </a:solidFill>
                <a:latin typeface="Century Gothic" pitchFamily="34" charset="0"/>
              </a:rPr>
              <a:t>Внутренний мир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196975"/>
            <a:ext cx="8351838" cy="5184775"/>
          </a:xfrm>
        </p:spPr>
        <p:txBody>
          <a:bodyPr/>
          <a:lstStyle/>
          <a:p>
            <a:r>
              <a:rPr lang="ru-RU" sz="2000" b="1">
                <a:latin typeface="Comic Sans MS" pitchFamily="66" charset="0"/>
              </a:rPr>
              <a:t>Сложные переживания, связанные с новыми отношениями, свои личностные черты и поступки анализируются им пристрастно</a:t>
            </a:r>
          </a:p>
          <a:p>
            <a:r>
              <a:rPr lang="ru-RU" sz="2000" b="1">
                <a:latin typeface="Comic Sans MS" pitchFamily="66" charset="0"/>
              </a:rPr>
              <a:t>Подросток хочет понять, какой он на самом деле, и представляет себе, каким он хотел бы быть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Личностная рефлексия, потребность разобраться в себе самом порождают и </a:t>
            </a:r>
            <a:r>
              <a:rPr lang="ru-RU" sz="2000" b="1">
                <a:latin typeface="Comic Sans MS" pitchFamily="66" charset="0"/>
              </a:rPr>
              <a:t>исповедальность</a:t>
            </a: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 в общении с ровесниками, и </a:t>
            </a:r>
            <a:r>
              <a:rPr lang="ru-RU" sz="2000" b="1">
                <a:latin typeface="Comic Sans MS" pitchFamily="66" charset="0"/>
              </a:rPr>
              <a:t>дневники</a:t>
            </a: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, которые начинают вести именно в этот период, </a:t>
            </a:r>
            <a:r>
              <a:rPr lang="ru-RU" sz="2000" b="1">
                <a:latin typeface="Comic Sans MS" pitchFamily="66" charset="0"/>
              </a:rPr>
              <a:t>стихи и фантазии</a:t>
            </a:r>
          </a:p>
          <a:p>
            <a:pPr>
              <a:buFont typeface="Wingdings" pitchFamily="2" charset="2"/>
              <a:buNone/>
            </a:pPr>
            <a:r>
              <a:rPr lang="ru-RU" sz="2400" b="1" i="1">
                <a:latin typeface="Comic Sans MS" pitchFamily="66" charset="0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ru-RU" sz="2400" b="1" i="1">
                <a:latin typeface="Comic Sans MS" pitchFamily="66" charset="0"/>
              </a:rPr>
              <a:t>  Самооценка в подростковом возрасте оказывается </a:t>
            </a:r>
            <a:r>
              <a:rPr lang="ru-RU" sz="2400" b="1">
                <a:solidFill>
                  <a:srgbClr val="008000"/>
                </a:solidFill>
                <a:latin typeface="Comic Sans MS" pitchFamily="66" charset="0"/>
              </a:rPr>
              <a:t>низкой</a:t>
            </a:r>
            <a:r>
              <a:rPr lang="ru-RU" sz="2400" b="1" i="1">
                <a:latin typeface="Comic Sans MS" pitchFamily="66" charset="0"/>
              </a:rPr>
              <a:t> по своему общему уровню и </a:t>
            </a:r>
            <a:r>
              <a:rPr lang="ru-RU" sz="2400" b="1">
                <a:solidFill>
                  <a:srgbClr val="008000"/>
                </a:solidFill>
                <a:latin typeface="Comic Sans MS" pitchFamily="66" charset="0"/>
              </a:rPr>
              <a:t>неустойчивой</a:t>
            </a:r>
            <a:endParaRPr lang="ru-RU" sz="2400" b="1" i="1">
              <a:solidFill>
                <a:srgbClr val="008000"/>
              </a:solidFill>
              <a:latin typeface="Comic Sans MS" pitchFamily="66" charset="0"/>
            </a:endParaRPr>
          </a:p>
        </p:txBody>
      </p:sp>
      <p:pic>
        <p:nvPicPr>
          <p:cNvPr id="50181" name="Picture 5" descr="j0304933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6804025" y="5300663"/>
            <a:ext cx="1443038" cy="1066800"/>
          </a:xfrm>
        </p:spPr>
      </p:pic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4" name="Rectangle 30"/>
          <p:cNvSpPr>
            <a:spLocks noGrp="1" noChangeArrowheads="1"/>
          </p:cNvSpPr>
          <p:nvPr>
            <p:ph type="title"/>
          </p:nvPr>
        </p:nvSpPr>
        <p:spPr>
          <a:xfrm flipH="1">
            <a:off x="7369175" y="288925"/>
            <a:ext cx="200025" cy="82550"/>
          </a:xfrm>
        </p:spPr>
        <p:txBody>
          <a:bodyPr/>
          <a:lstStyle/>
          <a:p>
            <a:r>
              <a:rPr lang="ru-RU" sz="4000"/>
              <a:t>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5225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57200" y="3860800"/>
            <a:ext cx="8229600" cy="22701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   </a:t>
            </a:r>
            <a:r>
              <a:rPr lang="ru-RU" sz="2800" b="1">
                <a:latin typeface="Comic Sans MS" pitchFamily="66" charset="0"/>
              </a:rPr>
              <a:t>Образы «Я», которые создает в своем сознании подросток, разнообразны – они отражают все богатство его жизни</a:t>
            </a:r>
          </a:p>
        </p:txBody>
      </p:sp>
      <p:graphicFrame>
        <p:nvGraphicFramePr>
          <p:cNvPr id="52396" name="Group 172"/>
          <p:cNvGraphicFramePr>
            <a:graphicFrameLocks noGrp="1"/>
          </p:cNvGraphicFramePr>
          <p:nvPr/>
        </p:nvGraphicFramePr>
        <p:xfrm>
          <a:off x="3708400" y="1052513"/>
          <a:ext cx="3024188" cy="577850"/>
        </p:xfrm>
        <a:graphic>
          <a:graphicData uri="http://schemas.openxmlformats.org/drawingml/2006/table">
            <a:tbl>
              <a:tblPr/>
              <a:tblGrid>
                <a:gridCol w="3024188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  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«Я»-концепция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349" name="Group 125"/>
          <p:cNvGraphicFramePr>
            <a:graphicFrameLocks noGrp="1"/>
          </p:cNvGraphicFramePr>
          <p:nvPr/>
        </p:nvGraphicFramePr>
        <p:xfrm>
          <a:off x="2124075" y="2060575"/>
          <a:ext cx="1943100" cy="504825"/>
        </p:xfrm>
        <a:graphic>
          <a:graphicData uri="http://schemas.openxmlformats.org/drawingml/2006/table">
            <a:tbl>
              <a:tblPr/>
              <a:tblGrid>
                <a:gridCol w="19431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Реальное «Я»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33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401" name="Group 177"/>
          <p:cNvGraphicFramePr>
            <a:graphicFrameLocks noGrp="1"/>
          </p:cNvGraphicFramePr>
          <p:nvPr/>
        </p:nvGraphicFramePr>
        <p:xfrm>
          <a:off x="5580063" y="2133600"/>
          <a:ext cx="1944687" cy="503238"/>
        </p:xfrm>
        <a:graphic>
          <a:graphicData uri="http://schemas.openxmlformats.org/drawingml/2006/table">
            <a:tbl>
              <a:tblPr/>
              <a:tblGrid>
                <a:gridCol w="19446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Идеальное «Я»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369" name="Group 145"/>
          <p:cNvGraphicFramePr>
            <a:graphicFrameLocks noGrp="1"/>
          </p:cNvGraphicFramePr>
          <p:nvPr/>
        </p:nvGraphicFramePr>
        <p:xfrm>
          <a:off x="395288" y="2924175"/>
          <a:ext cx="1873250" cy="720725"/>
        </p:xfrm>
        <a:graphic>
          <a:graphicData uri="http://schemas.openxmlformats.org/drawingml/2006/table">
            <a:tbl>
              <a:tblPr/>
              <a:tblGrid>
                <a:gridCol w="18732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Познавательный компонент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383" name="Group 159"/>
          <p:cNvGraphicFramePr>
            <a:graphicFrameLocks noGrp="1"/>
          </p:cNvGraphicFramePr>
          <p:nvPr/>
        </p:nvGraphicFramePr>
        <p:xfrm>
          <a:off x="2555875" y="2924175"/>
          <a:ext cx="1584325" cy="720725"/>
        </p:xfrm>
        <a:graphic>
          <a:graphicData uri="http://schemas.openxmlformats.org/drawingml/2006/table">
            <a:tbl>
              <a:tblPr/>
              <a:tblGrid>
                <a:gridCol w="158432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 Оценочный        компонент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377" name="Group 153"/>
          <p:cNvGraphicFramePr>
            <a:graphicFrameLocks noGrp="1"/>
          </p:cNvGraphicFramePr>
          <p:nvPr/>
        </p:nvGraphicFramePr>
        <p:xfrm>
          <a:off x="4427538" y="2924175"/>
          <a:ext cx="1584325" cy="720725"/>
        </p:xfrm>
        <a:graphic>
          <a:graphicData uri="http://schemas.openxmlformats.org/drawingml/2006/table">
            <a:tbl>
              <a:tblPr/>
              <a:tblGrid>
                <a:gridCol w="158432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Monotype Corsiva" pitchFamily="66" charset="0"/>
                        </a:rPr>
                        <a:t>Поведенческий компонент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ru-RU" sz="3200" u="sng">
                <a:solidFill>
                  <a:srgbClr val="008000"/>
                </a:solidFill>
                <a:latin typeface="Century Gothic" pitchFamily="34" charset="0"/>
              </a:rPr>
              <a:t>Реальное «Я»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832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Представления о собственной внешней привлекательности</a:t>
            </a:r>
          </a:p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Представления о своем уме</a:t>
            </a:r>
          </a:p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Представления о своих способностях в разных областях</a:t>
            </a:r>
          </a:p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Представления о силе характера, общительности, доброте и других качествах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800" b="1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Когнитивный (познавательный) компонент «Я-концепции»</a:t>
            </a:r>
          </a:p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Познание себя</a:t>
            </a:r>
          </a:p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Познание своих различных качеств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800" b="1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Оценочный и поведенческий компонент «Я-концепции»</a:t>
            </a:r>
          </a:p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Важно знать насколько значимы его индивидуальные особенности</a:t>
            </a:r>
          </a:p>
          <a:p>
            <a:pPr>
              <a:lnSpc>
                <a:spcPct val="90000"/>
              </a:lnSpc>
            </a:pPr>
            <a:r>
              <a:rPr lang="ru-RU" sz="1800" b="1">
                <a:latin typeface="Comic Sans MS" pitchFamily="66" charset="0"/>
              </a:rPr>
              <a:t>Оценка своих качеств зависит от системы ценностей, сложившейся главным образом благодаря влиянию семьи и сверстников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 i="1">
                <a:solidFill>
                  <a:srgbClr val="CC0000"/>
                </a:solidFill>
                <a:latin typeface="Comic Sans MS" pitchFamily="66" charset="0"/>
              </a:rPr>
              <a:t>   Подросток – ещё не цельная зрелая личность. Неустойчивость, подвижность всей душевной жизни в начале и середине подросткового возраста приводит к изменчивости представлений о себе</a:t>
            </a:r>
          </a:p>
          <a:p>
            <a:pPr>
              <a:lnSpc>
                <a:spcPct val="90000"/>
              </a:lnSpc>
            </a:pPr>
            <a:endParaRPr lang="ru-RU" sz="1800" b="1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sz="3200"/>
              <a:t>       </a:t>
            </a:r>
            <a:r>
              <a:rPr lang="ru-RU" sz="3600">
                <a:solidFill>
                  <a:srgbClr val="990033"/>
                </a:solidFill>
              </a:rPr>
              <a:t>Я не верю, что жизнь человека предопределены его детством.</a:t>
            </a:r>
            <a:br>
              <a:rPr lang="ru-RU" sz="3600">
                <a:solidFill>
                  <a:srgbClr val="990033"/>
                </a:solidFill>
              </a:rPr>
            </a:br>
            <a:r>
              <a:rPr lang="ru-RU" sz="3600">
                <a:solidFill>
                  <a:srgbClr val="990033"/>
                </a:solidFill>
              </a:rPr>
              <a:t>      Я думаю. Что существует ещё очень важные периоды: отрочество, юность…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87900" y="4581525"/>
            <a:ext cx="3671888" cy="792163"/>
          </a:xfrm>
        </p:spPr>
        <p:txBody>
          <a:bodyPr/>
          <a:lstStyle/>
          <a:p>
            <a:r>
              <a:rPr lang="ru-RU" b="1" i="1">
                <a:solidFill>
                  <a:srgbClr val="006600"/>
                </a:solidFill>
              </a:rPr>
              <a:t>Ж.-П. Сартр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558800"/>
          </a:xfrm>
        </p:spPr>
        <p:txBody>
          <a:bodyPr/>
          <a:lstStyle/>
          <a:p>
            <a:r>
              <a:rPr lang="ru-RU" sz="3200" u="sng">
                <a:solidFill>
                  <a:srgbClr val="008000"/>
                </a:solidFill>
                <a:latin typeface="Century Gothic" pitchFamily="34" charset="0"/>
              </a:rPr>
              <a:t>Идеальное «Я»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0213" y="908050"/>
            <a:ext cx="8389937" cy="5473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b="1">
                <a:solidFill>
                  <a:srgbClr val="993300"/>
                </a:solidFill>
                <a:latin typeface="Comic Sans MS" pitchFamily="66" charset="0"/>
              </a:rPr>
              <a:t>Идеальное «Я» может сильно отличаться от реального</a:t>
            </a:r>
          </a:p>
          <a:p>
            <a:r>
              <a:rPr lang="ru-RU" sz="2000" b="1">
                <a:latin typeface="Comic Sans MS" pitchFamily="66" charset="0"/>
              </a:rPr>
              <a:t>При высоком уровне притязаний</a:t>
            </a:r>
          </a:p>
          <a:p>
            <a:r>
              <a:rPr lang="ru-RU" sz="2000" b="1">
                <a:latin typeface="Comic Sans MS" pitchFamily="66" charset="0"/>
              </a:rPr>
              <a:t>При недостаточном осознании своих возможностей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   Разрыв между идеальным образом и действительным своим положением приводит к </a:t>
            </a:r>
            <a:r>
              <a:rPr lang="ru-RU" sz="2000" b="1" i="1">
                <a:solidFill>
                  <a:srgbClr val="993300"/>
                </a:solidFill>
                <a:latin typeface="Comic Sans MS" pitchFamily="66" charset="0"/>
              </a:rPr>
              <a:t>неуверенности в себе</a:t>
            </a:r>
            <a:r>
              <a:rPr lang="ru-RU" sz="2000" b="1" i="1">
                <a:latin typeface="Comic Sans MS" pitchFamily="66" charset="0"/>
              </a:rPr>
              <a:t>, </a:t>
            </a:r>
            <a:r>
              <a:rPr lang="ru-RU" sz="2000" b="1">
                <a:latin typeface="Comic Sans MS" pitchFamily="66" charset="0"/>
              </a:rPr>
              <a:t>что внешне может выражаться в </a:t>
            </a:r>
            <a:r>
              <a:rPr lang="ru-RU" sz="2000" b="1" i="1">
                <a:solidFill>
                  <a:srgbClr val="993300"/>
                </a:solidFill>
                <a:latin typeface="Comic Sans MS" pitchFamily="66" charset="0"/>
              </a:rPr>
              <a:t>обидчивости, упрямстве, агрессивности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solidFill>
                  <a:srgbClr val="993300"/>
                </a:solidFill>
                <a:latin typeface="Comic Sans MS" pitchFamily="66" charset="0"/>
              </a:rPr>
              <a:t>Когда идеальный образ представляется достижимым, он побуждает к самовоспитанию</a:t>
            </a:r>
          </a:p>
          <a:p>
            <a:r>
              <a:rPr lang="ru-RU" sz="2000" b="1">
                <a:latin typeface="Comic Sans MS" pitchFamily="66" charset="0"/>
              </a:rPr>
              <a:t>Подростки не только мечтают о том, какими они будут, но и стремятся развивать в себе желательные качества</a:t>
            </a:r>
          </a:p>
          <a:p>
            <a:r>
              <a:rPr lang="ru-RU" sz="2000" b="1">
                <a:latin typeface="Comic Sans MS" pitchFamily="66" charset="0"/>
              </a:rPr>
              <a:t>У подростка развивается саморегуляция </a:t>
            </a:r>
          </a:p>
          <a:p>
            <a:endParaRPr lang="ru-RU" sz="2400" b="1">
              <a:solidFill>
                <a:srgbClr val="993300"/>
              </a:solidFill>
              <a:latin typeface="Comic Sans MS" pitchFamily="66" charset="0"/>
            </a:endParaRPr>
          </a:p>
        </p:txBody>
      </p:sp>
      <p:pic>
        <p:nvPicPr>
          <p:cNvPr id="86021" name="Picture 5" descr="j0251301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6877050" y="4941888"/>
            <a:ext cx="1512888" cy="1295400"/>
          </a:xfrm>
        </p:spPr>
      </p:pic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en-US" sz="4000">
                <a:solidFill>
                  <a:srgbClr val="008000"/>
                </a:solidFill>
                <a:latin typeface="Century Gothic" pitchFamily="34" charset="0"/>
              </a:rPr>
              <a:t>§</a:t>
            </a:r>
            <a:r>
              <a:rPr lang="ru-RU" sz="4000">
                <a:solidFill>
                  <a:srgbClr val="008000"/>
                </a:solidFill>
                <a:latin typeface="Century Gothic" pitchFamily="34" charset="0"/>
              </a:rPr>
              <a:t>4 Подростковые реакции</a:t>
            </a:r>
            <a:endParaRPr lang="en-US" sz="4000">
              <a:solidFill>
                <a:srgbClr val="008000"/>
              </a:solidFill>
              <a:latin typeface="Century Gothic" pitchFamily="34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400" b="1">
                <a:solidFill>
                  <a:srgbClr val="993300"/>
                </a:solidFill>
                <a:latin typeface="Comic Sans MS" pitchFamily="66" charset="0"/>
              </a:rPr>
              <a:t>Подростковая самостоятельность</a:t>
            </a:r>
          </a:p>
          <a:p>
            <a:r>
              <a:rPr lang="ru-RU" sz="2000" b="1">
                <a:latin typeface="Comic Sans MS" pitchFamily="66" charset="0"/>
              </a:rPr>
              <a:t>Стремление к эмансипации от взрослых</a:t>
            </a:r>
          </a:p>
          <a:p>
            <a:r>
              <a:rPr lang="ru-RU" sz="2000" b="1">
                <a:latin typeface="Comic Sans MS" pitchFamily="66" charset="0"/>
              </a:rPr>
              <a:t>Освобождение от опеки взрослых, контроля</a:t>
            </a:r>
          </a:p>
          <a:p>
            <a:r>
              <a:rPr lang="ru-RU" sz="2000" b="1">
                <a:latin typeface="Comic Sans MS" pitchFamily="66" charset="0"/>
              </a:rPr>
              <a:t>Разнообразные увлечения – неучебные занятия</a:t>
            </a:r>
          </a:p>
          <a:p>
            <a:pPr>
              <a:buFont typeface="Wingdings" pitchFamily="2" charset="2"/>
              <a:buNone/>
            </a:pPr>
            <a:r>
              <a:rPr lang="ru-RU" sz="2800" b="1" i="1" u="sng">
                <a:solidFill>
                  <a:schemeClr val="hlink"/>
                </a:solidFill>
                <a:latin typeface="Comic Sans MS" pitchFamily="66" charset="0"/>
              </a:rPr>
              <a:t>Увлечения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solidFill>
                  <a:srgbClr val="CC0000"/>
                </a:solidFill>
                <a:latin typeface="Comic Sans MS" pitchFamily="66" charset="0"/>
              </a:rPr>
              <a:t>Подростковый возраст без увлечения подобен детству без игр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Выбирая себе занятие по душе, подросток удовлетворяет</a:t>
            </a:r>
          </a:p>
          <a:p>
            <a:r>
              <a:rPr lang="ru-RU" sz="2000" b="1">
                <a:latin typeface="Comic Sans MS" pitchFamily="66" charset="0"/>
              </a:rPr>
              <a:t>Потребность в самостоятельности</a:t>
            </a:r>
          </a:p>
          <a:p>
            <a:r>
              <a:rPr lang="ru-RU" sz="2000" b="1">
                <a:latin typeface="Comic Sans MS" pitchFamily="66" charset="0"/>
              </a:rPr>
              <a:t>Познавательные потребности и др.</a:t>
            </a:r>
          </a:p>
          <a:p>
            <a:pPr>
              <a:buFont typeface="Wingdings" pitchFamily="2" charset="2"/>
              <a:buNone/>
            </a:pPr>
            <a:endParaRPr lang="ru-RU" sz="2000" i="1">
              <a:latin typeface="Monotype Corsiva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ru-RU" sz="2000" b="1" i="1" u="sng">
                <a:solidFill>
                  <a:srgbClr val="CC6600"/>
                </a:solidFill>
                <a:latin typeface="Monotype Corsiva" pitchFamily="66" charset="0"/>
              </a:rPr>
              <a:t>Интеллектуально-эстетические, эгоцентрические, лидерские, телесно-мануальные,</a:t>
            </a:r>
          </a:p>
          <a:p>
            <a:pPr>
              <a:buFont typeface="Wingdings" pitchFamily="2" charset="2"/>
              <a:buNone/>
            </a:pPr>
            <a:r>
              <a:rPr lang="ru-RU" sz="2000" b="1" i="1" u="sng">
                <a:solidFill>
                  <a:srgbClr val="CC6600"/>
                </a:solidFill>
                <a:latin typeface="Monotype Corsiva" pitchFamily="66" charset="0"/>
              </a:rPr>
              <a:t>накопительские, информативно-коммуникативные</a:t>
            </a:r>
          </a:p>
          <a:p>
            <a:pPr>
              <a:buFont typeface="Wingdings" pitchFamily="2" charset="2"/>
              <a:buNone/>
            </a:pPr>
            <a:endParaRPr lang="ru-RU" sz="2000" b="1">
              <a:solidFill>
                <a:srgbClr val="CC66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ru-RU" sz="2400" b="1">
              <a:solidFill>
                <a:srgbClr val="CC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7362"/>
          </a:xfrm>
        </p:spPr>
        <p:txBody>
          <a:bodyPr/>
          <a:lstStyle/>
          <a:p>
            <a:pPr algn="l"/>
            <a:r>
              <a:rPr lang="ru-RU" sz="2800" i="1" u="sng">
                <a:solidFill>
                  <a:schemeClr val="hlink"/>
                </a:solidFill>
                <a:latin typeface="Comic Sans MS" pitchFamily="66" charset="0"/>
              </a:rPr>
              <a:t>Общение со сверстниками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94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   Общение пронизывает всю жизнь подростков, накладывая отпечаток и на учение, и на неучебные занятия, и на отношения с родителями</a:t>
            </a:r>
          </a:p>
          <a:p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Ведущая деятельность в этот период – </a:t>
            </a:r>
            <a:r>
              <a:rPr lang="ru-RU" sz="2000" b="1" i="1">
                <a:solidFill>
                  <a:srgbClr val="993300"/>
                </a:solidFill>
                <a:latin typeface="Comic Sans MS" pitchFamily="66" charset="0"/>
              </a:rPr>
              <a:t>интимно-личностное общение</a:t>
            </a:r>
          </a:p>
          <a:p>
            <a:r>
              <a:rPr lang="ru-RU" sz="2000" b="1">
                <a:latin typeface="Comic Sans MS" pitchFamily="66" charset="0"/>
              </a:rPr>
              <a:t>Подростковая дружба – сложное, часто противоречивое явление</a:t>
            </a:r>
          </a:p>
          <a:p>
            <a:r>
              <a:rPr lang="ru-RU" sz="2000" b="1">
                <a:latin typeface="Comic Sans MS" pitchFamily="66" charset="0"/>
              </a:rPr>
              <a:t>«Счастье – это когда тебя понимают»</a:t>
            </a:r>
          </a:p>
          <a:p>
            <a:r>
              <a:rPr lang="ru-RU" sz="2000" b="1">
                <a:latin typeface="Comic Sans MS" pitchFamily="66" charset="0"/>
              </a:rPr>
              <a:t>Близкие друзья – ровесники одного и того же пола, учатся в одном классе, принадлежат к одной и той же среде</a:t>
            </a:r>
          </a:p>
          <a:p>
            <a:pPr>
              <a:buFont typeface="Wingdings" pitchFamily="2" charset="2"/>
              <a:buNone/>
            </a:pPr>
            <a:r>
              <a:rPr lang="ru-RU" sz="2000" b="1" i="1">
                <a:solidFill>
                  <a:srgbClr val="008000"/>
                </a:solidFill>
                <a:latin typeface="Comic Sans MS" pitchFamily="66" charset="0"/>
              </a:rPr>
              <a:t>Неформальные группы</a:t>
            </a:r>
          </a:p>
          <a:p>
            <a:r>
              <a:rPr lang="ru-RU" sz="2000" b="1">
                <a:latin typeface="Comic Sans MS" pitchFamily="66" charset="0"/>
              </a:rPr>
              <a:t>Взаимная симпатия</a:t>
            </a:r>
          </a:p>
          <a:p>
            <a:r>
              <a:rPr lang="ru-RU" sz="2000" b="1">
                <a:latin typeface="Comic Sans MS" pitchFamily="66" charset="0"/>
              </a:rPr>
              <a:t>Общие интересы, занятия</a:t>
            </a:r>
          </a:p>
          <a:p>
            <a:r>
              <a:rPr lang="ru-RU" sz="2000" b="1">
                <a:latin typeface="Comic Sans MS" pitchFamily="66" charset="0"/>
              </a:rPr>
              <a:t>Способы развлечений, место проведения свободного времени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60350"/>
            <a:ext cx="8229600" cy="504825"/>
          </a:xfrm>
        </p:spPr>
        <p:txBody>
          <a:bodyPr/>
          <a:lstStyle/>
          <a:p>
            <a:pPr algn="l"/>
            <a:r>
              <a:rPr lang="ru-RU" sz="2800" i="1" u="sng">
                <a:solidFill>
                  <a:schemeClr val="hlink"/>
                </a:solidFill>
                <a:latin typeface="Comic Sans MS" pitchFamily="66" charset="0"/>
              </a:rPr>
              <a:t>Общение со взрослыми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836613"/>
            <a:ext cx="8351837" cy="5616575"/>
          </a:xfrm>
        </p:spPr>
        <p:txBody>
          <a:bodyPr/>
          <a:lstStyle/>
          <a:p>
            <a:r>
              <a:rPr lang="ru-RU" sz="2000" b="1">
                <a:latin typeface="Comic Sans MS" pitchFamily="66" charset="0"/>
              </a:rPr>
              <a:t>Влияние родителей уже ограничено</a:t>
            </a:r>
          </a:p>
          <a:p>
            <a:r>
              <a:rPr lang="ru-RU" sz="2000" b="1">
                <a:latin typeface="Comic Sans MS" pitchFamily="66" charset="0"/>
              </a:rPr>
              <a:t>Ценностные ориентации подростка, понимание им социальных проблем, нравственные оценки событий и поступков зависят в первую очередь от позиции родителей</a:t>
            </a:r>
          </a:p>
          <a:p>
            <a:r>
              <a:rPr lang="ru-RU" sz="2000" b="1">
                <a:latin typeface="Comic Sans MS" pitchFamily="66" charset="0"/>
              </a:rPr>
              <a:t>Для подростков характерно стремление к </a:t>
            </a:r>
            <a:r>
              <a:rPr lang="ru-RU" sz="2000" b="1" i="1">
                <a:latin typeface="Comic Sans MS" pitchFamily="66" charset="0"/>
              </a:rPr>
              <a:t>эмансипации</a:t>
            </a:r>
            <a:r>
              <a:rPr lang="ru-RU" sz="2000" b="1">
                <a:latin typeface="Comic Sans MS" pitchFamily="66" charset="0"/>
              </a:rPr>
              <a:t> от близких взрослых: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         </a:t>
            </a:r>
            <a:r>
              <a:rPr lang="ru-RU" sz="1800" i="1">
                <a:effectLst/>
                <a:latin typeface="Comic Sans MS" pitchFamily="66" charset="0"/>
              </a:rPr>
              <a:t>нуждаясь в родителях, их любви и заботе, в их мнении,</a:t>
            </a:r>
          </a:p>
          <a:p>
            <a:pPr>
              <a:buFont typeface="Wingdings" pitchFamily="2" charset="2"/>
              <a:buNone/>
            </a:pPr>
            <a:r>
              <a:rPr lang="ru-RU" sz="1800" i="1">
                <a:effectLst/>
                <a:latin typeface="Comic Sans MS" pitchFamily="66" charset="0"/>
              </a:rPr>
              <a:t>              они испытывают сильное желание быть самостоятельными,</a:t>
            </a:r>
          </a:p>
          <a:p>
            <a:pPr>
              <a:buFont typeface="Wingdings" pitchFamily="2" charset="2"/>
              <a:buNone/>
            </a:pPr>
            <a:r>
              <a:rPr lang="ru-RU" sz="1800" i="1">
                <a:effectLst/>
                <a:latin typeface="Comic Sans MS" pitchFamily="66" charset="0"/>
              </a:rPr>
              <a:t>              равными с ними в правах.</a:t>
            </a:r>
          </a:p>
          <a:p>
            <a:pPr>
              <a:buFont typeface="Wingdings" pitchFamily="2" charset="2"/>
              <a:buNone/>
            </a:pPr>
            <a:r>
              <a:rPr lang="ru-RU" sz="1800" i="1">
                <a:effectLst/>
                <a:latin typeface="Comic Sans MS" pitchFamily="66" charset="0"/>
              </a:rPr>
              <a:t>     </a:t>
            </a:r>
            <a:r>
              <a:rPr lang="ru-RU" sz="2000" b="1">
                <a:solidFill>
                  <a:srgbClr val="990033"/>
                </a:solidFill>
                <a:latin typeface="Comic Sans MS" pitchFamily="66" charset="0"/>
              </a:rPr>
              <a:t>То, как сложатся отношения в этот трудный для обеих сторон период, зависит главным образом от стиля воспитания, сложившегося в семье, и возможностей родителей перестроиться – принять чувство взрослости своего ребенка.</a:t>
            </a:r>
            <a:endParaRPr lang="ru-RU" sz="1800" b="1">
              <a:latin typeface="Comic Sans MS" pitchFamily="66" charset="0"/>
            </a:endParaRPr>
          </a:p>
        </p:txBody>
      </p:sp>
      <p:pic>
        <p:nvPicPr>
          <p:cNvPr id="90117" name="Picture 5" descr="j0185604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7380288" y="5373688"/>
            <a:ext cx="1152525" cy="1079500"/>
          </a:xfrm>
        </p:spPr>
      </p:pic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r>
              <a:rPr lang="ru-RU" sz="3600" u="sng">
                <a:solidFill>
                  <a:srgbClr val="008000"/>
                </a:solidFill>
                <a:latin typeface="Century Gothic" pitchFamily="34" charset="0"/>
              </a:rPr>
              <a:t>Родительский контроль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4721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>
                <a:solidFill>
                  <a:srgbClr val="990033"/>
                </a:solidFill>
                <a:latin typeface="Comic Sans MS" pitchFamily="66" charset="0"/>
              </a:rPr>
              <a:t>    Основные сложности в общении, конфликты возникают из-за родительского контроля за поведением, учебой подростка, его выбором друзей и т.д.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Контроль может быть принципиально различным</a:t>
            </a:r>
          </a:p>
          <a:p>
            <a:r>
              <a:rPr lang="ru-RU" sz="1800">
                <a:latin typeface="Comic Sans MS" pitchFamily="66" charset="0"/>
              </a:rPr>
              <a:t>Крайние, самые неблагоприятные для развития подростка случаи – </a:t>
            </a:r>
            <a:r>
              <a:rPr lang="ru-RU" sz="1800">
                <a:solidFill>
                  <a:srgbClr val="993300"/>
                </a:solidFill>
                <a:latin typeface="Comic Sans MS" pitchFamily="66" charset="0"/>
              </a:rPr>
              <a:t>жесткий, тотальный контроль при авторитарном воспитании и почти полное отсутствие контроля</a:t>
            </a:r>
            <a:r>
              <a:rPr lang="ru-RU" sz="1800">
                <a:latin typeface="Comic Sans MS" pitchFamily="66" charset="0"/>
              </a:rPr>
              <a:t>, когда подросток оказывается предоставленным самому себе, безнадзорным</a:t>
            </a:r>
          </a:p>
          <a:p>
            <a:r>
              <a:rPr lang="ru-RU" sz="1800">
                <a:latin typeface="Comic Sans MS" pitchFamily="66" charset="0"/>
              </a:rPr>
              <a:t>Родители регулярно указывают детям, что им делать</a:t>
            </a:r>
          </a:p>
          <a:p>
            <a:r>
              <a:rPr lang="ru-RU" sz="1800">
                <a:latin typeface="Comic Sans MS" pitchFamily="66" charset="0"/>
              </a:rPr>
              <a:t>Подросток может высказать свое мнение, но родители, принимая решение, к его голосу не прислушиваются</a:t>
            </a:r>
          </a:p>
          <a:p>
            <a:r>
              <a:rPr lang="ru-RU" sz="1800">
                <a:latin typeface="Comic Sans MS" pitchFamily="66" charset="0"/>
              </a:rPr>
              <a:t>Подросток может принимать отдельные решения сам, но должен получить одобрение родителей</a:t>
            </a:r>
          </a:p>
          <a:p>
            <a:r>
              <a:rPr lang="ru-RU" sz="1800">
                <a:latin typeface="Comic Sans MS" pitchFamily="66" charset="0"/>
              </a:rPr>
              <a:t>Родители и подросток имеют почти равные права, принимая решение</a:t>
            </a:r>
          </a:p>
          <a:p>
            <a:r>
              <a:rPr lang="ru-RU" sz="1800">
                <a:latin typeface="Comic Sans MS" pitchFamily="66" charset="0"/>
              </a:rPr>
              <a:t>Подросток сам решает, подчиняться ему родительским решениям или нет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ru-RU" sz="3600" u="sng">
                <a:solidFill>
                  <a:srgbClr val="008000"/>
                </a:solidFill>
                <a:latin typeface="Century Gothic" pitchFamily="34" charset="0"/>
              </a:rPr>
              <a:t>Стили семейного воспитания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Демократичный</a:t>
            </a:r>
            <a:r>
              <a:rPr lang="ru-RU" sz="1800">
                <a:latin typeface="Comic Sans MS" pitchFamily="66" charset="0"/>
              </a:rPr>
              <a:t> – </a:t>
            </a:r>
            <a:r>
              <a:rPr lang="ru-RU" sz="1600" b="1">
                <a:latin typeface="Comic Sans MS" pitchFamily="66" charset="0"/>
              </a:rPr>
              <a:t>родители ценят в поведении подростка и самостоятельность, и дисциплинированность, предоставляют ему право быть самостоятельным в каких-то областях его жизни; </a:t>
            </a:r>
            <a:r>
              <a:rPr lang="ru-RU" sz="1600" b="1" i="1">
                <a:latin typeface="Comic Sans MS" pitchFamily="66" charset="0"/>
              </a:rPr>
              <a:t>не ущемляя его прав, одновременно требуют выполнения обязанностей</a:t>
            </a:r>
          </a:p>
          <a:p>
            <a:pPr>
              <a:lnSpc>
                <a:spcPct val="90000"/>
              </a:lnSpc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Авторитарный</a:t>
            </a:r>
            <a:r>
              <a:rPr lang="ru-RU" sz="1600" b="1">
                <a:latin typeface="Comic Sans MS" pitchFamily="66" charset="0"/>
              </a:rPr>
              <a:t> – родители требуют от подростка беспрекословного подчинения и не считают, что должны ему объяснять причины своих указаний и запретов; </a:t>
            </a:r>
            <a:r>
              <a:rPr lang="ru-RU" sz="1600" b="1" i="1">
                <a:latin typeface="Comic Sans MS" pitchFamily="66" charset="0"/>
              </a:rPr>
              <a:t>они жестко контролируют все сферы жизни, причем могут это делать не вполне корректно</a:t>
            </a:r>
          </a:p>
          <a:p>
            <a:pPr>
              <a:lnSpc>
                <a:spcPct val="90000"/>
              </a:lnSpc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«Воспитание по типу Золушки» </a:t>
            </a:r>
            <a:r>
              <a:rPr lang="ru-RU" sz="1600" b="1">
                <a:latin typeface="Comic Sans MS" pitchFamily="66" charset="0"/>
              </a:rPr>
              <a:t>- высокая требовательность и контроль сочетаются с </a:t>
            </a:r>
            <a:r>
              <a:rPr lang="ru-RU" sz="1600" b="1" i="1">
                <a:latin typeface="Comic Sans MS" pitchFamily="66" charset="0"/>
              </a:rPr>
              <a:t>эмоционально холодным</a:t>
            </a:r>
            <a:r>
              <a:rPr lang="ru-RU" sz="1600" b="1">
                <a:latin typeface="Comic Sans MS" pitchFamily="66" charset="0"/>
              </a:rPr>
              <a:t>, отвергающим отношением к подростку</a:t>
            </a:r>
          </a:p>
          <a:p>
            <a:pPr>
              <a:lnSpc>
                <a:spcPct val="90000"/>
              </a:lnSpc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Гипоопека </a:t>
            </a:r>
            <a:r>
              <a:rPr lang="ru-RU" sz="1600" b="1">
                <a:latin typeface="Comic Sans MS" pitchFamily="66" charset="0"/>
              </a:rPr>
              <a:t>– сочетание безразличного родительского отношения с отсутствием контроля</a:t>
            </a:r>
          </a:p>
          <a:p>
            <a:pPr>
              <a:lnSpc>
                <a:spcPct val="90000"/>
              </a:lnSpc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Гиперопека </a:t>
            </a:r>
            <a:r>
              <a:rPr lang="ru-RU" sz="1600" b="1">
                <a:latin typeface="Comic Sans MS" pitchFamily="66" charset="0"/>
              </a:rPr>
              <a:t>– излишняя забота о подростке, чрезмерный контроль за всей его жизнью, основанный на тесном эмоциональном контакте,- приводит </a:t>
            </a:r>
            <a:r>
              <a:rPr lang="ru-RU" sz="1600" b="1" i="1">
                <a:latin typeface="Comic Sans MS" pitchFamily="66" charset="0"/>
              </a:rPr>
              <a:t>пассивности, несамостоятельности, трудностям в общении со сверстниками</a:t>
            </a:r>
          </a:p>
          <a:p>
            <a:pPr>
              <a:lnSpc>
                <a:spcPct val="90000"/>
              </a:lnSpc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Противоречивое воспитание</a:t>
            </a:r>
            <a:r>
              <a:rPr lang="ru-RU" sz="1600" b="1">
                <a:latin typeface="Comic Sans MS" pitchFamily="66" charset="0"/>
              </a:rPr>
              <a:t> – отношение родителей к подростку как к маленькому ребенку и непоследовательность требований, когда от него ожидается то детское послушание, то взрослая самостоятельность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>
                <a:solidFill>
                  <a:srgbClr val="CC0000"/>
                </a:solidFill>
                <a:latin typeface="Comic Sans MS" pitchFamily="66" charset="0"/>
              </a:rPr>
              <a:t>   Отношения с окружающими – наиболее важная сторона жизни подростков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8000"/>
                </a:solidFill>
                <a:latin typeface="Century Gothic" pitchFamily="34" charset="0"/>
                <a:cs typeface="Times New Roman" pitchFamily="18" charset="0"/>
              </a:rPr>
              <a:t>§</a:t>
            </a:r>
            <a:r>
              <a:rPr lang="ru-RU" sz="3600">
                <a:solidFill>
                  <a:srgbClr val="008000"/>
                </a:solidFill>
                <a:latin typeface="Century Gothic" pitchFamily="34" charset="0"/>
                <a:cs typeface="Times New Roman" pitchFamily="18" charset="0"/>
              </a:rPr>
              <a:t>5 Личностная нестабильность и подростковые проблемы</a:t>
            </a:r>
            <a:endParaRPr lang="en-US" sz="3600">
              <a:solidFill>
                <a:srgbClr val="008000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Личностная нестабильность </a:t>
            </a:r>
            <a:r>
              <a:rPr lang="ru-RU" sz="1800" b="1">
                <a:latin typeface="Comic Sans MS" pitchFamily="66" charset="0"/>
              </a:rPr>
              <a:t>– </a:t>
            </a:r>
            <a:r>
              <a:rPr lang="ru-RU" sz="1800">
                <a:latin typeface="Comic Sans MS" pitchFamily="66" charset="0"/>
              </a:rPr>
              <a:t>одна из ярких особенностей подросткового возраста. Проявляется прежде всего в частых сменах настроения, аффективной «взрывчатости», связанной с процессом полового созревания, физиологическими перестройками в организме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Нравственная неустойчивость </a:t>
            </a:r>
            <a:r>
              <a:rPr lang="ru-RU" sz="1800" b="1">
                <a:latin typeface="Comic Sans MS" pitchFamily="66" charset="0"/>
              </a:rPr>
              <a:t>– </a:t>
            </a:r>
            <a:r>
              <a:rPr lang="ru-RU" sz="1800">
                <a:latin typeface="Comic Sans MS" pitchFamily="66" charset="0"/>
              </a:rPr>
              <a:t>у ребенка ещё нет истинной нравственности т нормы морали остаются для него чем-то внешним. Этим нормам, правилам поведения большинство подростков следуют для того, чтобы оправдать ожидания значимых для них людей, сохранить с ними хорошие отношения, получить их одобрение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Неустойчивая самооценка </a:t>
            </a:r>
            <a:r>
              <a:rPr lang="ru-RU" sz="2000">
                <a:latin typeface="Comic Sans MS" pitchFamily="66" charset="0"/>
              </a:rPr>
              <a:t>– </a:t>
            </a:r>
            <a:r>
              <a:rPr lang="ru-RU" sz="1800">
                <a:latin typeface="Comic Sans MS" pitchFamily="66" charset="0"/>
              </a:rPr>
              <a:t>самосознание подростка во многом зависит от внешних влияний. Подросток со своей мятущейся душой пытается понять себя и открывает в себе все новые т новые черты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Противоречивость характера и устремлений </a:t>
            </a:r>
            <a:r>
              <a:rPr lang="ru-RU" sz="1800">
                <a:latin typeface="Comic Sans MS" pitchFamily="66" charset="0"/>
              </a:rPr>
              <a:t>– подросток хочет быть таким же, как все, и пытается выделиться, отличаться любой ценой; борется с авторитетами, общепринятыми правилами и идеалами и обожествляет случайных кумиров</a:t>
            </a:r>
            <a:endParaRPr lang="ru-RU" sz="2000" b="1">
              <a:solidFill>
                <a:srgbClr val="9933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r>
              <a:rPr lang="ru-RU" sz="3600" u="sng">
                <a:solidFill>
                  <a:srgbClr val="008000"/>
                </a:solidFill>
                <a:latin typeface="Century Gothic" pitchFamily="34" charset="0"/>
              </a:rPr>
              <a:t>Подростковые проблемы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543550"/>
          </a:xfrm>
        </p:spPr>
        <p:txBody>
          <a:bodyPr/>
          <a:lstStyle/>
          <a:p>
            <a:r>
              <a:rPr lang="ru-RU" sz="1800" b="1">
                <a:latin typeface="Comic Sans MS" pitchFamily="66" charset="0"/>
              </a:rPr>
              <a:t>Ранняя алкоголизация, токсикомания и наркомания</a:t>
            </a:r>
          </a:p>
          <a:p>
            <a:r>
              <a:rPr lang="ru-RU" sz="1800" b="1">
                <a:latin typeface="Comic Sans MS" pitchFamily="66" charset="0"/>
              </a:rPr>
              <a:t>Противоправное поведение</a:t>
            </a:r>
          </a:p>
          <a:p>
            <a:r>
              <a:rPr lang="ru-RU" sz="1800" b="1">
                <a:latin typeface="Comic Sans MS" pitchFamily="66" charset="0"/>
              </a:rPr>
              <a:t>Самоубийства</a:t>
            </a:r>
          </a:p>
          <a:p>
            <a:pPr>
              <a:buFont typeface="Wingdings" pitchFamily="2" charset="2"/>
              <a:buNone/>
            </a:pPr>
            <a:r>
              <a:rPr lang="ru-RU" sz="1800" b="1">
                <a:solidFill>
                  <a:srgbClr val="993300"/>
                </a:solidFill>
                <a:latin typeface="Comic Sans MS" pitchFamily="66" charset="0"/>
              </a:rPr>
              <a:t>   </a:t>
            </a: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К социальным проблемам приводят обычно особые обстоятельства</a:t>
            </a:r>
            <a:r>
              <a:rPr lang="ru-RU" sz="2000" b="1">
                <a:latin typeface="Comic Sans MS" pitchFamily="66" charset="0"/>
              </a:rPr>
              <a:t>:</a:t>
            </a:r>
          </a:p>
          <a:p>
            <a:r>
              <a:rPr lang="ru-RU" sz="1800" b="1">
                <a:latin typeface="Comic Sans MS" pitchFamily="66" charset="0"/>
              </a:rPr>
              <a:t>Изолированность</a:t>
            </a:r>
          </a:p>
          <a:p>
            <a:r>
              <a:rPr lang="ru-RU" sz="1800" b="1">
                <a:latin typeface="Comic Sans MS" pitchFamily="66" charset="0"/>
              </a:rPr>
              <a:t>Отсутствие понимания в семье и школе</a:t>
            </a:r>
          </a:p>
          <a:p>
            <a:r>
              <a:rPr lang="ru-RU" sz="1800" b="1">
                <a:latin typeface="Comic Sans MS" pitchFamily="66" charset="0"/>
              </a:rPr>
              <a:t>Встреча с асоциальной группой или сверстником, имеющим соответствующий жизненный опыт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solidFill>
                  <a:srgbClr val="993300"/>
                </a:solidFill>
                <a:latin typeface="Comic Sans MS" pitchFamily="66" charset="0"/>
              </a:rPr>
              <a:t>   Причины подростковых проблем разнообразны</a:t>
            </a:r>
          </a:p>
          <a:p>
            <a:r>
              <a:rPr lang="ru-RU" sz="1800" b="1">
                <a:latin typeface="Comic Sans MS" pitchFamily="66" charset="0"/>
              </a:rPr>
              <a:t>Неудовлетворенность отношениями со взрослыми и сверстниками</a:t>
            </a:r>
          </a:p>
          <a:p>
            <a:r>
              <a:rPr lang="ru-RU" sz="1800" b="1">
                <a:latin typeface="Comic Sans MS" pitchFamily="66" charset="0"/>
              </a:rPr>
              <a:t>Недостаточная загруженность реальными делами и скука</a:t>
            </a:r>
          </a:p>
          <a:p>
            <a:r>
              <a:rPr lang="ru-RU" sz="1800" b="1">
                <a:latin typeface="Comic Sans MS" pitchFamily="66" charset="0"/>
              </a:rPr>
              <a:t>Желание утвердиться и выделиться</a:t>
            </a:r>
          </a:p>
          <a:p>
            <a:r>
              <a:rPr lang="ru-RU" sz="1800" b="1">
                <a:latin typeface="Comic Sans MS" pitchFamily="66" charset="0"/>
              </a:rPr>
              <a:t>Протест против существующих в обществе норм и правил</a:t>
            </a:r>
          </a:p>
          <a:p>
            <a:r>
              <a:rPr lang="ru-RU" sz="1800" b="1">
                <a:latin typeface="Comic Sans MS" pitchFamily="66" charset="0"/>
              </a:rPr>
              <a:t>Протест против «серой безликой толпы», для которой «ты ничего не значишь»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008000"/>
                </a:solidFill>
                <a:latin typeface="Century Gothic" pitchFamily="34" charset="0"/>
              </a:rPr>
              <a:t>Подростковый возраст          </a:t>
            </a:r>
            <a:r>
              <a:rPr lang="ru-RU" sz="3600">
                <a:solidFill>
                  <a:srgbClr val="008000"/>
                </a:solidFill>
                <a:latin typeface="Century Gothic" pitchFamily="34" charset="0"/>
              </a:rPr>
              <a:t>(11-15 лет)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>
                <a:latin typeface="Comic Sans MS" pitchFamily="66" charset="0"/>
              </a:rPr>
              <a:t>Перестройка  организма  ребенка –</a:t>
            </a:r>
            <a:r>
              <a:rPr lang="ru-RU" b="1">
                <a:solidFill>
                  <a:srgbClr val="FF0000"/>
                </a:solidFill>
                <a:latin typeface="Comic Sans MS" pitchFamily="66" charset="0"/>
              </a:rPr>
              <a:t> половое созревание</a:t>
            </a:r>
          </a:p>
          <a:p>
            <a:r>
              <a:rPr lang="ru-RU" b="1">
                <a:latin typeface="Comic Sans MS" pitchFamily="66" charset="0"/>
              </a:rPr>
              <a:t>Границы этого периода достаточно неопределенны</a:t>
            </a:r>
          </a:p>
          <a:p>
            <a:r>
              <a:rPr lang="ru-RU" b="1">
                <a:latin typeface="Comic Sans MS" pitchFamily="66" charset="0"/>
              </a:rPr>
              <a:t>Протекает трудно и для ребенка, и для близких ему взрослых</a:t>
            </a:r>
          </a:p>
          <a:p>
            <a:pPr>
              <a:buFont typeface="Wingdings" pitchFamily="2" charset="2"/>
              <a:buNone/>
            </a:pPr>
            <a:r>
              <a:rPr lang="ru-RU" b="1">
                <a:solidFill>
                  <a:srgbClr val="CC6600"/>
                </a:solidFill>
                <a:latin typeface="Comic Sans MS" pitchFamily="66" charset="0"/>
              </a:rPr>
              <a:t>Подростковый возраст называют затянувшимся кризисом 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98525"/>
          </a:xfrm>
        </p:spPr>
        <p:txBody>
          <a:bodyPr/>
          <a:lstStyle/>
          <a:p>
            <a:r>
              <a:rPr lang="en-US" sz="4000">
                <a:solidFill>
                  <a:srgbClr val="008000"/>
                </a:solidFill>
                <a:latin typeface="Century Gothic" pitchFamily="34" charset="0"/>
                <a:cs typeface="Arial" charset="0"/>
              </a:rPr>
              <a:t>§</a:t>
            </a:r>
            <a:r>
              <a:rPr lang="ru-RU" sz="4000">
                <a:solidFill>
                  <a:srgbClr val="008000"/>
                </a:solidFill>
                <a:latin typeface="Century Gothic" pitchFamily="34" charset="0"/>
                <a:cs typeface="Arial" charset="0"/>
              </a:rPr>
              <a:t>1. Пубертатный кризис</a:t>
            </a:r>
            <a:r>
              <a:rPr lang="ru-RU">
                <a:cs typeface="Arial" charset="0"/>
              </a:rPr>
              <a:t> </a:t>
            </a:r>
            <a:endParaRPr lang="en-US">
              <a:cs typeface="Arial" charset="0"/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63525" y="1125538"/>
            <a:ext cx="8412163" cy="51831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>
                <a:latin typeface="Comic Sans MS" pitchFamily="66" charset="0"/>
              </a:rPr>
              <a:t>    </a:t>
            </a:r>
            <a:r>
              <a:rPr lang="ru-RU" sz="2400" b="1">
                <a:latin typeface="Comic Sans MS" pitchFamily="66" charset="0"/>
              </a:rPr>
              <a:t>Половое созревание зависит от эндокринных изменений в организме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Интенсивное физическое и физиологическое развитие      </a:t>
            </a:r>
            <a:r>
              <a:rPr lang="ru-RU" sz="2000" i="1">
                <a:latin typeface="Comic Sans MS" pitchFamily="66" charset="0"/>
              </a:rPr>
              <a:t>увеличиваются рост и вес 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Изменение роста и веса сопровождается изменением пропорций тела      </a:t>
            </a:r>
            <a:r>
              <a:rPr lang="ru-RU" sz="2000" i="1">
                <a:latin typeface="Comic Sans MS" pitchFamily="66" charset="0"/>
              </a:rPr>
              <a:t>дети часто ощущают себя в это время неуклюжими, неловкими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Появляются вторичные половые признаки – </a:t>
            </a:r>
            <a:r>
              <a:rPr lang="ru-RU" sz="2400" b="1">
                <a:solidFill>
                  <a:srgbClr val="CC6600"/>
                </a:solidFill>
                <a:latin typeface="Comic Sans MS" pitchFamily="66" charset="0"/>
              </a:rPr>
              <a:t>внешние признаки полового созревания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Возникают трудности в функционировании сердца, легких, кровоснабжении головного мозга     </a:t>
            </a:r>
            <a:r>
              <a:rPr lang="ru-RU" sz="2000" i="1">
                <a:latin typeface="Comic Sans MS" pitchFamily="66" charset="0"/>
              </a:rPr>
              <a:t>для подростков характерны перепады сосудистого и мышечного тонуса, которые вызывают быструю смену физического состояния и, соответственно, </a:t>
            </a:r>
            <a:r>
              <a:rPr lang="ru-RU" sz="2000" b="1" i="1">
                <a:latin typeface="Comic Sans MS" pitchFamily="66" charset="0"/>
              </a:rPr>
              <a:t>настроения</a:t>
            </a:r>
            <a:endParaRPr lang="ru-RU" sz="2400" b="1" i="1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>
                <a:solidFill>
                  <a:srgbClr val="FF0000"/>
                </a:solidFill>
                <a:latin typeface="Comic Sans MS" pitchFamily="66" charset="0"/>
              </a:rPr>
              <a:t>В подростковом возрасте эмоциональный фон становится неровным, нестабильным.</a:t>
            </a:r>
          </a:p>
        </p:txBody>
      </p:sp>
      <p:cxnSp>
        <p:nvCxnSpPr>
          <p:cNvPr id="18438" name="AutoShape 6"/>
          <p:cNvCxnSpPr>
            <a:cxnSpLocks noChangeShapeType="1"/>
            <a:stCxn id="18437" idx="2"/>
            <a:endCxn id="18437" idx="2"/>
          </p:cNvCxnSpPr>
          <p:nvPr/>
        </p:nvCxnSpPr>
        <p:spPr bwMode="auto">
          <a:xfrm>
            <a:off x="4470400" y="6308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195513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5364163" y="3068638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7164388" y="458152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07375" cy="5256213"/>
          </a:xfrm>
        </p:spPr>
        <p:txBody>
          <a:bodyPr/>
          <a:lstStyle/>
          <a:p>
            <a:r>
              <a:rPr lang="ru-RU" sz="3600">
                <a:latin typeface="Comic Sans MS" pitchFamily="66" charset="0"/>
              </a:rPr>
              <a:t>Ребенок вынужден постоянно приспосабливаться к физическим и физиологическим изменениям, происходящим в его организме,</a:t>
            </a:r>
            <a:r>
              <a:rPr lang="ru-RU" sz="360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3600">
                <a:latin typeface="Comic Sans MS" pitchFamily="66" charset="0"/>
              </a:rPr>
              <a:t>переживать</a:t>
            </a:r>
            <a:r>
              <a:rPr lang="ru-RU" sz="360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3600">
                <a:solidFill>
                  <a:srgbClr val="990033"/>
                </a:solidFill>
                <a:latin typeface="Comic Sans MS" pitchFamily="66" charset="0"/>
              </a:rPr>
              <a:t>«гормональную</a:t>
            </a:r>
            <a:r>
              <a:rPr lang="ru-RU" sz="3600">
                <a:solidFill>
                  <a:srgbClr val="CC6600"/>
                </a:solidFill>
                <a:latin typeface="Comic Sans MS" pitchFamily="66" charset="0"/>
              </a:rPr>
              <a:t> </a:t>
            </a:r>
            <a:r>
              <a:rPr lang="ru-RU" sz="3600">
                <a:solidFill>
                  <a:srgbClr val="990033"/>
                </a:solidFill>
                <a:latin typeface="Comic Sans MS" pitchFamily="66" charset="0"/>
              </a:rPr>
              <a:t>бурю».</a:t>
            </a:r>
            <a:r>
              <a:rPr lang="ru-RU" sz="360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3600">
                <a:latin typeface="Comic Sans MS" pitchFamily="66" charset="0"/>
              </a:rPr>
              <a:t>Подростки как будто все</a:t>
            </a:r>
            <a:r>
              <a:rPr lang="ru-RU" sz="360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3600">
                <a:latin typeface="Comic Sans MS" pitchFamily="66" charset="0"/>
              </a:rPr>
              <a:t>время находятся в</a:t>
            </a:r>
            <a:r>
              <a:rPr lang="ru-RU" sz="360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3600">
                <a:solidFill>
                  <a:srgbClr val="990033"/>
                </a:solidFill>
                <a:latin typeface="Comic Sans MS" pitchFamily="66" charset="0"/>
              </a:rPr>
              <a:t>состоянии стресса.</a:t>
            </a:r>
          </a:p>
        </p:txBody>
      </p:sp>
      <p:pic>
        <p:nvPicPr>
          <p:cNvPr id="23559" name="Picture 7" descr="j0293828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6588125" y="4724400"/>
            <a:ext cx="1744663" cy="1836738"/>
          </a:xfrm>
        </p:spPr>
      </p:pic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008000"/>
                </a:solidFill>
                <a:latin typeface="Century Gothic" pitchFamily="34" charset="0"/>
              </a:rPr>
              <a:t>Новый </a:t>
            </a:r>
            <a:r>
              <a:rPr lang="ru-RU" sz="4000" i="1">
                <a:solidFill>
                  <a:srgbClr val="008000"/>
                </a:solidFill>
                <a:latin typeface="Century Gothic" pitchFamily="34" charset="0"/>
              </a:rPr>
              <a:t>образ физического «Я»</a:t>
            </a:r>
            <a:endParaRPr lang="ru-RU" sz="4000">
              <a:solidFill>
                <a:srgbClr val="008000"/>
              </a:solidFill>
              <a:latin typeface="Century Gothic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268413"/>
            <a:ext cx="8485188" cy="51133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>
                <a:latin typeface="Comic Sans MS" pitchFamily="66" charset="0"/>
              </a:rPr>
              <a:t>Резко повышается интерес к своей внешности:</a:t>
            </a:r>
          </a:p>
          <a:p>
            <a:pPr>
              <a:lnSpc>
                <a:spcPct val="80000"/>
              </a:lnSpc>
            </a:pPr>
            <a:r>
              <a:rPr lang="ru-RU" sz="2400" i="1">
                <a:latin typeface="Comic Sans MS" pitchFamily="66" charset="0"/>
              </a:rPr>
              <a:t>Ребенок остро переживает все </a:t>
            </a:r>
            <a:r>
              <a:rPr lang="ru-RU" sz="2400" i="1">
                <a:solidFill>
                  <a:srgbClr val="0033CC"/>
                </a:solidFill>
                <a:latin typeface="Comic Sans MS" pitchFamily="66" charset="0"/>
              </a:rPr>
              <a:t>изъяны внешности</a:t>
            </a:r>
            <a:r>
              <a:rPr lang="ru-RU" sz="2400" i="1">
                <a:latin typeface="Comic Sans MS" pitchFamily="66" charset="0"/>
              </a:rPr>
              <a:t>, действительные и мнимые</a:t>
            </a:r>
          </a:p>
          <a:p>
            <a:pPr>
              <a:lnSpc>
                <a:spcPct val="80000"/>
              </a:lnSpc>
            </a:pPr>
            <a:r>
              <a:rPr lang="ru-RU" sz="2400" i="1">
                <a:latin typeface="Comic Sans MS" pitchFamily="66" charset="0"/>
              </a:rPr>
              <a:t>Непропорциональность частей тела, неловкость движений, неправильность черт лица, кожа, теряющая детскую чистоту, излишний вес или худоба – все </a:t>
            </a:r>
            <a:r>
              <a:rPr lang="ru-RU" sz="2400" b="1" i="1">
                <a:solidFill>
                  <a:srgbClr val="0033CC"/>
                </a:solidFill>
                <a:latin typeface="Comic Sans MS" pitchFamily="66" charset="0"/>
              </a:rPr>
              <a:t>расстраивает</a:t>
            </a:r>
            <a:r>
              <a:rPr lang="ru-RU" sz="2400" i="1">
                <a:latin typeface="Comic Sans MS" pitchFamily="66" charset="0"/>
              </a:rPr>
              <a:t>, а иногда приводит </a:t>
            </a:r>
            <a:r>
              <a:rPr lang="ru-RU" sz="2400" b="1" i="1">
                <a:solidFill>
                  <a:srgbClr val="0033CC"/>
                </a:solidFill>
                <a:latin typeface="Comic Sans MS" pitchFamily="66" charset="0"/>
              </a:rPr>
              <a:t>к чувству неполноценности, замкнутости, даже неврозу</a:t>
            </a:r>
          </a:p>
          <a:p>
            <a:pPr>
              <a:lnSpc>
                <a:spcPct val="80000"/>
              </a:lnSpc>
            </a:pPr>
            <a:r>
              <a:rPr lang="ru-RU" sz="2400" i="1">
                <a:latin typeface="Comic Sans MS" pitchFamily="66" charset="0"/>
              </a:rPr>
              <a:t>Тяжелые эмоциональные реакции на свою внешность смягчаются при </a:t>
            </a:r>
            <a:r>
              <a:rPr lang="ru-RU" sz="2400" i="1">
                <a:solidFill>
                  <a:srgbClr val="0033CC"/>
                </a:solidFill>
                <a:latin typeface="Comic Sans MS" pitchFamily="66" charset="0"/>
              </a:rPr>
              <a:t>теплых, доверительных отношениях</a:t>
            </a:r>
            <a:r>
              <a:rPr lang="ru-RU" sz="2400" i="1">
                <a:latin typeface="Comic Sans MS" pitchFamily="66" charset="0"/>
              </a:rPr>
              <a:t> с близкими взрослыми, которые должны проявить </a:t>
            </a:r>
            <a:r>
              <a:rPr lang="ru-RU" sz="2400" i="1">
                <a:solidFill>
                  <a:srgbClr val="0033CC"/>
                </a:solidFill>
                <a:latin typeface="Comic Sans MS" pitchFamily="66" charset="0"/>
              </a:rPr>
              <a:t>и понимание, и тактичность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7013"/>
            <a:ext cx="8820150" cy="1143000"/>
          </a:xfrm>
        </p:spPr>
        <p:txBody>
          <a:bodyPr/>
          <a:lstStyle/>
          <a:p>
            <a:r>
              <a:rPr lang="en-US" sz="4000">
                <a:solidFill>
                  <a:srgbClr val="008000"/>
                </a:solidFill>
                <a:latin typeface="Century Gothic" pitchFamily="34" charset="0"/>
                <a:cs typeface="Arial" charset="0"/>
              </a:rPr>
              <a:t>§</a:t>
            </a:r>
            <a:r>
              <a:rPr lang="ru-RU" sz="4000">
                <a:solidFill>
                  <a:srgbClr val="008000"/>
                </a:solidFill>
                <a:latin typeface="Century Gothic" pitchFamily="34" charset="0"/>
                <a:cs typeface="Arial" charset="0"/>
              </a:rPr>
              <a:t>2. Развитие психических функций</a:t>
            </a:r>
            <a:endParaRPr lang="en-US" sz="4000">
              <a:solidFill>
                <a:srgbClr val="008000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700213"/>
            <a:ext cx="8424863" cy="4897437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latin typeface="Comic Sans MS" pitchFamily="66" charset="0"/>
              </a:rPr>
              <a:t>В подростковом возрасте продолжает развиваться </a:t>
            </a:r>
            <a:r>
              <a:rPr lang="ru-RU" sz="2400" b="1" i="1">
                <a:solidFill>
                  <a:srgbClr val="CC6600"/>
                </a:solidFill>
                <a:latin typeface="Comic Sans MS" pitchFamily="66" charset="0"/>
              </a:rPr>
              <a:t>теоретическое рефлексивное мышление</a:t>
            </a:r>
            <a:r>
              <a:rPr lang="ru-RU" sz="2000" b="1" i="1">
                <a:solidFill>
                  <a:srgbClr val="CC6600"/>
                </a:solidFill>
                <a:latin typeface="Comic Sans MS" pitchFamily="66" charset="0"/>
              </a:rPr>
              <a:t>     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latin typeface="Comic Sans MS" pitchFamily="66" charset="0"/>
              </a:rPr>
              <a:t>  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latin typeface="Comic Sans MS" pitchFamily="66" charset="0"/>
              </a:rPr>
              <a:t>операции становятся                         </a:t>
            </a:r>
            <a:r>
              <a:rPr lang="ru-RU" sz="2400" b="1" i="1">
                <a:latin typeface="Comic Sans MS" pitchFamily="66" charset="0"/>
              </a:rPr>
              <a:t>формально-логическими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latin typeface="Comic Sans MS" pitchFamily="66" charset="0"/>
              </a:rPr>
              <a:t>(подросток, абстрагируясь от конкретного, наглядного материала, рассуждает в чисто словесном плане)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00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latin typeface="Comic Sans MS" pitchFamily="66" charset="0"/>
              </a:rPr>
              <a:t>рассуждает </a:t>
            </a:r>
            <a:r>
              <a:rPr lang="ru-RU" sz="2400" b="1" i="1">
                <a:latin typeface="Comic Sans MS" pitchFamily="66" charset="0"/>
              </a:rPr>
              <a:t>гипотетико – дедуктивно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latin typeface="Comic Sans MS" pitchFamily="66" charset="0"/>
              </a:rPr>
              <a:t>(на основе общих посылок подросток строит гипотезы и проверяет их)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6000" b="1" i="1">
                <a:latin typeface="Comic Sans MS" pitchFamily="66" charset="0"/>
              </a:rPr>
              <a:t>               </a:t>
            </a:r>
            <a:r>
              <a:rPr lang="en-US" sz="7200" b="1">
                <a:latin typeface="Century Gothic" pitchFamily="34" charset="0"/>
              </a:rPr>
              <a:t>?</a:t>
            </a:r>
            <a:r>
              <a:rPr lang="ru-RU" sz="7200" b="1">
                <a:latin typeface="Century Gothic" pitchFamily="34" charset="0"/>
              </a:rPr>
              <a:t>!</a:t>
            </a:r>
            <a:endParaRPr lang="en-US" sz="7200" b="1">
              <a:latin typeface="Century Gothic" pitchFamily="34" charset="0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4356100" y="2349500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4356100" y="3789363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27087"/>
          </a:xfrm>
        </p:spPr>
        <p:txBody>
          <a:bodyPr/>
          <a:lstStyle/>
          <a:p>
            <a:r>
              <a:rPr lang="ru-RU" u="sng">
                <a:solidFill>
                  <a:srgbClr val="008000"/>
                </a:solidFill>
                <a:latin typeface="Century Gothic" pitchFamily="34" charset="0"/>
              </a:rPr>
              <a:t>Подросток</a:t>
            </a:r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63525" y="1052513"/>
            <a:ext cx="8485188" cy="5043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Умеет оперировать гипотезами, решая интеллектуальные задачи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Способен на системный поиск решений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Проверять логическую эффективность подходов к решению новой задачи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Находить способы применения абстрактных правил для решения целого класса задач</a:t>
            </a:r>
          </a:p>
          <a:p>
            <a:pPr>
              <a:lnSpc>
                <a:spcPct val="80000"/>
              </a:lnSpc>
            </a:pPr>
            <a:r>
              <a:rPr lang="ru-RU" sz="2400" b="1">
                <a:latin typeface="Comic Sans MS" pitchFamily="66" charset="0"/>
              </a:rPr>
              <a:t>Развиваются такие операции, как </a:t>
            </a:r>
            <a:r>
              <a:rPr lang="ru-RU" sz="2400" b="1" i="1">
                <a:latin typeface="Comic Sans MS" pitchFamily="66" charset="0"/>
              </a:rPr>
              <a:t>классификация, аналогия, обобщение и др.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>
              <a:solidFill>
                <a:srgbClr val="CC66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rgbClr val="CC6600"/>
                </a:solidFill>
                <a:latin typeface="Comic Sans MS" pitchFamily="66" charset="0"/>
              </a:rPr>
              <a:t>Устойчиво проявляется рефлексивный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rgbClr val="CC6600"/>
                </a:solidFill>
                <a:latin typeface="Comic Sans MS" pitchFamily="66" charset="0"/>
              </a:rPr>
              <a:t>характер мышления: </a:t>
            </a:r>
            <a:r>
              <a:rPr lang="ru-RU" sz="2400" b="1" i="1">
                <a:solidFill>
                  <a:srgbClr val="CC6600"/>
                </a:solidFill>
                <a:latin typeface="Comic Sans MS" pitchFamily="66" charset="0"/>
              </a:rPr>
              <a:t>дети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>
                <a:solidFill>
                  <a:srgbClr val="CC6600"/>
                </a:solidFill>
                <a:latin typeface="Comic Sans MS" pitchFamily="66" charset="0"/>
              </a:rPr>
              <a:t>анализируют операции, которые они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>
                <a:solidFill>
                  <a:srgbClr val="CC6600"/>
                </a:solidFill>
                <a:latin typeface="Comic Sans MS" pitchFamily="66" charset="0"/>
              </a:rPr>
              <a:t>производят, способы решения задач.</a:t>
            </a:r>
          </a:p>
        </p:txBody>
      </p:sp>
      <p:pic>
        <p:nvPicPr>
          <p:cNvPr id="30728" name="Picture 8" descr="j029912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7019925" y="4365625"/>
            <a:ext cx="1384300" cy="1743075"/>
          </a:xfrm>
        </p:spPr>
      </p:pic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8674100" cy="5722937"/>
          </a:xfrm>
        </p:spPr>
        <p:txBody>
          <a:bodyPr/>
          <a:lstStyle/>
          <a:p>
            <a:r>
              <a:rPr lang="ru-RU">
                <a:solidFill>
                  <a:srgbClr val="008000"/>
                </a:solidFill>
                <a:latin typeface="Century Gothic" pitchFamily="34" charset="0"/>
              </a:rPr>
              <a:t>Особенности теоретического рефлексивного мышления позволяют подросткам анализировать абстрактные идеи, искать ошибки и логические противоречия в суждениях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theme/theme1.xml><?xml version="1.0" encoding="utf-8"?>
<a:theme xmlns:a="http://schemas.openxmlformats.org/drawingml/2006/main" name="Maple">
  <a:themeElements>
    <a:clrScheme name="Maple 9">
      <a:dk1>
        <a:srgbClr val="003366"/>
      </a:dk1>
      <a:lt1>
        <a:srgbClr val="FFFFFF"/>
      </a:lt1>
      <a:dk2>
        <a:srgbClr val="003366"/>
      </a:dk2>
      <a:lt2>
        <a:srgbClr val="CBD5DF"/>
      </a:lt2>
      <a:accent1>
        <a:srgbClr val="A9BEE9"/>
      </a:accent1>
      <a:accent2>
        <a:srgbClr val="D6E4F2"/>
      </a:accent2>
      <a:accent3>
        <a:srgbClr val="FFFFFF"/>
      </a:accent3>
      <a:accent4>
        <a:srgbClr val="002A56"/>
      </a:accent4>
      <a:accent5>
        <a:srgbClr val="D1DBF2"/>
      </a:accent5>
      <a:accent6>
        <a:srgbClr val="C2CFDB"/>
      </a:accent6>
      <a:hlink>
        <a:srgbClr val="0000CC"/>
      </a:hlink>
      <a:folHlink>
        <a:srgbClr val="8668E8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704</TotalTime>
  <Words>1913</Words>
  <Application>Microsoft PowerPoint</Application>
  <PresentationFormat>Экран (4:3)</PresentationFormat>
  <Paragraphs>201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Wingdings</vt:lpstr>
      <vt:lpstr>Comic Sans MS</vt:lpstr>
      <vt:lpstr>Century Gothic</vt:lpstr>
      <vt:lpstr>Monotype Corsiva</vt:lpstr>
      <vt:lpstr>Maple</vt:lpstr>
      <vt:lpstr>Первые проблемы подросткового возраста</vt:lpstr>
      <vt:lpstr>       Я не верю, что жизнь человека предопределены его детством.       Я думаю. Что существует ещё очень важные периоды: отрочество, юность…</vt:lpstr>
      <vt:lpstr>Подростковый возраст          (11-15 лет)</vt:lpstr>
      <vt:lpstr>§1. Пубертатный кризис </vt:lpstr>
      <vt:lpstr>Ребенок вынужден постоянно приспосабливаться к физическим и физиологическим изменениям, происходящим в его организме, переживать «гормональную бурю». Подростки как будто все время находятся в состоянии стресса.</vt:lpstr>
      <vt:lpstr>Новый образ физического «Я»</vt:lpstr>
      <vt:lpstr>§2. Развитие психических функций</vt:lpstr>
      <vt:lpstr>Подросток</vt:lpstr>
      <vt:lpstr>Особенности теоретического рефлексивного мышления позволяют подросткам анализировать абстрактные идеи, искать ошибки и логические противоречия в суждениях</vt:lpstr>
      <vt:lpstr>Подросток</vt:lpstr>
      <vt:lpstr>§3 Развитие самосознания</vt:lpstr>
      <vt:lpstr>Подражание взрослым</vt:lpstr>
      <vt:lpstr>Чувство взрослости -</vt:lpstr>
      <vt:lpstr>Как проявляется чувство взрослости подростка?</vt:lpstr>
      <vt:lpstr>Слайд 15</vt:lpstr>
      <vt:lpstr>Как развивается детское самосознание?</vt:lpstr>
      <vt:lpstr>Внутренний мир</vt:lpstr>
      <vt:lpstr>                                                                                                                                                                                                                                       </vt:lpstr>
      <vt:lpstr>Реальное «Я»</vt:lpstr>
      <vt:lpstr>Идеальное «Я»</vt:lpstr>
      <vt:lpstr>§4 Подростковые реакции</vt:lpstr>
      <vt:lpstr>Общение со сверстниками</vt:lpstr>
      <vt:lpstr>Общение со взрослыми</vt:lpstr>
      <vt:lpstr>Родительский контроль</vt:lpstr>
      <vt:lpstr>Стили семейного воспитания</vt:lpstr>
      <vt:lpstr>§5 Личностная нестабильность и подростковые проблемы</vt:lpstr>
      <vt:lpstr>Подростковые проблемы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Михаил</cp:lastModifiedBy>
  <cp:revision>7</cp:revision>
  <dcterms:created xsi:type="dcterms:W3CDTF">2005-11-19T16:05:48Z</dcterms:created>
  <dcterms:modified xsi:type="dcterms:W3CDTF">2015-02-25T14:02:50Z</dcterms:modified>
</cp:coreProperties>
</file>