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60" r:id="rId3"/>
    <p:sldId id="262" r:id="rId4"/>
    <p:sldId id="264" r:id="rId5"/>
    <p:sldId id="263" r:id="rId6"/>
    <p:sldId id="265" r:id="rId7"/>
    <p:sldId id="266" r:id="rId8"/>
    <p:sldId id="267" r:id="rId9"/>
    <p:sldId id="270" r:id="rId10"/>
    <p:sldId id="268" r:id="rId11"/>
    <p:sldId id="271" r:id="rId12"/>
    <p:sldId id="272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34615" autoAdjust="0"/>
    <p:restoredTop sz="86369" autoAdjust="0"/>
  </p:normalViewPr>
  <p:slideViewPr>
    <p:cSldViewPr>
      <p:cViewPr varScale="1">
        <p:scale>
          <a:sx n="90" d="100"/>
          <a:sy n="90" d="100"/>
        </p:scale>
        <p:origin x="-1044" y="-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3.8284388652156956E-2"/>
          <c:y val="2.5224289653241989E-2"/>
          <c:w val="0.73584487476301996"/>
          <c:h val="0.91728786989035771"/>
        </c:manualLayout>
      </c:layout>
      <c:barChart>
        <c:barDir val="col"/>
        <c:grouping val="clustered"/>
        <c:ser>
          <c:idx val="0"/>
          <c:order val="0"/>
          <c:tx>
            <c:v>Устойчиво-позитивное</c:v>
          </c:tx>
          <c:dLbls>
            <c:dLbl>
              <c:idx val="0"/>
              <c:layout>
                <c:manualLayout>
                  <c:x val="-1.8340208263895722E-3"/>
                  <c:y val="1.9370455124349685E-2"/>
                </c:manualLayout>
              </c:layout>
              <c:showVal val="1"/>
            </c:dLbl>
            <c:showVal val="1"/>
          </c:dLbls>
          <c:val>
            <c:numRef>
              <c:f>Лист1!$A$1:$A$13</c:f>
              <c:numCache>
                <c:formatCode>General</c:formatCode>
                <c:ptCount val="13"/>
                <c:pt idx="0">
                  <c:v>46</c:v>
                </c:pt>
                <c:pt idx="1">
                  <c:v>8</c:v>
                </c:pt>
                <c:pt idx="2">
                  <c:v>0</c:v>
                </c:pt>
                <c:pt idx="3">
                  <c:v>21</c:v>
                </c:pt>
                <c:pt idx="4">
                  <c:v>58</c:v>
                </c:pt>
                <c:pt idx="5">
                  <c:v>50</c:v>
                </c:pt>
                <c:pt idx="6">
                  <c:v>17</c:v>
                </c:pt>
                <c:pt idx="7">
                  <c:v>12</c:v>
                </c:pt>
                <c:pt idx="8">
                  <c:v>12</c:v>
                </c:pt>
                <c:pt idx="9">
                  <c:v>8</c:v>
                </c:pt>
                <c:pt idx="10">
                  <c:v>21</c:v>
                </c:pt>
                <c:pt idx="11">
                  <c:v>4</c:v>
                </c:pt>
                <c:pt idx="12">
                  <c:v>17</c:v>
                </c:pt>
              </c:numCache>
            </c:numRef>
          </c:val>
        </c:ser>
        <c:ser>
          <c:idx val="1"/>
          <c:order val="1"/>
          <c:tx>
            <c:v>Ситуативно-позитивное</c:v>
          </c:tx>
          <c:dLbls>
            <c:dLbl>
              <c:idx val="0"/>
              <c:layout>
                <c:manualLayout>
                  <c:x val="5.5020624791687111E-3"/>
                  <c:y val="1.9370455124349685E-2"/>
                </c:manualLayout>
              </c:layout>
              <c:showVal val="1"/>
            </c:dLbl>
            <c:dLbl>
              <c:idx val="5"/>
              <c:layout>
                <c:manualLayout>
                  <c:x val="7.3360833055582889E-3"/>
                  <c:y val="0"/>
                </c:manualLayout>
              </c:layout>
              <c:showVal val="1"/>
            </c:dLbl>
            <c:showVal val="1"/>
          </c:dLbls>
          <c:val>
            <c:numRef>
              <c:f>Лист1!$B$1:$B$13</c:f>
              <c:numCache>
                <c:formatCode>General</c:formatCode>
                <c:ptCount val="13"/>
                <c:pt idx="0">
                  <c:v>46</c:v>
                </c:pt>
                <c:pt idx="1">
                  <c:v>71</c:v>
                </c:pt>
                <c:pt idx="2">
                  <c:v>50</c:v>
                </c:pt>
                <c:pt idx="3">
                  <c:v>67</c:v>
                </c:pt>
                <c:pt idx="4">
                  <c:v>37</c:v>
                </c:pt>
                <c:pt idx="5">
                  <c:v>46</c:v>
                </c:pt>
                <c:pt idx="6">
                  <c:v>58</c:v>
                </c:pt>
                <c:pt idx="7">
                  <c:v>54</c:v>
                </c:pt>
                <c:pt idx="8">
                  <c:v>50</c:v>
                </c:pt>
                <c:pt idx="9">
                  <c:v>46</c:v>
                </c:pt>
                <c:pt idx="10">
                  <c:v>79</c:v>
                </c:pt>
                <c:pt idx="11">
                  <c:v>29</c:v>
                </c:pt>
                <c:pt idx="12">
                  <c:v>79</c:v>
                </c:pt>
              </c:numCache>
            </c:numRef>
          </c:val>
        </c:ser>
        <c:ser>
          <c:idx val="2"/>
          <c:order val="2"/>
          <c:tx>
            <c:v>Ситуативно-негативное</c:v>
          </c:tx>
          <c:dLbls>
            <c:dLbl>
              <c:idx val="7"/>
              <c:layout>
                <c:manualLayout>
                  <c:x val="5.5020624791687111E-3"/>
                  <c:y val="0"/>
                </c:manualLayout>
              </c:layout>
              <c:showVal val="1"/>
            </c:dLbl>
            <c:dLbl>
              <c:idx val="9"/>
              <c:layout>
                <c:manualLayout>
                  <c:x val="7.3360833055583592E-3"/>
                  <c:y val="0"/>
                </c:manualLayout>
              </c:layout>
              <c:showVal val="1"/>
            </c:dLbl>
            <c:showVal val="1"/>
          </c:dLbls>
          <c:val>
            <c:numRef>
              <c:f>Лист1!$C$1:$C$13</c:f>
              <c:numCache>
                <c:formatCode>General</c:formatCode>
                <c:ptCount val="13"/>
                <c:pt idx="0">
                  <c:v>4</c:v>
                </c:pt>
                <c:pt idx="1">
                  <c:v>17</c:v>
                </c:pt>
                <c:pt idx="2">
                  <c:v>12</c:v>
                </c:pt>
                <c:pt idx="3">
                  <c:v>8</c:v>
                </c:pt>
                <c:pt idx="4">
                  <c:v>4</c:v>
                </c:pt>
                <c:pt idx="5">
                  <c:v>4</c:v>
                </c:pt>
                <c:pt idx="6">
                  <c:v>21</c:v>
                </c:pt>
                <c:pt idx="7">
                  <c:v>29</c:v>
                </c:pt>
                <c:pt idx="8">
                  <c:v>4</c:v>
                </c:pt>
                <c:pt idx="9">
                  <c:v>37</c:v>
                </c:pt>
                <c:pt idx="11">
                  <c:v>58</c:v>
                </c:pt>
                <c:pt idx="12">
                  <c:v>4</c:v>
                </c:pt>
              </c:numCache>
            </c:numRef>
          </c:val>
        </c:ser>
        <c:axId val="49311744"/>
        <c:axId val="49313280"/>
      </c:barChart>
      <c:catAx>
        <c:axId val="49311744"/>
        <c:scaling>
          <c:orientation val="minMax"/>
        </c:scaling>
        <c:axPos val="b"/>
        <c:tickLblPos val="nextTo"/>
        <c:crossAx val="49313280"/>
        <c:crosses val="autoZero"/>
        <c:auto val="1"/>
        <c:lblAlgn val="ctr"/>
        <c:lblOffset val="100"/>
      </c:catAx>
      <c:valAx>
        <c:axId val="49313280"/>
        <c:scaling>
          <c:orientation val="minMax"/>
        </c:scaling>
        <c:axPos val="l"/>
        <c:majorGridlines/>
        <c:numFmt formatCode="General" sourceLinked="1"/>
        <c:tickLblPos val="nextTo"/>
        <c:crossAx val="49311744"/>
        <c:crosses val="autoZero"/>
        <c:crossBetween val="between"/>
      </c:valAx>
      <c:spPr>
        <a:gradFill>
          <a:gsLst>
            <a:gs pos="9000">
              <a:srgbClr val="4F81BD">
                <a:tint val="66000"/>
                <a:satMod val="160000"/>
                <a:alpha val="91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plotArea>
    <c:legend>
      <c:legendPos val="r"/>
      <c:layout>
        <c:manualLayout>
          <c:xMode val="edge"/>
          <c:yMode val="edge"/>
          <c:x val="0.78124092842730741"/>
          <c:y val="0.66068037894779363"/>
          <c:w val="0.18746774551931553"/>
          <c:h val="0.12299823829098359"/>
        </c:manualLayout>
      </c:layout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plotArea>
      <c:layout>
        <c:manualLayout>
          <c:layoutTarget val="inner"/>
          <c:xMode val="edge"/>
          <c:yMode val="edge"/>
          <c:x val="5.7827924097884793E-2"/>
          <c:y val="5.3783399960277714E-2"/>
          <c:w val="0.72975001365196812"/>
          <c:h val="0.8547037328510918"/>
        </c:manualLayout>
      </c:layout>
      <c:barChart>
        <c:barDir val="col"/>
        <c:grouping val="clustered"/>
        <c:ser>
          <c:idx val="0"/>
          <c:order val="0"/>
          <c:tx>
            <c:v>Устойчиво-позитивное</c:v>
          </c:tx>
          <c:dLbls>
            <c:dLbl>
              <c:idx val="5"/>
              <c:layout>
                <c:manualLayout>
                  <c:x val="4.5897877223178545E-3"/>
                  <c:y val="1.0958904109589039E-2"/>
                </c:manualLayout>
              </c:layout>
              <c:showVal val="1"/>
            </c:dLbl>
            <c:showVal val="1"/>
          </c:dLbls>
          <c:val>
            <c:numRef>
              <c:f>Лист2!$A$1:$A$13</c:f>
              <c:numCache>
                <c:formatCode>General</c:formatCode>
                <c:ptCount val="13"/>
                <c:pt idx="0">
                  <c:v>39</c:v>
                </c:pt>
                <c:pt idx="1">
                  <c:v>11</c:v>
                </c:pt>
                <c:pt idx="2">
                  <c:v>14</c:v>
                </c:pt>
                <c:pt idx="3">
                  <c:v>17</c:v>
                </c:pt>
                <c:pt idx="4">
                  <c:v>45</c:v>
                </c:pt>
                <c:pt idx="5">
                  <c:v>41</c:v>
                </c:pt>
                <c:pt idx="6">
                  <c:v>22</c:v>
                </c:pt>
                <c:pt idx="7">
                  <c:v>12</c:v>
                </c:pt>
                <c:pt idx="8">
                  <c:v>17</c:v>
                </c:pt>
                <c:pt idx="9">
                  <c:v>11</c:v>
                </c:pt>
                <c:pt idx="10">
                  <c:v>17</c:v>
                </c:pt>
                <c:pt idx="11">
                  <c:v>2</c:v>
                </c:pt>
                <c:pt idx="12">
                  <c:v>10</c:v>
                </c:pt>
              </c:numCache>
            </c:numRef>
          </c:val>
        </c:ser>
        <c:ser>
          <c:idx val="1"/>
          <c:order val="1"/>
          <c:tx>
            <c:v>Ситуативно-позитивное</c:v>
          </c:tx>
          <c:dLbls>
            <c:dLbl>
              <c:idx val="5"/>
              <c:layout>
                <c:manualLayout>
                  <c:x val="1.3769363166953577E-2"/>
                  <c:y val="4.7488584474885853E-2"/>
                </c:manualLayout>
              </c:layout>
              <c:showVal val="1"/>
            </c:dLbl>
            <c:showVal val="1"/>
          </c:dLbls>
          <c:val>
            <c:numRef>
              <c:f>Лист2!$B$1:$B$13</c:f>
              <c:numCache>
                <c:formatCode>General</c:formatCode>
                <c:ptCount val="13"/>
                <c:pt idx="0">
                  <c:v>50</c:v>
                </c:pt>
                <c:pt idx="1">
                  <c:v>47</c:v>
                </c:pt>
                <c:pt idx="2">
                  <c:v>57</c:v>
                </c:pt>
                <c:pt idx="3">
                  <c:v>63</c:v>
                </c:pt>
                <c:pt idx="4">
                  <c:v>36</c:v>
                </c:pt>
                <c:pt idx="5">
                  <c:v>41</c:v>
                </c:pt>
                <c:pt idx="6">
                  <c:v>49</c:v>
                </c:pt>
                <c:pt idx="7">
                  <c:v>56</c:v>
                </c:pt>
                <c:pt idx="8">
                  <c:v>50</c:v>
                </c:pt>
                <c:pt idx="9">
                  <c:v>45</c:v>
                </c:pt>
                <c:pt idx="10">
                  <c:v>71</c:v>
                </c:pt>
                <c:pt idx="11">
                  <c:v>28</c:v>
                </c:pt>
                <c:pt idx="12">
                  <c:v>82</c:v>
                </c:pt>
              </c:numCache>
            </c:numRef>
          </c:val>
        </c:ser>
        <c:ser>
          <c:idx val="2"/>
          <c:order val="2"/>
          <c:tx>
            <c:v>Ситуативно-негативное</c:v>
          </c:tx>
          <c:dLbls>
            <c:dLbl>
              <c:idx val="1"/>
              <c:layout>
                <c:manualLayout>
                  <c:x val="9.1795754446356848E-3"/>
                  <c:y val="0"/>
                </c:manualLayout>
              </c:layout>
              <c:showVal val="1"/>
            </c:dLbl>
            <c:showVal val="1"/>
          </c:dLbls>
          <c:val>
            <c:numRef>
              <c:f>Лист2!$C$1:$C$13</c:f>
              <c:numCache>
                <c:formatCode>General</c:formatCode>
                <c:ptCount val="13"/>
                <c:pt idx="0">
                  <c:v>9</c:v>
                </c:pt>
                <c:pt idx="1">
                  <c:v>40</c:v>
                </c:pt>
                <c:pt idx="2">
                  <c:v>19</c:v>
                </c:pt>
                <c:pt idx="3">
                  <c:v>20</c:v>
                </c:pt>
                <c:pt idx="4">
                  <c:v>11</c:v>
                </c:pt>
                <c:pt idx="5">
                  <c:v>18</c:v>
                </c:pt>
                <c:pt idx="6">
                  <c:v>26</c:v>
                </c:pt>
                <c:pt idx="7">
                  <c:v>30</c:v>
                </c:pt>
                <c:pt idx="8">
                  <c:v>15</c:v>
                </c:pt>
                <c:pt idx="9">
                  <c:v>39</c:v>
                </c:pt>
                <c:pt idx="10">
                  <c:v>11</c:v>
                </c:pt>
                <c:pt idx="11">
                  <c:v>54</c:v>
                </c:pt>
                <c:pt idx="12">
                  <c:v>6</c:v>
                </c:pt>
              </c:numCache>
            </c:numRef>
          </c:val>
        </c:ser>
        <c:ser>
          <c:idx val="3"/>
          <c:order val="3"/>
          <c:tx>
            <c:v>Устойчиво-негативное</c:v>
          </c:tx>
          <c:dLbls>
            <c:showVal val="1"/>
          </c:dLbls>
          <c:val>
            <c:numRef>
              <c:f>Лист2!$D$1:$D$13</c:f>
              <c:numCache>
                <c:formatCode>General</c:formatCode>
                <c:ptCount val="13"/>
                <c:pt idx="7">
                  <c:v>4</c:v>
                </c:pt>
                <c:pt idx="11">
                  <c:v>13</c:v>
                </c:pt>
              </c:numCache>
            </c:numRef>
          </c:val>
        </c:ser>
        <c:axId val="49490560"/>
        <c:axId val="49512832"/>
      </c:barChart>
      <c:catAx>
        <c:axId val="49490560"/>
        <c:scaling>
          <c:orientation val="minMax"/>
        </c:scaling>
        <c:axPos val="b"/>
        <c:tickLblPos val="nextTo"/>
        <c:crossAx val="49512832"/>
        <c:crosses val="autoZero"/>
        <c:auto val="1"/>
        <c:lblAlgn val="ctr"/>
        <c:lblOffset val="100"/>
      </c:catAx>
      <c:valAx>
        <c:axId val="49512832"/>
        <c:scaling>
          <c:orientation val="minMax"/>
        </c:scaling>
        <c:axPos val="l"/>
        <c:majorGridlines/>
        <c:numFmt formatCode="General" sourceLinked="1"/>
        <c:tickLblPos val="nextTo"/>
        <c:crossAx val="49490560"/>
        <c:crosses val="autoZero"/>
        <c:crossBetween val="between"/>
      </c:valAx>
      <c:spPr>
        <a:gradFill>
          <a:gsLst>
            <a:gs pos="9000">
              <a:srgbClr val="4F81BD">
                <a:tint val="66000"/>
                <a:satMod val="160000"/>
                <a:alpha val="91000"/>
              </a:srgbClr>
            </a:gs>
            <a:gs pos="50000">
              <a:srgbClr val="4F81BD">
                <a:tint val="44500"/>
                <a:satMod val="160000"/>
              </a:srgbClr>
            </a:gs>
            <a:gs pos="100000">
              <a:srgbClr val="4F81BD">
                <a:tint val="23500"/>
                <a:satMod val="160000"/>
              </a:srgbClr>
            </a:gs>
          </a:gsLst>
          <a:lin ang="5400000" scaled="0"/>
        </a:gradFill>
      </c:spPr>
    </c:plotArea>
    <c:legend>
      <c:legendPos val="r"/>
      <c:layout>
        <c:manualLayout>
          <c:xMode val="edge"/>
          <c:yMode val="edge"/>
          <c:x val="0.77951849512012805"/>
          <c:y val="0.58971416368873841"/>
          <c:w val="0.21749214153096671"/>
          <c:h val="0.23183216438719889"/>
        </c:manualLayout>
      </c:layout>
    </c:legend>
    <c:plotVisOnly val="1"/>
  </c:chart>
  <c:externalData r:id="rId1"/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0.48664</cdr:x>
      <cdr:y>0.39437</cdr:y>
    </cdr:from>
    <cdr:to>
      <cdr:x>0.51336</cdr:x>
      <cdr:y>0.631</cdr:y>
    </cdr:to>
    <cdr:sp macro="" textlink="">
      <cdr:nvSpPr>
        <cdr:cNvPr id="2" name="Прямоугольник 1"/>
        <cdr:cNvSpPr/>
      </cdr:nvSpPr>
      <cdr:spPr>
        <a:xfrm xmlns:a="http://schemas.openxmlformats.org/drawingml/2006/main">
          <a:off x="3365209" y="1562640"/>
          <a:ext cx="184731" cy="937629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endParaRPr lang="ru-RU" sz="5400" b="1" cap="none" spc="0">
            <a:ln w="17780" cmpd="sng">
              <a:solidFill>
                <a:srgbClr val="FFFFFF"/>
              </a:solidFill>
              <a:prstDash val="solid"/>
              <a:miter lim="800000"/>
            </a:ln>
            <a:gradFill rotWithShape="1">
              <a:gsLst>
                <a:gs pos="0">
                  <a:srgbClr val="000000">
                    <a:tint val="92000"/>
                    <a:shade val="100000"/>
                    <a:satMod val="150000"/>
                  </a:srgbClr>
                </a:gs>
                <a:gs pos="49000">
                  <a:srgbClr val="000000">
                    <a:tint val="89000"/>
                    <a:shade val="90000"/>
                    <a:satMod val="150000"/>
                  </a:srgbClr>
                </a:gs>
                <a:gs pos="50000">
                  <a:srgbClr val="000000">
                    <a:tint val="100000"/>
                    <a:shade val="75000"/>
                    <a:satMod val="150000"/>
                  </a:srgbClr>
                </a:gs>
                <a:gs pos="95000">
                  <a:srgbClr val="000000">
                    <a:shade val="47000"/>
                    <a:satMod val="150000"/>
                  </a:srgbClr>
                </a:gs>
                <a:gs pos="100000">
                  <a:srgbClr val="000000">
                    <a:shade val="39000"/>
                    <a:satMod val="150000"/>
                  </a:srgbClr>
                </a:gs>
              </a:gsLst>
              <a:lin ang="5400000"/>
            </a:gradFill>
            <a:effectLst>
              <a:outerShdw blurRad="50800" algn="tl" rotWithShape="0">
                <a:srgbClr val="000000"/>
              </a:outerShdw>
            </a:effectLst>
          </a:endParaRP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11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3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8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0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9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4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5" name="Прямая соединительная линия 21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6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Овал 23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Овал 25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Овал 24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2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348A4B-F7BC-42B5-98E8-07E54C735EEE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23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4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EBE53D-E3BE-4D03-9A07-43D5829DC6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8EF40-3384-42BB-8A8D-B188AB4AAE28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A1B14-BF1E-44F4-8E98-F12DBB2E9D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90102-45EE-430F-A856-F2B3B84B6CAD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9FAFAF-1953-4526-99E3-41D70F0379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F9E7AB23-19ED-4C05-B6C4-2D7296CA03BC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5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802FEFD-D68E-4C02-BF13-196E947F9B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Прямоугольник 9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Прямоугольник 10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Прямоугольник 11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Прямая соединительная линия 12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4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Прямая соединительная линия 15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3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Овал 19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Овал 20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Овал 21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Овал 22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Прямая соединительная линия 25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44C1E-E812-47DF-9B38-DD236C3E5C39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21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DB974A-EA76-4189-B931-BD6B73C79A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A550E-2F40-4FEC-B0CA-DE0141F9513F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6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CA8ED9-6C51-415C-992C-4B9DA2DC86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C8295-36A7-4267-8202-75B172C9557B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8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42809-93DF-401E-8E48-75B5DCDAF7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1BD13439-384A-4E14-9FAB-942E66B2AFAF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4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5438313-AD74-4CC0-ADF9-A153D8E0B1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AD65A4-9E67-4EBE-A1F1-CD058FD435B6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E6F8CB-EEBD-4E11-9D2B-0909EC2AA8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6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7" name="Прямая соединительная линия 8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1" name="Овал 13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2" name="Дата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249AD85-9519-4B46-940E-A116E1CDC914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13" name="Номер слайда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FC32CEB-072E-4151-B53B-FB292A7D2A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6" name="Овал 12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8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11" name="Прямая соединительная линия 19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2D20C94-C4C0-4BF7-A05B-C92E2AD28086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13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9D1F4DC-EB20-4B83-8022-8D587D54134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4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</a:endParaRPr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28" name="Текст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685ECA51-32C0-4E8C-AD1C-150EE5A5CC48}" type="datetimeFigureOut">
              <a:rPr lang="ru-RU"/>
              <a:pPr>
                <a:defRPr/>
              </a:pPr>
              <a:t>10.12.2013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7943F14A-A2AB-46BC-9787-E925CC2E34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19" r:id="rId4"/>
    <p:sldLayoutId id="2147483718" r:id="rId5"/>
    <p:sldLayoutId id="2147483723" r:id="rId6"/>
    <p:sldLayoutId id="2147483717" r:id="rId7"/>
    <p:sldLayoutId id="2147483724" r:id="rId8"/>
    <p:sldLayoutId id="2147483725" r:id="rId9"/>
    <p:sldLayoutId id="2147483716" r:id="rId10"/>
    <p:sldLayoutId id="214748371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4213" y="1268413"/>
            <a:ext cx="7772400" cy="187325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dirty="0" smtClean="0"/>
              <a:t>Организация внеурочной деятельности на ступени среднего общего образования по направлениям развития личности: духовно-нравственное, социальное, </a:t>
            </a:r>
            <a:r>
              <a:rPr lang="ru-RU" sz="2400" dirty="0" err="1" smtClean="0"/>
              <a:t>общеинтеллектуальное</a:t>
            </a:r>
            <a:r>
              <a:rPr lang="ru-RU" sz="2400" dirty="0" smtClean="0"/>
              <a:t>, общекультурное, спортивно-оздоровительное</a:t>
            </a:r>
            <a:endParaRPr lang="ru-RU" sz="2400" dirty="0"/>
          </a:p>
        </p:txBody>
      </p:sp>
      <p:sp>
        <p:nvSpPr>
          <p:cNvPr id="1331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800"/>
            <a:ext cx="6172200" cy="1371600"/>
          </a:xfrm>
        </p:spPr>
        <p:txBody>
          <a:bodyPr/>
          <a:lstStyle/>
          <a:p>
            <a:pPr algn="r" eaLnBrk="1" hangingPunct="1"/>
            <a:r>
              <a:rPr lang="ru-RU" smtClean="0"/>
              <a:t>Долгова В.А.</a:t>
            </a:r>
          </a:p>
          <a:p>
            <a:pPr algn="r" eaLnBrk="1" hangingPunct="1"/>
            <a:r>
              <a:rPr lang="ru-RU" smtClean="0">
                <a:latin typeface="Arial" charset="0"/>
              </a:rPr>
              <a:t>МБОУ СОШ №7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7950" y="274638"/>
            <a:ext cx="8640763" cy="922337"/>
          </a:xfrm>
        </p:spPr>
        <p:txBody>
          <a:bodyPr/>
          <a:lstStyle/>
          <a:p>
            <a:pPr algn="ctr">
              <a:defRPr/>
            </a:pPr>
            <a:r>
              <a:rPr lang="ru-RU" b="1" dirty="0" smtClean="0"/>
              <a:t>Сводная таблица результатов опроса</a:t>
            </a:r>
            <a:endParaRPr lang="ru-RU" b="1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79512" y="1340768"/>
          <a:ext cx="8496944" cy="53571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253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875463" y="1628775"/>
            <a:ext cx="1584325" cy="260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571500"/>
          </a:xfrm>
        </p:spPr>
        <p:txBody>
          <a:bodyPr/>
          <a:lstStyle/>
          <a:p>
            <a:pPr algn="ctr">
              <a:defRPr/>
            </a:pPr>
            <a:r>
              <a:rPr lang="ru-RU" cap="none" dirty="0" smtClean="0"/>
              <a:t>Анкета родителей 	7б</a:t>
            </a:r>
            <a:endParaRPr lang="ru-RU" dirty="0"/>
          </a:p>
        </p:txBody>
      </p:sp>
      <p:graphicFrame>
        <p:nvGraphicFramePr>
          <p:cNvPr id="2355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06400" y="520700"/>
          <a:ext cx="7931150" cy="6003925"/>
        </p:xfrm>
        <a:graphic>
          <a:graphicData uri="http://schemas.openxmlformats.org/presentationml/2006/ole">
            <p:oleObj spid="_x0000_s23554" r:id="rId3" imgW="7931583" imgH="6005080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7467600" cy="50006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ru-RU" cap="none" dirty="0" smtClean="0"/>
              <a:t>Анкета родителей 8 а</a:t>
            </a:r>
            <a:endParaRPr lang="ru-RU" dirty="0"/>
          </a:p>
        </p:txBody>
      </p:sp>
      <p:graphicFrame>
        <p:nvGraphicFramePr>
          <p:cNvPr id="24578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406400" y="306388"/>
          <a:ext cx="7931150" cy="6218237"/>
        </p:xfrm>
        <a:graphic>
          <a:graphicData uri="http://schemas.openxmlformats.org/presentationml/2006/ole">
            <p:oleObj spid="_x0000_s24578" r:id="rId3" imgW="7931583" imgH="6218459" progId="Excel.Char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 eaLnBrk="1" hangingPunct="1"/>
            <a:r>
              <a:rPr lang="ru-RU" cap="none" smtClean="0">
                <a:latin typeface="Arial" charset="0"/>
              </a:rPr>
              <a:t>Основные тезисы:</a:t>
            </a:r>
          </a:p>
        </p:txBody>
      </p:sp>
      <p:sp>
        <p:nvSpPr>
          <p:cNvPr id="1433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Разумная организация образовательного пространства – основа мотивации личностного развития школьников</a:t>
            </a:r>
          </a:p>
          <a:p>
            <a:pPr eaLnBrk="1" hangingPunct="1"/>
            <a:r>
              <a:rPr lang="ru-RU" smtClean="0">
                <a:latin typeface="Arial" charset="0"/>
              </a:rPr>
              <a:t>Внеурочная деятельность учащихся объединяет все виды деятельности школьников, в которых возможно и целесообразно решение задач их воспитания и социализации</a:t>
            </a:r>
          </a:p>
          <a:p>
            <a:pPr eaLnBrk="1" hangingPunct="1"/>
            <a:r>
              <a:rPr lang="ru-RU" smtClean="0">
                <a:latin typeface="Arial" charset="0"/>
              </a:rPr>
              <a:t>Задача учителя - научить школьников между собой общаться, выполнять вместе какую-либо работу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cap="none" smtClean="0"/>
              <a:t>Основное требование к организации внеурочной деятельности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>
          <a:xfrm>
            <a:off x="457200" y="2276475"/>
            <a:ext cx="7859713" cy="1512888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ru-RU" smtClean="0">
                <a:latin typeface="Arial" charset="0"/>
              </a:rPr>
              <a:t>Время, отводимое на внеурочную деятельность, используется </a:t>
            </a:r>
            <a:r>
              <a:rPr lang="ru-RU" b="1" u="sng" smtClean="0">
                <a:latin typeface="Arial" charset="0"/>
              </a:rPr>
              <a:t>по желанию </a:t>
            </a:r>
            <a:r>
              <a:rPr lang="ru-RU" smtClean="0">
                <a:latin typeface="Arial" charset="0"/>
              </a:rPr>
              <a:t>учащихся и в формах, </a:t>
            </a:r>
            <a:r>
              <a:rPr lang="ru-RU" b="1" u="sng" smtClean="0">
                <a:latin typeface="Arial" charset="0"/>
              </a:rPr>
              <a:t>отличных от урочной </a:t>
            </a:r>
            <a:r>
              <a:rPr lang="ru-RU" smtClean="0">
                <a:latin typeface="Arial" charset="0"/>
              </a:rPr>
              <a:t>системы обучения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cap="none" smtClean="0">
                <a:latin typeface="Arial" charset="0"/>
              </a:rPr>
              <a:t>В базисном учебном плане выделены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Спортивно-оздоровительное направление</a:t>
            </a:r>
          </a:p>
          <a:p>
            <a:r>
              <a:rPr lang="ru-RU" smtClean="0">
                <a:latin typeface="Arial" charset="0"/>
              </a:rPr>
              <a:t>Художественно-эстетическое направление</a:t>
            </a:r>
          </a:p>
          <a:p>
            <a:r>
              <a:rPr lang="ru-RU" smtClean="0">
                <a:latin typeface="Arial" charset="0"/>
              </a:rPr>
              <a:t>Научно-познавательное направление</a:t>
            </a:r>
          </a:p>
          <a:p>
            <a:r>
              <a:rPr lang="ru-RU" smtClean="0">
                <a:latin typeface="Arial" charset="0"/>
              </a:rPr>
              <a:t>Военно-патриотическое направление</a:t>
            </a:r>
          </a:p>
          <a:p>
            <a:r>
              <a:rPr lang="ru-RU" smtClean="0">
                <a:latin typeface="Arial" charset="0"/>
              </a:rPr>
              <a:t>Общественно полезная и проектная деятельность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cap="none" smtClean="0">
                <a:latin typeface="Arial" charset="0"/>
              </a:rPr>
              <a:t>Виды и направления внеурочной деятельности, реализуемые в школе</a:t>
            </a:r>
          </a:p>
        </p:txBody>
      </p:sp>
      <p:sp>
        <p:nvSpPr>
          <p:cNvPr id="17410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Игровая деятельность</a:t>
            </a:r>
          </a:p>
          <a:p>
            <a:r>
              <a:rPr lang="ru-RU" smtClean="0">
                <a:latin typeface="Arial" charset="0"/>
              </a:rPr>
              <a:t>Познавательная деятельность</a:t>
            </a:r>
          </a:p>
          <a:p>
            <a:r>
              <a:rPr lang="ru-RU" smtClean="0">
                <a:latin typeface="Arial" charset="0"/>
              </a:rPr>
              <a:t>Проблемно-ценностное общение</a:t>
            </a:r>
          </a:p>
          <a:p>
            <a:r>
              <a:rPr lang="ru-RU" smtClean="0">
                <a:latin typeface="Arial" charset="0"/>
              </a:rPr>
              <a:t>Досугово - развлекательная деятельность</a:t>
            </a:r>
          </a:p>
          <a:p>
            <a:r>
              <a:rPr lang="ru-RU" smtClean="0">
                <a:latin typeface="Arial" charset="0"/>
              </a:rPr>
              <a:t>Художественное творчество</a:t>
            </a:r>
          </a:p>
          <a:p>
            <a:r>
              <a:rPr lang="ru-RU" smtClean="0">
                <a:latin typeface="Arial" charset="0"/>
              </a:rPr>
              <a:t>Социальное творчество</a:t>
            </a:r>
          </a:p>
          <a:p>
            <a:r>
              <a:rPr lang="ru-RU" smtClean="0">
                <a:latin typeface="Arial" charset="0"/>
              </a:rPr>
              <a:t>Трудовая (производственная) деятельность</a:t>
            </a:r>
          </a:p>
          <a:p>
            <a:r>
              <a:rPr lang="ru-RU" smtClean="0">
                <a:latin typeface="Arial" charset="0"/>
              </a:rPr>
              <a:t>Спортивно-оздоровительная деятельность</a:t>
            </a:r>
          </a:p>
          <a:p>
            <a:r>
              <a:rPr lang="ru-RU" smtClean="0">
                <a:latin typeface="Arial" charset="0"/>
              </a:rPr>
              <a:t>Туристско-краеведческая деятельность</a:t>
            </a:r>
          </a:p>
          <a:p>
            <a:endParaRPr lang="ru-RU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algn="ctr"/>
            <a:r>
              <a:rPr lang="ru-RU" cap="none" smtClean="0"/>
              <a:t>Ожидаемый результат </a:t>
            </a:r>
            <a:br>
              <a:rPr lang="ru-RU" cap="none" smtClean="0"/>
            </a:br>
            <a:r>
              <a:rPr lang="ru-RU" cap="none" smtClean="0"/>
              <a:t>внеурочной работы</a:t>
            </a:r>
          </a:p>
        </p:txBody>
      </p:sp>
      <p:sp>
        <p:nvSpPr>
          <p:cNvPr id="18434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2133600"/>
            <a:ext cx="7467600" cy="3763963"/>
          </a:xfrm>
        </p:spPr>
        <p:txBody>
          <a:bodyPr/>
          <a:lstStyle/>
          <a:p>
            <a:r>
              <a:rPr lang="ru-RU" smtClean="0">
                <a:latin typeface="Arial" charset="0"/>
              </a:rPr>
              <a:t>Воспитательный </a:t>
            </a:r>
            <a:r>
              <a:rPr lang="ru-RU" b="1" u="sng" smtClean="0">
                <a:latin typeface="Arial" charset="0"/>
              </a:rPr>
              <a:t>результат</a:t>
            </a:r>
            <a:r>
              <a:rPr lang="ru-RU" smtClean="0">
                <a:latin typeface="Arial" charset="0"/>
              </a:rPr>
              <a:t> внеурочной деятельности - непосредственное духовно-нравственное приобретение ребенка благодаря его участию в том или ином виде деятельности</a:t>
            </a:r>
          </a:p>
          <a:p>
            <a:r>
              <a:rPr lang="ru-RU" smtClean="0">
                <a:latin typeface="Arial" charset="0"/>
              </a:rPr>
              <a:t>Воспитательный </a:t>
            </a:r>
            <a:r>
              <a:rPr lang="ru-RU" b="1" u="sng" smtClean="0">
                <a:latin typeface="Arial" charset="0"/>
              </a:rPr>
              <a:t>эффект</a:t>
            </a:r>
            <a:r>
              <a:rPr lang="ru-RU" smtClean="0">
                <a:latin typeface="Arial" charset="0"/>
              </a:rPr>
              <a:t> внеурочной деятельности – влияние того или иного духовно-нравственного приобретения на процесс развития личности ребенка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/>
          </p:cNvSpPr>
          <p:nvPr>
            <p:ph type="title" idx="4294967295"/>
          </p:nvPr>
        </p:nvSpPr>
        <p:spPr bwMode="auto">
          <a:noFill/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cap="none" smtClean="0">
                <a:latin typeface="Arial" charset="0"/>
              </a:rPr>
              <a:t>Классификация результатов</a:t>
            </a:r>
          </a:p>
        </p:txBody>
      </p:sp>
      <p:sp>
        <p:nvSpPr>
          <p:cNvPr id="19458" name="Rectangle 3"/>
          <p:cNvSpPr>
            <a:spLocks noGrp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ru-RU" smtClean="0">
                <a:latin typeface="Arial" charset="0"/>
              </a:rPr>
              <a:t>1 уровень – приобретение школьником социальных знаний, </a:t>
            </a:r>
            <a:r>
              <a:rPr lang="ru-RU" b="1" u="sng" smtClean="0">
                <a:latin typeface="Arial" charset="0"/>
              </a:rPr>
              <a:t>первичного понимания </a:t>
            </a:r>
            <a:r>
              <a:rPr lang="ru-RU" smtClean="0">
                <a:latin typeface="Arial" charset="0"/>
              </a:rPr>
              <a:t>социальной реальности и повседневной жизни</a:t>
            </a:r>
          </a:p>
          <a:p>
            <a:r>
              <a:rPr lang="ru-RU" smtClean="0">
                <a:latin typeface="Arial" charset="0"/>
              </a:rPr>
              <a:t>2 уровень – получение школьником </a:t>
            </a:r>
            <a:r>
              <a:rPr lang="ru-RU" b="1" u="sng" smtClean="0">
                <a:latin typeface="Arial" charset="0"/>
              </a:rPr>
              <a:t>опыта</a:t>
            </a:r>
            <a:r>
              <a:rPr lang="ru-RU" smtClean="0">
                <a:latin typeface="Arial" charset="0"/>
              </a:rPr>
              <a:t> переживания и позитивного отношения к базовым ценностям общества</a:t>
            </a:r>
          </a:p>
          <a:p>
            <a:r>
              <a:rPr lang="ru-RU" smtClean="0">
                <a:latin typeface="Arial" charset="0"/>
              </a:rPr>
              <a:t>3 уровень – получение школьником опыта </a:t>
            </a:r>
            <a:r>
              <a:rPr lang="ru-RU" b="1" u="sng" smtClean="0">
                <a:latin typeface="Arial" charset="0"/>
              </a:rPr>
              <a:t>самостоятельного</a:t>
            </a:r>
            <a:r>
              <a:rPr lang="ru-RU" smtClean="0">
                <a:latin typeface="Arial" charset="0"/>
              </a:rPr>
              <a:t> общественного действия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Содержимое 3"/>
          <p:cNvPicPr>
            <a:picLocks noGrp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390525" y="1262063"/>
            <a:ext cx="7931150" cy="5083175"/>
          </a:xfrm>
          <a:ln>
            <a:solidFill>
              <a:schemeClr val="tx1"/>
            </a:solidFill>
          </a:ln>
        </p:spPr>
      </p:pic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179388" y="274638"/>
            <a:ext cx="8640762" cy="633412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/>
              <a:t>Сводная таблица результатов опроса  в 7б </a:t>
            </a:r>
            <a:endParaRPr lang="ru-RU" b="1" dirty="0"/>
          </a:p>
        </p:txBody>
      </p:sp>
      <p:pic>
        <p:nvPicPr>
          <p:cNvPr id="20483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9563" y="1341438"/>
            <a:ext cx="1584325" cy="260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sz="quarter" idx="1"/>
          </p:nvPr>
        </p:nvGraphicFramePr>
        <p:xfrm>
          <a:off x="107504" y="980728"/>
          <a:ext cx="8928992" cy="5544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79388" y="274638"/>
            <a:ext cx="8856662" cy="561975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b="1" dirty="0" smtClean="0"/>
              <a:t>Сводная таблица результатов опроса  в  8а</a:t>
            </a:r>
            <a:endParaRPr lang="ru-RU" b="1" dirty="0"/>
          </a:p>
        </p:txBody>
      </p:sp>
      <p:pic>
        <p:nvPicPr>
          <p:cNvPr id="21507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64388" y="1052513"/>
            <a:ext cx="1490662" cy="2451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Эркер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211</TotalTime>
  <Words>227</Words>
  <Application>Microsoft Office PowerPoint</Application>
  <PresentationFormat>Экран (4:3)</PresentationFormat>
  <Paragraphs>37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Шаблон оформления</vt:lpstr>
      </vt:variant>
      <vt:variant>
        <vt:i4>7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5" baseType="lpstr">
      <vt:lpstr>Arial</vt:lpstr>
      <vt:lpstr>Century Schoolbook</vt:lpstr>
      <vt:lpstr>Wingdings</vt:lpstr>
      <vt:lpstr>Wingdings 2</vt:lpstr>
      <vt:lpstr>Calibri</vt:lpstr>
      <vt:lpstr>Эркер</vt:lpstr>
      <vt:lpstr>Эркер</vt:lpstr>
      <vt:lpstr>Эркер</vt:lpstr>
      <vt:lpstr>Эркер</vt:lpstr>
      <vt:lpstr>Эркер</vt:lpstr>
      <vt:lpstr>Эркер</vt:lpstr>
      <vt:lpstr>Эркер</vt:lpstr>
      <vt:lpstr>Диаграмма Microsoft Excel</vt:lpstr>
      <vt:lpstr>ОРГАНИЗАЦИЯ ВНЕУРОЧНОЙ ДЕЯТЕЛЬНОСТИ НА СТУПЕНИ СРЕДНЕГО ОБЩЕГО ОБРАЗОВАНИЯ ПО НАПРАВЛЕНИЯМ РАЗВИТИЯ ЛИЧНОСТИ: ДУХОВНО-НРАВСТВЕННОЕ, СОЦИАЛЬНОЕ, ОБЩЕИНТЕЛЛЕКТУАЛЬНОЕ, ОБЩЕКУЛЬТУРНОЕ, СПОРТИВНО-ОЗДОРОВИТЕЛЬНОЕ</vt:lpstr>
      <vt:lpstr>Основные тезисы:</vt:lpstr>
      <vt:lpstr>Основное требование к организации внеурочной деятельности</vt:lpstr>
      <vt:lpstr>В базисном учебном плане выделены</vt:lpstr>
      <vt:lpstr>Виды и направления внеурочной деятельности, реализуемые в школе</vt:lpstr>
      <vt:lpstr>Ожидаемый результат  внеурочной работы</vt:lpstr>
      <vt:lpstr>Классификация результатов</vt:lpstr>
      <vt:lpstr>СВОДНАЯ ТАБЛИЦА РЕЗУЛЬТАТОВ ОПРОСА  В 7Б </vt:lpstr>
      <vt:lpstr>СВОДНАЯ ТАБЛИЦА РЕЗУЛЬТАТОВ ОПРОСА  В  8А</vt:lpstr>
      <vt:lpstr>СВОДНАЯ ТАБЛИЦА РЕЗУЛЬТАТОВ ОПРОСА</vt:lpstr>
      <vt:lpstr>Анкета родителей  7б</vt:lpstr>
      <vt:lpstr>Анкета родителей 8 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внеурочной деятельности на ступени среднего общего образования по направлениям развития личности: духовно-нравственное, социальное, общеинтеллектуальное, общекультурное, спортивно-оздоровительное</dc:title>
  <cp:lastModifiedBy>Admin</cp:lastModifiedBy>
  <cp:revision>22</cp:revision>
  <dcterms:modified xsi:type="dcterms:W3CDTF">2013-12-10T14:34:40Z</dcterms:modified>
</cp:coreProperties>
</file>