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66"/>
    <a:srgbClr val="00FF00"/>
    <a:srgbClr val="00CC99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E95FB6-16C2-4C8A-829F-3102B0799AA4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42C2C1F-5C0B-41F9-96FB-961FA207F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latin typeface="Monotype Corsiva" pitchFamily="66" charset="0"/>
                <a:cs typeface="Andalus" pitchFamily="18" charset="-78"/>
              </a:rPr>
              <a:t>Муниципальное  бюджетное общеобразовательное учреждение средняя общеобразовательная школа №2 </a:t>
            </a:r>
            <a:r>
              <a:rPr lang="ru-RU" sz="4000" b="1" dirty="0" err="1" smtClean="0">
                <a:latin typeface="Monotype Corsiva" pitchFamily="66" charset="0"/>
                <a:cs typeface="Andalus" pitchFamily="18" charset="-78"/>
              </a:rPr>
              <a:t>п.Игрим</a:t>
            </a:r>
            <a:endParaRPr lang="ru-RU" sz="4000" b="1" dirty="0">
              <a:latin typeface="Monotype Corsiva" pitchFamily="66" charset="0"/>
              <a:cs typeface="Andalus" pitchFamily="18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92896"/>
            <a:ext cx="7488832" cy="307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ctr">
              <a:lnSpc>
                <a:spcPct val="80000"/>
              </a:lnSpc>
              <a:defRPr/>
            </a:pPr>
            <a:endParaRPr lang="ru-RU" sz="5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125" indent="-255588" algn="ctr">
              <a:lnSpc>
                <a:spcPct val="80000"/>
              </a:lnSpc>
              <a:defRPr/>
            </a:pPr>
            <a:r>
              <a:rPr lang="ru-RU" sz="5400" b="1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Дурсунова</a:t>
            </a:r>
            <a:r>
              <a:rPr lang="ru-RU" sz="54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255588">
              <a:lnSpc>
                <a:spcPct val="80000"/>
              </a:lnSpc>
              <a:defRPr/>
            </a:pPr>
            <a:r>
              <a:rPr lang="ru-RU" sz="5400" b="1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Анжелла</a:t>
            </a:r>
            <a:r>
              <a:rPr lang="ru-RU" sz="54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Османовна</a:t>
            </a:r>
            <a:endParaRPr lang="ru-RU" sz="5400" b="1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125" indent="-255588" algn="ctr">
              <a:lnSpc>
                <a:spcPct val="80000"/>
              </a:lnSpc>
              <a:defRPr/>
            </a:pPr>
            <a:endParaRPr 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marL="365125" indent="-255588" algn="ctr">
              <a:lnSpc>
                <a:spcPct val="80000"/>
              </a:lnSpc>
              <a:defRPr/>
            </a:pPr>
            <a:r>
              <a:rPr lang="ru-RU" sz="4000" b="1" i="1" dirty="0" smtClean="0">
                <a:latin typeface="Monotype Corsiva" pitchFamily="66" charset="0"/>
                <a:cs typeface="Times New Roman" pitchFamily="18" charset="0"/>
              </a:rPr>
              <a:t>Учитель музыки</a:t>
            </a:r>
          </a:p>
        </p:txBody>
      </p:sp>
      <p:pic>
        <p:nvPicPr>
          <p:cNvPr id="4" name="Рисунок 3" descr="EN00242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66258">
            <a:off x="4624635" y="5302661"/>
            <a:ext cx="4414035" cy="82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algn="just">
              <a:buNone/>
              <a:defRPr/>
            </a:pP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		</a:t>
            </a:r>
            <a:r>
              <a:rPr lang="ru-RU" sz="3200" b="1" i="1" dirty="0" smtClean="0">
                <a:latin typeface="Monotype Corsiva" pitchFamily="66" charset="0"/>
                <a:cs typeface="Arial" pitchFamily="34" charset="0"/>
              </a:rPr>
              <a:t>И. С. Бах родился 31 марта 1685 года в маленьком местечке Тюрингии - </a:t>
            </a:r>
            <a:r>
              <a:rPr lang="ru-RU" sz="3200" b="1" i="1" dirty="0" err="1" smtClean="0">
                <a:latin typeface="Monotype Corsiva" pitchFamily="66" charset="0"/>
                <a:cs typeface="Arial" pitchFamily="34" charset="0"/>
              </a:rPr>
              <a:t>Эйзенахе</a:t>
            </a:r>
            <a:r>
              <a:rPr lang="ru-RU" sz="3200" b="1" i="1" dirty="0" smtClean="0">
                <a:latin typeface="Monotype Corsiva" pitchFamily="66" charset="0"/>
                <a:cs typeface="Arial" pitchFamily="34" charset="0"/>
              </a:rPr>
              <a:t>, в семье музыкантов. Уже с раннего детства он готовился, как и все его предки, к профессии музыканта. Первым его учителем был папа — скрипач, городской музыкант.</a:t>
            </a:r>
          </a:p>
          <a:p>
            <a:pPr algn="just">
              <a:buNone/>
              <a:defRPr/>
            </a:pPr>
            <a:r>
              <a:rPr lang="ru-RU" sz="3200" b="1" i="1" dirty="0" smtClean="0">
                <a:latin typeface="Monotype Corsiva" pitchFamily="66" charset="0"/>
                <a:cs typeface="Arial" pitchFamily="34" charset="0"/>
              </a:rPr>
              <a:t>		Самостоятельная жизнь у Себастьяна началась в 15 лет, когда он решил поступить в школу певчих стипендиатов при монастырской церкви.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Что мы знаем о И.С.Бахе?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  <a:cs typeface="Arial" pitchFamily="34" charset="0"/>
              </a:rPr>
              <a:t>  </a:t>
            </a:r>
            <a:r>
              <a:rPr lang="ru-RU" sz="4400" b="1" i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Бах никогда не расставался со своей любимой     цитрой,</a:t>
            </a:r>
            <a:r>
              <a:rPr lang="ru-RU" sz="4400" b="1" i="1" baseline="30000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4400" b="1" i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на которой играл очень искусно.</a:t>
            </a:r>
            <a: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400" b="1" i="1" dirty="0"/>
          </a:p>
        </p:txBody>
      </p:sp>
      <p:pic>
        <p:nvPicPr>
          <p:cNvPr id="4" name="Picture 4" descr="http://dic.academic.ru/pictures/wiki/files/90/Zith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18020"/>
            <a:ext cx="6858764" cy="391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763344"/>
          </a:xfrm>
        </p:spPr>
        <p:txBody>
          <a:bodyPr>
            <a:noAutofit/>
          </a:bodyPr>
          <a:lstStyle/>
          <a:p>
            <a:pPr indent="-7938">
              <a:buNone/>
              <a:defRPr/>
            </a:pPr>
            <a:r>
              <a:rPr lang="ru-RU" sz="5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Цитра</a:t>
            </a:r>
            <a:r>
              <a:rPr lang="ru-RU" sz="54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— струнный щипковый инструмент, известный еще в древности. Особую популярность она завоевала в середине </a:t>
            </a:r>
            <a:r>
              <a:rPr lang="en-US" sz="3200" b="1" dirty="0" smtClean="0">
                <a:latin typeface="Monotype Corsiva" pitchFamily="66" charset="0"/>
                <a:cs typeface="Arial" pitchFamily="34" charset="0"/>
              </a:rPr>
              <a:t>XIX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 века. Но в наши дни цитра почти не используется.</a:t>
            </a:r>
          </a:p>
          <a:p>
            <a:pPr>
              <a:buNone/>
              <a:defRPr/>
            </a:pPr>
            <a:endParaRPr lang="ru-RU" sz="3200" b="1" dirty="0" smtClean="0">
              <a:latin typeface="Monotype Corsiva" pitchFamily="66" charset="0"/>
              <a:cs typeface="Arial" pitchFamily="34" charset="0"/>
            </a:endParaRPr>
          </a:p>
          <a:p>
            <a:pPr indent="-7938" algn="just">
              <a:buNone/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«Музыка И. С. Баха понятна всем, как музыкантам, так и людям, от музыки далеким», — писал известный швейцарский пианист Эдвин Фишер. Творчество Баха — это тот «фокус», в котором сошлись, чтобы в дальнейшем разойтись, музыкальные пути всего человечества.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И. С. Бах был не только прекрасным композитором, но и лучшим среди своих современников, исполнителем на органе и клавесине. И если как композитор Бах при жизни не получил признания, то в импровизациях за органом его мастерство было непревзойденным. Это вынуждены были признать даже его соперники. </a:t>
            </a:r>
          </a:p>
          <a:p>
            <a:endParaRPr lang="ru-RU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328592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С 1708 года Бах обосновался в Веймаре. В этот период композитор создал свои лучшие органные сочинения. Среди них известнейшая «Токката и фуга  ре  минор».</a:t>
            </a:r>
          </a:p>
          <a:p>
            <a:pPr algn="just">
              <a:buNone/>
              <a:defRPr/>
            </a:pPr>
            <a:r>
              <a:rPr lang="ru-RU" sz="24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Слушание:  «Токката и фуга ре минор»</a:t>
            </a:r>
            <a:endParaRPr lang="ru-RU" sz="2000" b="1" dirty="0" smtClean="0">
              <a:solidFill>
                <a:srgbClr val="990000"/>
              </a:solidFill>
              <a:latin typeface="Monotype Corsiva" pitchFamily="66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Токката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 –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это 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итал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. «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toccata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»)  «прикосновение», «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удар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» – виртуозная пьеса для клавишных инструментов.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ru-RU" sz="3200" dirty="0" smtClean="0">
                <a:solidFill>
                  <a:srgbClr val="FFC000"/>
                </a:solidFill>
                <a:latin typeface="Monotype Corsiva" pitchFamily="66" charset="0"/>
                <a:cs typeface="Arial" pitchFamily="34" charset="0"/>
              </a:rPr>
              <a:t>Какие настроения передаёт эта музыка?</a:t>
            </a:r>
          </a:p>
          <a:p>
            <a:pPr algn="just">
              <a:buNone/>
              <a:defRPr/>
            </a:pPr>
            <a:r>
              <a:rPr lang="ru-RU" sz="3200" dirty="0" smtClean="0">
                <a:solidFill>
                  <a:srgbClr val="FFC000"/>
                </a:solidFill>
                <a:latin typeface="Monotype Corsiva" pitchFamily="66" charset="0"/>
                <a:cs typeface="Arial" pitchFamily="34" charset="0"/>
              </a:rPr>
              <a:t>Какой инструмент исполняет это произведение? </a:t>
            </a:r>
          </a:p>
          <a:p>
            <a:pPr algn="r">
              <a:buNone/>
              <a:defRPr/>
            </a:pPr>
            <a:endParaRPr lang="ru-RU" sz="3200" i="1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  <a:latin typeface="Monotype Corsiva" pitchFamily="66" charset="0"/>
              </a:rPr>
              <a:t>Веймар</a:t>
            </a:r>
            <a:endParaRPr lang="ru-RU" sz="54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5733256"/>
            <a:ext cx="2160240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990000"/>
                </a:solidFill>
                <a:latin typeface="Monotype Corsiva" pitchFamily="66" charset="0"/>
              </a:rPr>
              <a:t>Орган 17 век в церкви Сан Джованни</a:t>
            </a:r>
            <a:endParaRPr lang="ru-RU" sz="2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836712"/>
            <a:ext cx="3743325" cy="4679950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4499992" y="548680"/>
            <a:ext cx="4032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Орган отливал серебром,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Немой, как в руках ювелира,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издали слышался гром,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Катившийся из-за полмира.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Покоилась люстр тишина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 в зареве их бездыханном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Играл не орган, а стена,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Украшенная органом.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Ворочая балки, как слон,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И, освобождаясь от брёвен,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Хорал выходил, как Самсон,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Из кладки, где был замурован.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                            Борис Пастернак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990000"/>
                </a:solidFill>
                <a:effectLst/>
                <a:latin typeface="Monotype Corsiva" pitchFamily="66" charset="0"/>
              </a:rPr>
              <a:t>Музыкальный инструмент - орган</a:t>
            </a:r>
            <a:endParaRPr lang="ru-RU" sz="4800" b="1" dirty="0">
              <a:solidFill>
                <a:srgbClr val="99000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4" name="Picture 8" descr="Орга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240360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79912" y="1443840"/>
            <a:ext cx="475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1. К какой группе инструментов относится орган?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2. Назовите предшественников (прародителей органа).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3. С каких времён известен орган? Назовите эпоху.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4. Какие виды клавиатур существуют у органа?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5. С какого времени орган был введён в церковь 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525344"/>
          </a:xfrm>
        </p:spPr>
        <p:txBody>
          <a:bodyPr>
            <a:normAutofit lnSpcReduction="10000"/>
          </a:bodyPr>
          <a:lstStyle/>
          <a:p>
            <a:pPr indent="-7938" algn="just"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И.С. Бах  создавал не только органные произведения, но пьесы для клавира и клавесина. Например,  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«Французская сюита» -до минор. </a:t>
            </a:r>
          </a:p>
          <a:p>
            <a:pPr indent="-7938" algn="just"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Сюита состоит из четырёх частей:</a:t>
            </a:r>
          </a:p>
          <a:p>
            <a:pPr marL="450850" indent="-177800" algn="just">
              <a:defRPr/>
            </a:pPr>
            <a:r>
              <a:rPr lang="ru-RU" sz="36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Алеманда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450850" indent="-177800"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Куранта;</a:t>
            </a:r>
          </a:p>
          <a:p>
            <a:pPr marL="450850" indent="-177800"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Сарабанда;</a:t>
            </a:r>
          </a:p>
          <a:p>
            <a:pPr marL="450850" indent="-177800"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Жига</a:t>
            </a:r>
          </a:p>
          <a:p>
            <a:pPr marL="450850" indent="-177800" algn="just">
              <a:buNone/>
              <a:defRPr/>
            </a:pP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Прослушивание фрагментов сюиты (работа с раздаточным материалом : таблица-анализ  восприятия музыкального произведения).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latin typeface="Monotype Corsiva" pitchFamily="66" charset="0"/>
              </a:rPr>
              <a:t>Какой из танцев изображен на картине ?</a:t>
            </a:r>
            <a:endParaRPr lang="ru-RU" sz="4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Picture 3" descr="E:\бах\презентации\Minuet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908720"/>
            <a:ext cx="8397219" cy="554461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692696"/>
            <a:ext cx="4032448" cy="4824536"/>
          </a:xfr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2697"/>
            <a:ext cx="4032448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31640" y="544522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Клавесин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XVII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век</a:t>
            </a:r>
            <a:endParaRPr lang="ru-RU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445224"/>
            <a:ext cx="3533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Трёхмануальный клавесин</a:t>
            </a:r>
            <a:endParaRPr lang="ru-RU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9865096" cy="324036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  <a:t>Творческий портрет</a:t>
            </a:r>
            <a:b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  <a:t> Иоганна Себастьяна </a:t>
            </a:r>
            <a:b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rgbClr val="990000"/>
                </a:solidFill>
                <a:latin typeface="Monotype Corsiva" pitchFamily="66" charset="0"/>
              </a:rPr>
              <a:t>Баха</a:t>
            </a:r>
            <a:r>
              <a:rPr lang="ru-RU" sz="54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54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2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2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3200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24036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059832" y="4077072"/>
            <a:ext cx="57241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Monotype Corsiva" pitchFamily="66" charset="0"/>
              </a:rPr>
              <a:t>Урок –презентация по  предмету </a:t>
            </a:r>
            <a:br>
              <a:rPr lang="ru-RU" sz="2800" b="1" i="1" dirty="0" smtClean="0">
                <a:latin typeface="Monotype Corsiva" pitchFamily="66" charset="0"/>
              </a:rPr>
            </a:br>
            <a:r>
              <a:rPr lang="ru-RU" sz="2800" b="1" i="1" dirty="0" smtClean="0">
                <a:latin typeface="Monotype Corsiva" pitchFamily="66" charset="0"/>
              </a:rPr>
              <a:t>                        «Музыка»</a:t>
            </a:r>
            <a:br>
              <a:rPr lang="ru-RU" sz="2800" b="1" i="1" dirty="0" smtClean="0">
                <a:latin typeface="Monotype Corsiva" pitchFamily="66" charset="0"/>
              </a:rPr>
            </a:br>
            <a:r>
              <a:rPr lang="ru-RU" sz="2800" b="1" i="1" dirty="0" smtClean="0">
                <a:latin typeface="Monotype Corsiva" pitchFamily="66" charset="0"/>
              </a:rPr>
              <a:t>            для учащихся 7-х классов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524000"/>
          <a:ext cx="8208912" cy="248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063"/>
                <a:gridCol w="1230005"/>
                <a:gridCol w="824809"/>
                <a:gridCol w="1027407"/>
                <a:gridCol w="1027407"/>
                <a:gridCol w="1027407"/>
                <a:gridCol w="1027407"/>
                <a:gridCol w="1027407"/>
              </a:tblGrid>
              <a:tr h="1610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Название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произведения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Темп 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Лад 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Ритм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Регистр 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Динамика 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Жанр</a:t>
                      </a:r>
                    </a:p>
                  </a:txBody>
                  <a:tcPr marL="68281" marR="68281" marT="0" marB="0" horzOverflow="overflow">
                    <a:noFill/>
                  </a:tcPr>
                </a:tc>
              </a:tr>
              <a:tr h="870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81" marR="68281" marT="0" marB="0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7952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Таблица-анализ восприятия музыкального произведения</a:t>
            </a:r>
            <a: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58112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Самостоятельная работа учащихся  (дневник активного слушателя).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0" algn="just"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В 1717 году Бах с семьей переехал 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Кётен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.</a:t>
            </a:r>
          </a:p>
          <a:p>
            <a:pPr marL="177800" indent="0" algn="just"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Кётене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 Бах пишет, главным образом, клавирную и оркестровую музыку. Здесь были написаны двухголосные и трёхголосные инвенции (симфонии), полифонический цикл из 24 прелюдий и фуг.</a:t>
            </a:r>
          </a:p>
          <a:p>
            <a:pPr marL="177800" indent="0" algn="just"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Основная работа Баха – руководитель школы певчих – приносила ему одни огорчения и неприятности. Средства, отпускавшиеся церковью на школу, были настолько ничтожны, что певчие мальчики голодали, были плохо одеты. Невысок  был и уровень их певческих способностей.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solidFill>
                  <a:srgbClr val="990000"/>
                </a:solidFill>
                <a:latin typeface="Monotype Corsiva" pitchFamily="66" charset="0"/>
              </a:rPr>
              <a:t>Кётен</a:t>
            </a:r>
            <a:endParaRPr lang="ru-RU" sz="6000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Autofit/>
          </a:bodyPr>
          <a:lstStyle/>
          <a:p>
            <a:pPr marL="177800" indent="0" algn="just">
              <a:buNone/>
              <a:defRPr/>
            </a:pP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Из </a:t>
            </a:r>
            <a:r>
              <a:rPr lang="ru-RU" sz="2800" b="1" dirty="0" err="1" smtClean="0">
                <a:latin typeface="Monotype Corsiva" pitchFamily="66" charset="0"/>
                <a:cs typeface="Arial" pitchFamily="34" charset="0"/>
              </a:rPr>
              <a:t>Кетена</a:t>
            </a: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 в 1723 году Бах переезжает в </a:t>
            </a:r>
            <a:r>
              <a:rPr lang="ru-RU" sz="2800" b="1" dirty="0" err="1" smtClean="0">
                <a:latin typeface="Monotype Corsiva" pitchFamily="66" charset="0"/>
                <a:cs typeface="Arial" pitchFamily="34" charset="0"/>
              </a:rPr>
              <a:t>Лепциг</a:t>
            </a: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, где остаётся до конца своей жизни. </a:t>
            </a:r>
          </a:p>
          <a:p>
            <a:pPr marL="177800" indent="0" algn="just">
              <a:buNone/>
              <a:defRPr/>
            </a:pP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Здесь он занимает должность руководителя хора певческой школы. Однако, как и прежде, его творческие возможности ограничены: Бах должен сочинять для церкви такую музыку, которая бы «не была бы слишком продолжительной, а также… </a:t>
            </a:r>
            <a:r>
              <a:rPr lang="ru-RU" sz="2800" b="1" dirty="0" err="1" smtClean="0">
                <a:latin typeface="Monotype Corsiva" pitchFamily="66" charset="0"/>
                <a:cs typeface="Arial" pitchFamily="34" charset="0"/>
              </a:rPr>
              <a:t>опероподобной</a:t>
            </a: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, но чтобы возбуждала в слушателях благоговение». В Лейпциге Бах создал свои лучшие </a:t>
            </a:r>
            <a:r>
              <a:rPr lang="ru-RU" sz="2800" b="1" dirty="0" err="1" smtClean="0">
                <a:latin typeface="Monotype Corsiva" pitchFamily="66" charset="0"/>
                <a:cs typeface="Arial" pitchFamily="34" charset="0"/>
              </a:rPr>
              <a:t>вокально</a:t>
            </a:r>
            <a:r>
              <a:rPr lang="ru-RU" sz="2800" b="1" dirty="0" smtClean="0">
                <a:latin typeface="Monotype Corsiva" pitchFamily="66" charset="0"/>
                <a:cs typeface="Arial" pitchFamily="34" charset="0"/>
              </a:rPr>
              <a:t> – инструментальные композиции: большую часть кантат, «Страсти по Матфею», «Итальянский концерт».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Лейпциг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3690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323528" y="52292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99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Семья И.С.Баха</a:t>
            </a:r>
            <a:endParaRPr kumimoji="0" lang="ru-RU" sz="54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99000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</a:rPr>
              <a:t>Единственной отрадой  на протяжении всей жизни были творчество и семья. </a:t>
            </a:r>
          </a:p>
          <a:p>
            <a:pPr marL="8255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</a:rPr>
              <a:t>Подросшие сыновья – Вильгельм </a:t>
            </a:r>
            <a:r>
              <a:rPr lang="ru-RU" sz="3000" b="1" dirty="0" err="1" smtClean="0">
                <a:latin typeface="Monotype Corsiva" pitchFamily="66" charset="0"/>
              </a:rPr>
              <a:t>Фридеман</a:t>
            </a:r>
            <a:r>
              <a:rPr lang="ru-RU" sz="3000" b="1" dirty="0" smtClean="0">
                <a:latin typeface="Monotype Corsiva" pitchFamily="66" charset="0"/>
              </a:rPr>
              <a:t>, Филипп Эммануэль, Иоганн </a:t>
            </a:r>
            <a:r>
              <a:rPr lang="ru-RU" sz="3000" b="1" dirty="0" err="1" smtClean="0">
                <a:latin typeface="Monotype Corsiva" pitchFamily="66" charset="0"/>
              </a:rPr>
              <a:t>Кристиан</a:t>
            </a:r>
            <a:r>
              <a:rPr lang="ru-RU" sz="3000" b="1" dirty="0" smtClean="0">
                <a:latin typeface="Monotype Corsiva" pitchFamily="66" charset="0"/>
              </a:rPr>
              <a:t> – оказались талантливыми музыкантами. Ещё при жизни отца они стали известными композиторами. </a:t>
            </a:r>
          </a:p>
          <a:p>
            <a:pPr marL="8255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</a:rPr>
              <a:t>Большой музыкальностью отличалась Анна Магдалена Бах – вторая жена композитора. </a:t>
            </a:r>
          </a:p>
          <a:p>
            <a:pPr marL="8255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</a:rPr>
              <a:t>Хорошо пела старшая дочь Баха. Поэтому в его доме часто звучала музыка. </a:t>
            </a:r>
          </a:p>
          <a:p>
            <a:pPr marL="8255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</a:rPr>
              <a:t>Для своей семьи Бах сочинял вокальные и инструментальные ансамбли.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Семья Бахов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  <a:cs typeface="Arial" pitchFamily="34" charset="0"/>
              </a:rPr>
              <a:t>Последние годы жизни композитора были омрачены серьезной болезнью глаз. После неудачной операции Бах ослеп. Но и тогда он продолжал сочинять, диктуя свои произведения для записи. </a:t>
            </a:r>
          </a:p>
          <a:p>
            <a:pPr marL="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  <a:cs typeface="Arial" pitchFamily="34" charset="0"/>
              </a:rPr>
              <a:t>Смерть Баха прошла мало замеченной. О нем скоро забыли. Его могила при  перепланировке церковного  двора исчезла под мостовой. </a:t>
            </a:r>
          </a:p>
          <a:p>
            <a:pPr marL="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  <a:cs typeface="Arial" pitchFamily="34" charset="0"/>
              </a:rPr>
              <a:t>Печально сложились судьбы жены и младшей дочери Баха. Анна Магдалена умерла десять лет спустя в доме призрения для бедных.  </a:t>
            </a:r>
          </a:p>
          <a:p>
            <a:pPr marL="0" indent="0" algn="just">
              <a:buNone/>
              <a:defRPr/>
            </a:pPr>
            <a:r>
              <a:rPr lang="ru-RU" sz="3000" b="1" dirty="0" smtClean="0">
                <a:latin typeface="Monotype Corsiva" pitchFamily="66" charset="0"/>
                <a:cs typeface="Arial" pitchFamily="34" charset="0"/>
              </a:rPr>
              <a:t>Младшая дочь Регина влачила нищенское существование. В последние годы её тяжелой жизни ей помог Бетховен.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Последние годы жизни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И. С. Бах - годы жизни 1685 - 1750</a:t>
            </a:r>
          </a:p>
          <a:p>
            <a:pPr marL="177800" indent="-177800"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великий немецкий композитор;</a:t>
            </a:r>
          </a:p>
          <a:p>
            <a:pPr marL="177800" indent="-177800"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представитель эпохи барокко;</a:t>
            </a:r>
          </a:p>
          <a:p>
            <a:pPr marL="177800" indent="-177800"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непревзойденный органист; </a:t>
            </a:r>
          </a:p>
          <a:p>
            <a:pPr marL="177800" indent="-177800"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великий мастер полифонии.</a:t>
            </a:r>
          </a:p>
          <a:p>
            <a:pPr marL="177800" indent="-177800"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Основные периоды жизни:</a:t>
            </a:r>
          </a:p>
          <a:p>
            <a:pPr>
              <a:buNone/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Веймар – </a:t>
            </a:r>
            <a:r>
              <a:rPr lang="ru-RU" sz="2000" b="1" dirty="0" err="1" smtClean="0">
                <a:latin typeface="Monotype Corsiva" pitchFamily="66" charset="0"/>
                <a:cs typeface="Arial" pitchFamily="34" charset="0"/>
              </a:rPr>
              <a:t>Кётен</a:t>
            </a: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 – Лейпциг</a:t>
            </a:r>
          </a:p>
          <a:p>
            <a:pPr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Музыкальный словарь:</a:t>
            </a:r>
          </a:p>
          <a:p>
            <a:pPr marL="0" indent="0"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Гомофония  –   вид многоголосной фактуры, в которой </a:t>
            </a:r>
            <a:r>
              <a:rPr lang="ru-RU" sz="2000" b="1" i="1" dirty="0" smtClean="0">
                <a:latin typeface="Monotype Corsiva" pitchFamily="66" charset="0"/>
                <a:cs typeface="Arial" pitchFamily="34" charset="0"/>
              </a:rPr>
              <a:t>один голос</a:t>
            </a: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 (мелодия) </a:t>
            </a:r>
            <a:r>
              <a:rPr lang="ru-RU" sz="2000" b="1" i="1" dirty="0" smtClean="0">
                <a:latin typeface="Monotype Corsiva" pitchFamily="66" charset="0"/>
                <a:cs typeface="Arial" pitchFamily="34" charset="0"/>
              </a:rPr>
              <a:t>главенствует</a:t>
            </a: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, а остальные голоса аккомпанируют.</a:t>
            </a:r>
          </a:p>
          <a:p>
            <a:pPr marL="0" indent="0"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Полифония – вид многоголосной фактуры, основанной на одновременном сочетании и развитии нескольких самостоятельных мелодических голосов.</a:t>
            </a:r>
          </a:p>
          <a:p>
            <a:pPr marL="0" indent="0"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Фуга – «бег» - полифоническое многоголосие, основанное на развитии одной темы.</a:t>
            </a:r>
          </a:p>
          <a:p>
            <a:pPr marL="0" indent="0" algn="just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Monotype Corsiva" pitchFamily="66" charset="0"/>
                <a:cs typeface="Arial" pitchFamily="34" charset="0"/>
              </a:rPr>
              <a:t>Месса – «обедня» - жанр церковной католической службы.</a:t>
            </a:r>
          </a:p>
          <a:p>
            <a:endParaRPr lang="ru-RU" sz="1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990000"/>
                </a:solidFill>
                <a:latin typeface="Monotype Corsiva" pitchFamily="66" charset="0"/>
              </a:rPr>
              <a:t>Запишем в тетради</a:t>
            </a:r>
            <a:endParaRPr lang="ru-RU" sz="6000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1. Творчество И. С. Баха относится к стилю: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а) рококо;    б) барокко    в) классицизм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2. Родина  Баха – немецкий город 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а) Лейпциг;  б) Бонн    в) </a:t>
            </a:r>
            <a:r>
              <a:rPr lang="ru-RU" sz="8600" b="1" dirty="0" err="1" smtClean="0">
                <a:latin typeface="Monotype Corsiva" pitchFamily="66" charset="0"/>
                <a:cs typeface="Arial" pitchFamily="34" charset="0"/>
              </a:rPr>
              <a:t>Эйзенах</a:t>
            </a:r>
            <a:endParaRPr lang="ru-RU" sz="8600" b="1" dirty="0" smtClean="0">
              <a:latin typeface="Monotype Corsiva" pitchFamily="66" charset="0"/>
              <a:cs typeface="Arial" pitchFamily="34" charset="0"/>
            </a:endParaRP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3. В переводе на русский язык </a:t>
            </a:r>
            <a:r>
              <a:rPr lang="en-US" sz="8600" b="1" dirty="0" smtClean="0">
                <a:latin typeface="Monotype Corsiva" pitchFamily="66" charset="0"/>
                <a:cs typeface="Arial" pitchFamily="34" charset="0"/>
              </a:rPr>
              <a:t>BACH </a:t>
            </a: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означает: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  а) море    б) океан    в) ручей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4. В творчестве Баха преобладал…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 а) полифонический склад музыки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 б) гомофонно-гармонический склад музыки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  в) </a:t>
            </a:r>
            <a:r>
              <a:rPr lang="ru-RU" sz="8600" b="1" dirty="0" err="1" smtClean="0">
                <a:latin typeface="Monotype Corsiva" pitchFamily="66" charset="0"/>
                <a:cs typeface="Arial" pitchFamily="34" charset="0"/>
              </a:rPr>
              <a:t>монодический</a:t>
            </a: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склад музыки </a:t>
            </a:r>
          </a:p>
          <a:p>
            <a:pPr marL="450850" indent="-314325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5. При жизни Бах был более известен как исполнитель - импровизатор и педагог, чем как композитор?</a:t>
            </a:r>
          </a:p>
          <a:p>
            <a:pPr marL="651510" indent="-514350">
              <a:buNone/>
              <a:defRPr/>
            </a:pPr>
            <a:r>
              <a:rPr lang="ru-RU" sz="8600" b="1" dirty="0" smtClean="0">
                <a:latin typeface="Monotype Corsiva" pitchFamily="66" charset="0"/>
                <a:cs typeface="Arial" pitchFamily="34" charset="0"/>
              </a:rPr>
              <a:t>    а) да    б) нет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Проверочный тест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Где и когда жил И.С. Бах (страна, годы жизни)?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На каких музыкальных инструментах умел играть И.С. Бах?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Каким было детство  Баха?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Перечислите города, в которых жил и работал Бах.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Какие произведения написал композитор в Веймаре </a:t>
            </a:r>
            <a:r>
              <a:rPr lang="ru-RU" sz="3000" b="1" dirty="0" err="1" smtClean="0">
                <a:latin typeface="Monotype Corsiva" pitchFamily="66" charset="0"/>
                <a:cs typeface="Arial" charset="0"/>
              </a:rPr>
              <a:t>Кётене</a:t>
            </a:r>
            <a:r>
              <a:rPr lang="ru-RU" sz="3000" b="1" dirty="0" smtClean="0">
                <a:latin typeface="Monotype Corsiva" pitchFamily="66" charset="0"/>
                <a:cs typeface="Arial" charset="0"/>
              </a:rPr>
              <a:t>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Какой была жизнь  Баха в Лейпциге?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Назовите произведения, написанные композитором в последние годы жизни?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Для каких музыкальных инструментов написано большинство произведений Баха? 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Monotype Corsiva" pitchFamily="66" charset="0"/>
                <a:cs typeface="Arial" charset="0"/>
              </a:rPr>
              <a:t>Какое произведение является вершиной развития полифонии.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Подведем итоги: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Цель урока : Изучение музыкального 			творчества И.С.Баха</a:t>
            </a:r>
            <a:endParaRPr lang="ru-RU" sz="36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8363272" cy="5400600"/>
          </a:xfrm>
        </p:spPr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r>
              <a:rPr lang="ru-RU" sz="51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Задачи: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Обучающие: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познакомить с музыкальным  творчеством композитора;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подвести обучающихся к осознанию личности композитора и глубины его творчества;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раскрыть понятия « эпоха барокко», «полифония»,  «месса», «фуга», «токката»</a:t>
            </a:r>
          </a:p>
          <a:p>
            <a:pPr>
              <a:buNone/>
              <a:defRPr/>
            </a:pPr>
            <a:r>
              <a:rPr lang="ru-RU" sz="3600" b="1" i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Развивающие:</a:t>
            </a:r>
            <a:r>
              <a:rPr lang="ru-RU" sz="2800" b="1" i="1" dirty="0" smtClean="0">
                <a:solidFill>
                  <a:srgbClr val="FFFF00"/>
                </a:solidFill>
                <a:latin typeface="Georgia" pitchFamily="18" charset="0"/>
                <a:cs typeface="Arial" pitchFamily="34" charset="0"/>
              </a:rPr>
              <a:t>	</a:t>
            </a:r>
            <a:endParaRPr lang="ru-RU" sz="2800" i="1" dirty="0" smtClean="0">
              <a:solidFill>
                <a:srgbClr val="FFFF00"/>
              </a:solidFill>
              <a:latin typeface="Georgia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развивать эмоционально-образное мышление;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обогащать музыкально-слуховой  опыт;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формировать коммуникативные компетенции</a:t>
            </a:r>
          </a:p>
          <a:p>
            <a:pPr>
              <a:buNone/>
              <a:defRPr/>
            </a:pPr>
            <a:r>
              <a:rPr lang="ru-RU" sz="3600" b="1" i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Воспитательные: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воспитывать музыкально-эстетический вкус;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воспитывать духовно-нравственные качества личности, толерантность;</a:t>
            </a:r>
          </a:p>
          <a:p>
            <a:pPr>
              <a:defRPr/>
            </a:pPr>
            <a:r>
              <a:rPr lang="ru-RU" sz="3800" b="1" dirty="0" smtClean="0">
                <a:latin typeface="Monotype Corsiva" pitchFamily="66" charset="0"/>
                <a:cs typeface="Arial" pitchFamily="34" charset="0"/>
              </a:rPr>
              <a:t>воспитание музыкальной культуры, как части общей культуры личности 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 flipH="1">
            <a:off x="7884368" y="3429000"/>
            <a:ext cx="648072" cy="19664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Тип урока: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к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омбинированный </a:t>
            </a:r>
          </a:p>
          <a:p>
            <a:pPr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Вид урока: 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урок – введение (изучение нового материала)</a:t>
            </a:r>
          </a:p>
          <a:p>
            <a:pPr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ТСО: </a:t>
            </a:r>
          </a:p>
          <a:p>
            <a:pPr algn="just">
              <a:defRPr/>
            </a:pP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портрет И.С. Баха; </a:t>
            </a:r>
          </a:p>
          <a:p>
            <a:pPr algn="just">
              <a:defRPr/>
            </a:pP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картины клавесина, органа; </a:t>
            </a:r>
          </a:p>
          <a:p>
            <a:pPr algn="just">
              <a:defRPr/>
            </a:pP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аудио, видео материалы, музыкальный центр, </a:t>
            </a:r>
            <a:r>
              <a:rPr lang="en-US" sz="3600" dirty="0" smtClean="0">
                <a:latin typeface="Monotype Corsiva" pitchFamily="66" charset="0"/>
                <a:cs typeface="Arial" pitchFamily="34" charset="0"/>
              </a:rPr>
              <a:t>TV, DVD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 проигрыватель;</a:t>
            </a:r>
          </a:p>
          <a:p>
            <a:pPr algn="just">
              <a:defRPr/>
            </a:pPr>
            <a:r>
              <a:rPr lang="ru-RU" sz="3600" dirty="0" err="1" smtClean="0">
                <a:latin typeface="Monotype Corsiva" pitchFamily="66" charset="0"/>
                <a:cs typeface="Arial" pitchFamily="34" charset="0"/>
              </a:rPr>
              <a:t>мультимедийная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 установка;</a:t>
            </a:r>
            <a:endParaRPr lang="en-US" sz="3600" dirty="0" smtClean="0">
              <a:latin typeface="Monotype Corsiva" pitchFamily="66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нотные пособия, раздаточный материал</a:t>
            </a:r>
          </a:p>
          <a:p>
            <a:pPr algn="just">
              <a:defRPr/>
            </a:pP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Место проведения:  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кабинет музыки</a:t>
            </a:r>
          </a:p>
        </p:txBody>
      </p:sp>
      <p:pic>
        <p:nvPicPr>
          <p:cNvPr id="3" name="Рисунок 2" descr="EN00242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8005">
            <a:off x="5123928" y="2239218"/>
            <a:ext cx="327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latin typeface="Monotype Corsiva" pitchFamily="66" charset="0"/>
              </a:rPr>
              <a:t>Структура урока :</a:t>
            </a:r>
            <a:endParaRPr lang="ru-RU" sz="4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Организационный момент (2 мин.)</a:t>
            </a:r>
          </a:p>
          <a:p>
            <a:r>
              <a:rPr lang="ru-RU" sz="3200" b="1" dirty="0" smtClean="0">
                <a:latin typeface="Monotype Corsiva" pitchFamily="66" charset="0"/>
              </a:rPr>
              <a:t>Подготовка к основному этапу занятия. Беседа с учащимися о пройденном материале. Тест. (8 мин.)</a:t>
            </a:r>
          </a:p>
          <a:p>
            <a:r>
              <a:rPr lang="ru-RU" sz="3200" b="1" dirty="0" smtClean="0">
                <a:latin typeface="Monotype Corsiva" pitchFamily="66" charset="0"/>
              </a:rPr>
              <a:t>Основной этап: усвоение новых знаний, умений. Первичная проверка полученных знаний. (20 мин.)</a:t>
            </a:r>
          </a:p>
          <a:p>
            <a:r>
              <a:rPr lang="ru-RU" sz="3200" b="1" dirty="0" smtClean="0">
                <a:latin typeface="Monotype Corsiva" pitchFamily="66" charset="0"/>
              </a:rPr>
              <a:t>Закрепление нового материала, проверочный тест.</a:t>
            </a:r>
          </a:p>
          <a:p>
            <a:r>
              <a:rPr lang="ru-RU" sz="3200" b="1" dirty="0" smtClean="0">
                <a:latin typeface="Monotype Corsiva" pitchFamily="66" charset="0"/>
              </a:rPr>
              <a:t>Рефлексия. Подведение итогов урока. Объяснение домашнего задания. (10 мин.)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Образовательная программа по предмету музыка.</a:t>
            </a:r>
          </a:p>
          <a:p>
            <a:r>
              <a:rPr lang="ru-RU" sz="4000" b="1" dirty="0" smtClean="0">
                <a:latin typeface="Monotype Corsiva" pitchFamily="66" charset="0"/>
              </a:rPr>
              <a:t>План-конспект урока  </a:t>
            </a:r>
          </a:p>
          <a:p>
            <a:pPr>
              <a:buNone/>
            </a:pPr>
            <a:r>
              <a:rPr lang="ru-RU" sz="4600" b="1" dirty="0" smtClean="0">
                <a:solidFill>
                  <a:srgbClr val="990000"/>
                </a:solidFill>
                <a:latin typeface="Monotype Corsiva" pitchFamily="66" charset="0"/>
              </a:rPr>
              <a:t>Дидактическое обеспечение: </a:t>
            </a:r>
          </a:p>
          <a:p>
            <a:pPr>
              <a:defRPr/>
            </a:pPr>
            <a:r>
              <a:rPr lang="ru-RU" sz="4000" b="1" dirty="0" smtClean="0">
                <a:latin typeface="Monotype Corsiva" pitchFamily="66" charset="0"/>
                <a:cs typeface="Arial" pitchFamily="34" charset="0"/>
              </a:rPr>
              <a:t>Брянцева В.Н. Музыкальная литература зарубежных стран М.: Музыка.- 2002. 183с., нот., ил.</a:t>
            </a:r>
          </a:p>
          <a:p>
            <a:pPr>
              <a:buNone/>
              <a:defRPr/>
            </a:pPr>
            <a:r>
              <a:rPr lang="ru-RU" sz="46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Наглядные пособия:</a:t>
            </a:r>
            <a:endParaRPr lang="ru-RU" sz="4600" dirty="0" smtClean="0">
              <a:solidFill>
                <a:srgbClr val="990000"/>
              </a:solidFill>
              <a:latin typeface="Monotype Corsiva" pitchFamily="66" charset="0"/>
              <a:cs typeface="Arial" pitchFamily="34" charset="0"/>
            </a:endParaRPr>
          </a:p>
          <a:p>
            <a:pPr>
              <a:defRPr/>
            </a:pPr>
            <a:r>
              <a:rPr lang="ru-RU" sz="4000" b="1" dirty="0" err="1" smtClean="0">
                <a:latin typeface="Monotype Corsiva" pitchFamily="66" charset="0"/>
                <a:cs typeface="Arial" pitchFamily="34" charset="0"/>
              </a:rPr>
              <a:t>мультимедийная</a:t>
            </a:r>
            <a:r>
              <a:rPr lang="ru-RU" sz="4000" b="1" dirty="0" smtClean="0">
                <a:latin typeface="Monotype Corsiva" pitchFamily="66" charset="0"/>
                <a:cs typeface="Arial" pitchFamily="34" charset="0"/>
              </a:rPr>
              <a:t> презентация;</a:t>
            </a:r>
          </a:p>
          <a:p>
            <a:pPr>
              <a:defRPr/>
            </a:pPr>
            <a:r>
              <a:rPr lang="ru-RU" sz="4000" b="1" dirty="0" smtClean="0">
                <a:latin typeface="Monotype Corsiva" pitchFamily="66" charset="0"/>
                <a:cs typeface="Arial" pitchFamily="34" charset="0"/>
              </a:rPr>
              <a:t>раздаточный материал; </a:t>
            </a:r>
          </a:p>
          <a:p>
            <a:pPr>
              <a:buNone/>
              <a:defRPr/>
            </a:pPr>
            <a:r>
              <a:rPr lang="ru-RU" sz="46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Диагностический материал:</a:t>
            </a:r>
            <a:endParaRPr lang="ru-RU" sz="4600" dirty="0" smtClean="0">
              <a:solidFill>
                <a:srgbClr val="990000"/>
              </a:solidFill>
              <a:latin typeface="Monotype Corsiva" pitchFamily="66" charset="0"/>
              <a:cs typeface="Arial" pitchFamily="34" charset="0"/>
            </a:endParaRPr>
          </a:p>
          <a:p>
            <a:pPr marL="514350" indent="-514350">
              <a:defRPr/>
            </a:pPr>
            <a:r>
              <a:rPr lang="ru-RU" sz="4000" b="1" dirty="0" smtClean="0">
                <a:latin typeface="Monotype Corsiva" pitchFamily="66" charset="0"/>
                <a:cs typeface="Arial" pitchFamily="34" charset="0"/>
              </a:rPr>
              <a:t>тесты по зарубежной музыке</a:t>
            </a: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  <a:latin typeface="Monotype Corsiva" pitchFamily="66" charset="0"/>
              </a:rPr>
              <a:t>Методическое обеспечение:</a:t>
            </a:r>
            <a:endParaRPr lang="ru-RU" sz="4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EN00242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8005">
            <a:off x="5603131" y="5405973"/>
            <a:ext cx="327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5400" dirty="0" smtClean="0">
                <a:latin typeface="Monotype Corsiva" pitchFamily="66" charset="0"/>
                <a:cs typeface="Arial" pitchFamily="34" charset="0"/>
              </a:rPr>
              <a:t>Произведения И.С. Баха: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Органная Токката и фуга ре минор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Токката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Фуга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Музыкальный материал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EN00242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7453">
            <a:off x="1731908" y="3911072"/>
            <a:ext cx="6782921" cy="210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990000"/>
                </a:solidFill>
                <a:latin typeface="Monotype Corsiva" pitchFamily="66" charset="0"/>
              </a:rPr>
              <a:t>План-схема урока:</a:t>
            </a:r>
            <a:endParaRPr lang="ru-RU" sz="60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3"/>
            <a:ext cx="331236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1124744"/>
            <a:ext cx="46085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Музыка  до И. С. Баха (повторение пройденной темы, тест)</a:t>
            </a:r>
          </a:p>
          <a:p>
            <a:pPr marL="274320" indent="-274320" algn="just">
              <a:buFont typeface="Wingdings 2"/>
              <a:buChar char=""/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Иоганн Себастьян Бах – великий немецкий композитор</a:t>
            </a:r>
          </a:p>
          <a:p>
            <a:pPr algn="just"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(1685 – 1750)</a:t>
            </a:r>
          </a:p>
          <a:p>
            <a:pPr marL="274320" indent="-274320" algn="just">
              <a:buFont typeface="Wingdings 2"/>
              <a:buChar char=""/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Основные периоды жизни:</a:t>
            </a:r>
          </a:p>
          <a:p>
            <a:pPr algn="just"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Веймар – </a:t>
            </a:r>
            <a:r>
              <a:rPr lang="ru-RU" sz="3200" b="1" dirty="0" err="1" smtClean="0">
                <a:latin typeface="Monotype Corsiva" pitchFamily="66" charset="0"/>
                <a:cs typeface="Arial" pitchFamily="34" charset="0"/>
              </a:rPr>
              <a:t>Кётен</a:t>
            </a: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 – Лейпциг;</a:t>
            </a:r>
          </a:p>
          <a:p>
            <a:pPr marL="274320" indent="-274320" algn="just">
              <a:buFont typeface="Wingdings 2"/>
              <a:buChar char=""/>
              <a:defRPr/>
            </a:pPr>
            <a:r>
              <a:rPr lang="ru-RU" sz="3200" b="1" dirty="0" smtClean="0">
                <a:latin typeface="Monotype Corsiva" pitchFamily="66" charset="0"/>
                <a:cs typeface="Arial" pitchFamily="34" charset="0"/>
              </a:rPr>
              <a:t>Последние годы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en-US" sz="9600" b="1" dirty="0" smtClean="0">
                <a:solidFill>
                  <a:srgbClr val="990000"/>
                </a:solidFill>
                <a:latin typeface="Monotype Corsiva" pitchFamily="66" charset="0"/>
              </a:rPr>
              <a:t>I. </a:t>
            </a:r>
            <a:r>
              <a:rPr lang="ru-RU" sz="9600" b="1" dirty="0" smtClean="0">
                <a:solidFill>
                  <a:srgbClr val="990000"/>
                </a:solidFill>
                <a:latin typeface="Monotype Corsiva" pitchFamily="66" charset="0"/>
              </a:rPr>
              <a:t>   Одноголосное служебное песнопение в католической церкви - это:  </a:t>
            </a:r>
          </a:p>
          <a:p>
            <a:r>
              <a:rPr lang="ru-RU" sz="9600" b="1" dirty="0" smtClean="0">
                <a:latin typeface="Monotype Corsiva" pitchFamily="66" charset="0"/>
              </a:rPr>
              <a:t>а) Григорианский хорал;</a:t>
            </a:r>
          </a:p>
          <a:p>
            <a:r>
              <a:rPr lang="ru-RU" sz="9600" b="1" dirty="0" smtClean="0">
                <a:latin typeface="Monotype Corsiva" pitchFamily="66" charset="0"/>
              </a:rPr>
              <a:t>б) </a:t>
            </a:r>
            <a:r>
              <a:rPr lang="ru-RU" sz="9600" b="1" dirty="0" err="1" smtClean="0">
                <a:latin typeface="Monotype Corsiva" pitchFamily="66" charset="0"/>
              </a:rPr>
              <a:t>Юбиляция</a:t>
            </a:r>
            <a:r>
              <a:rPr lang="ru-RU" sz="9600" b="1" dirty="0" smtClean="0">
                <a:latin typeface="Monotype Corsiva" pitchFamily="66" charset="0"/>
              </a:rPr>
              <a:t>;</a:t>
            </a:r>
          </a:p>
          <a:p>
            <a:r>
              <a:rPr lang="ru-RU" sz="9600" b="1" dirty="0" smtClean="0">
                <a:latin typeface="Monotype Corsiva" pitchFamily="66" charset="0"/>
              </a:rPr>
              <a:t>в) Реквием</a:t>
            </a:r>
          </a:p>
          <a:p>
            <a:pPr fontAlgn="t">
              <a:buNone/>
            </a:pPr>
            <a:r>
              <a:rPr lang="en-US" sz="9600" b="1" dirty="0" smtClean="0">
                <a:solidFill>
                  <a:srgbClr val="990000"/>
                </a:solidFill>
                <a:latin typeface="Monotype Corsiva" pitchFamily="66" charset="0"/>
              </a:rPr>
              <a:t>II. </a:t>
            </a:r>
            <a:r>
              <a:rPr lang="ru-RU" sz="9600" b="1" dirty="0" smtClean="0">
                <a:solidFill>
                  <a:srgbClr val="990000"/>
                </a:solidFill>
                <a:latin typeface="Monotype Corsiva" pitchFamily="66" charset="0"/>
              </a:rPr>
              <a:t>  Выдающиеся композиторы эпохи   Возрождения</a:t>
            </a:r>
            <a:r>
              <a:rPr lang="ru-RU" sz="9600" b="1" dirty="0" smtClean="0">
                <a:solidFill>
                  <a:srgbClr val="990000"/>
                </a:solidFill>
              </a:rPr>
              <a:t>: </a:t>
            </a:r>
          </a:p>
          <a:p>
            <a:r>
              <a:rPr lang="ru-RU" sz="9600" b="1" dirty="0" smtClean="0">
                <a:latin typeface="Monotype Corsiva" pitchFamily="66" charset="0"/>
              </a:rPr>
              <a:t>а) К. </a:t>
            </a:r>
            <a:r>
              <a:rPr lang="ru-RU" sz="9600" b="1" dirty="0" err="1" smtClean="0">
                <a:latin typeface="Monotype Corsiva" pitchFamily="66" charset="0"/>
              </a:rPr>
              <a:t>Глюк</a:t>
            </a:r>
            <a:endParaRPr lang="ru-RU" sz="9600" b="1" dirty="0" smtClean="0">
              <a:latin typeface="Monotype Corsiva" pitchFamily="66" charset="0"/>
            </a:endParaRPr>
          </a:p>
          <a:p>
            <a:r>
              <a:rPr lang="ru-RU" sz="9600" b="1" dirty="0" smtClean="0">
                <a:latin typeface="Monotype Corsiva" pitchFamily="66" charset="0"/>
              </a:rPr>
              <a:t>б) О. Лассо</a:t>
            </a:r>
          </a:p>
          <a:p>
            <a:pPr fontAlgn="base"/>
            <a:r>
              <a:rPr lang="ru-RU" sz="9600" b="1" dirty="0" smtClean="0">
                <a:latin typeface="Monotype Corsiva" pitchFamily="66" charset="0"/>
              </a:rPr>
              <a:t>в) Дж. </a:t>
            </a:r>
            <a:r>
              <a:rPr lang="ru-RU" sz="9600" b="1" dirty="0" err="1" smtClean="0">
                <a:latin typeface="Monotype Corsiva" pitchFamily="66" charset="0"/>
              </a:rPr>
              <a:t>Палестрина</a:t>
            </a:r>
            <a:endParaRPr lang="ru-RU" sz="9600" b="1" dirty="0" smtClean="0">
              <a:latin typeface="Monotype Corsiva" pitchFamily="66" charset="0"/>
            </a:endParaRPr>
          </a:p>
          <a:p>
            <a:r>
              <a:rPr lang="ru-RU" sz="9600" b="1" dirty="0" smtClean="0">
                <a:latin typeface="Monotype Corsiva" pitchFamily="66" charset="0"/>
              </a:rPr>
              <a:t>г) Ф. Гендель</a:t>
            </a:r>
          </a:p>
          <a:p>
            <a:pPr fontAlgn="t">
              <a:buNone/>
            </a:pPr>
            <a:r>
              <a:rPr lang="en-US" sz="9600" b="1" dirty="0" smtClean="0">
                <a:latin typeface="Monotype Corsiva" pitchFamily="66" charset="0"/>
              </a:rPr>
              <a:t>I</a:t>
            </a:r>
            <a:r>
              <a:rPr lang="en-US" sz="9600" b="1" dirty="0" smtClean="0">
                <a:solidFill>
                  <a:srgbClr val="990000"/>
                </a:solidFill>
                <a:latin typeface="Monotype Corsiva" pitchFamily="66" charset="0"/>
              </a:rPr>
              <a:t>II.</a:t>
            </a:r>
            <a:r>
              <a:rPr lang="ru-RU" sz="9600" b="1" dirty="0" smtClean="0">
                <a:solidFill>
                  <a:srgbClr val="990000"/>
                </a:solidFill>
                <a:latin typeface="Monotype Corsiva" pitchFamily="66" charset="0"/>
              </a:rPr>
              <a:t>  Укажите авторов данных произведений:</a:t>
            </a:r>
          </a:p>
          <a:p>
            <a:pPr fontAlgn="t">
              <a:buNone/>
            </a:pPr>
            <a:r>
              <a:rPr lang="ru-RU" sz="9600" b="1" dirty="0" smtClean="0">
                <a:solidFill>
                  <a:srgbClr val="990000"/>
                </a:solidFill>
                <a:latin typeface="Monotype Corsiva" pitchFamily="66" charset="0"/>
              </a:rPr>
              <a:t>       цикл концертов «Времена года»:</a:t>
            </a:r>
          </a:p>
          <a:p>
            <a:pPr fontAlgn="t">
              <a:buNone/>
            </a:pPr>
            <a:r>
              <a:rPr lang="ru-RU" sz="9600" b="1" dirty="0" smtClean="0">
                <a:latin typeface="Monotype Corsiva" pitchFamily="66" charset="0"/>
              </a:rPr>
              <a:t>знаменитая  скрипичная соната     «Дьявольские трели»</a:t>
            </a:r>
          </a:p>
          <a:p>
            <a:r>
              <a:rPr lang="ru-RU" sz="9600" b="1" dirty="0" smtClean="0">
                <a:latin typeface="Monotype Corsiva" pitchFamily="66" charset="0"/>
              </a:rPr>
              <a:t> а) </a:t>
            </a:r>
            <a:r>
              <a:rPr lang="ru-RU" sz="9600" b="1" dirty="0" err="1" smtClean="0">
                <a:latin typeface="Monotype Corsiva" pitchFamily="66" charset="0"/>
              </a:rPr>
              <a:t>Корелли</a:t>
            </a:r>
            <a:endParaRPr lang="ru-RU" sz="9600" b="1" dirty="0" smtClean="0">
              <a:latin typeface="Monotype Corsiva" pitchFamily="66" charset="0"/>
            </a:endParaRPr>
          </a:p>
          <a:p>
            <a:pPr fontAlgn="base"/>
            <a:r>
              <a:rPr lang="ru-RU" sz="9600" b="1" dirty="0" smtClean="0">
                <a:latin typeface="Monotype Corsiva" pitchFamily="66" charset="0"/>
              </a:rPr>
              <a:t> б) </a:t>
            </a:r>
            <a:r>
              <a:rPr lang="ru-RU" sz="9600" b="1" dirty="0" err="1" smtClean="0">
                <a:latin typeface="Monotype Corsiva" pitchFamily="66" charset="0"/>
              </a:rPr>
              <a:t>Тартини</a:t>
            </a:r>
            <a:endParaRPr lang="ru-RU" sz="9600" b="1" dirty="0" smtClean="0">
              <a:latin typeface="Monotype Corsiva" pitchFamily="66" charset="0"/>
            </a:endParaRPr>
          </a:p>
          <a:p>
            <a:pPr fontAlgn="base"/>
            <a:r>
              <a:rPr lang="ru-RU" sz="9600" b="1" dirty="0" smtClean="0">
                <a:latin typeface="Monotype Corsiva" pitchFamily="66" charset="0"/>
              </a:rPr>
              <a:t> в) </a:t>
            </a:r>
            <a:r>
              <a:rPr lang="ru-RU" sz="9600" b="1" dirty="0" err="1" smtClean="0">
                <a:latin typeface="Monotype Corsiva" pitchFamily="66" charset="0"/>
              </a:rPr>
              <a:t>Вивальди</a:t>
            </a:r>
            <a:endParaRPr lang="ru-RU" sz="9600" b="1" dirty="0" smtClean="0">
              <a:latin typeface="Monotype Corsiva" pitchFamily="66" charset="0"/>
            </a:endParaRPr>
          </a:p>
          <a:p>
            <a:pPr fontAlgn="t">
              <a:buNone/>
            </a:pPr>
            <a:r>
              <a:rPr lang="en-US" sz="9600" b="1" dirty="0" smtClean="0">
                <a:solidFill>
                  <a:srgbClr val="990000"/>
                </a:solidFill>
                <a:latin typeface="Monotype Corsiva" pitchFamily="66" charset="0"/>
              </a:rPr>
              <a:t>IV. </a:t>
            </a:r>
            <a:r>
              <a:rPr lang="ru-RU" sz="9600" b="1" dirty="0" smtClean="0">
                <a:solidFill>
                  <a:srgbClr val="990000"/>
                </a:solidFill>
                <a:latin typeface="Monotype Corsiva" pitchFamily="66" charset="0"/>
              </a:rPr>
              <a:t>Переведите слова: </a:t>
            </a:r>
            <a:r>
              <a:rPr lang="ru-RU" sz="9600" b="1" dirty="0" smtClean="0">
                <a:latin typeface="Monotype Corsiva" pitchFamily="66" charset="0"/>
              </a:rPr>
              <a:t>рококо; барокко; классицизм</a:t>
            </a:r>
          </a:p>
          <a:p>
            <a:pPr fontAlgn="t">
              <a:buNone/>
            </a:pPr>
            <a:endParaRPr lang="ru-RU" sz="9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990000"/>
                </a:solidFill>
                <a:latin typeface="Monotype Corsiva" pitchFamily="66" charset="0"/>
                <a:cs typeface="Arial" pitchFamily="34" charset="0"/>
              </a:rPr>
              <a:t>Тест по пройденному материалу</a:t>
            </a:r>
            <a:endParaRPr lang="ru-RU" sz="4400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EN00242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03982">
            <a:off x="5820264" y="5233836"/>
            <a:ext cx="327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388</TotalTime>
  <Words>1475</Words>
  <Application>Microsoft Office PowerPoint</Application>
  <PresentationFormat>Экран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Слайд 1</vt:lpstr>
      <vt:lpstr>        Творческий портрет  Иоганна Себастьяна  Баха   </vt:lpstr>
      <vt:lpstr>Цель урока : Изучение музыкального    творчества И.С.Баха</vt:lpstr>
      <vt:lpstr>Слайд 4</vt:lpstr>
      <vt:lpstr>Структура урока :</vt:lpstr>
      <vt:lpstr>Методическое обеспечение:</vt:lpstr>
      <vt:lpstr>Музыкальный материал</vt:lpstr>
      <vt:lpstr>План-схема урока:</vt:lpstr>
      <vt:lpstr>Тест по пройденному материалу</vt:lpstr>
      <vt:lpstr>Что мы знаем о И.С.Бахе?</vt:lpstr>
      <vt:lpstr>  Бах никогда не расставался со своей любимой     цитрой, на которой играл очень искусно. </vt:lpstr>
      <vt:lpstr>Слайд 12</vt:lpstr>
      <vt:lpstr>Слайд 13</vt:lpstr>
      <vt:lpstr>Веймар</vt:lpstr>
      <vt:lpstr>Орган 17 век в церкви Сан Джованни</vt:lpstr>
      <vt:lpstr>Музыкальный инструмент - орган</vt:lpstr>
      <vt:lpstr>Слайд 17</vt:lpstr>
      <vt:lpstr>Какой из танцев изображен на картине ?</vt:lpstr>
      <vt:lpstr>Слайд 19</vt:lpstr>
      <vt:lpstr>Таблица-анализ восприятия музыкального произведения </vt:lpstr>
      <vt:lpstr>Кётен</vt:lpstr>
      <vt:lpstr>Лейпциг</vt:lpstr>
      <vt:lpstr>Слайд 23</vt:lpstr>
      <vt:lpstr>Семья Бахов</vt:lpstr>
      <vt:lpstr>Последние годы жизни</vt:lpstr>
      <vt:lpstr>Запишем в тетради</vt:lpstr>
      <vt:lpstr>Проверочный тест</vt:lpstr>
      <vt:lpstr>Подведем итоги: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Секретарь ДЮЦ</cp:lastModifiedBy>
  <cp:revision>48</cp:revision>
  <dcterms:created xsi:type="dcterms:W3CDTF">2012-11-21T04:57:50Z</dcterms:created>
  <dcterms:modified xsi:type="dcterms:W3CDTF">2012-12-12T04:12:00Z</dcterms:modified>
</cp:coreProperties>
</file>