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6" r:id="rId6"/>
    <p:sldId id="262" r:id="rId7"/>
    <p:sldId id="264" r:id="rId8"/>
    <p:sldId id="261" r:id="rId9"/>
    <p:sldId id="259" r:id="rId10"/>
    <p:sldId id="260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B714D4-591A-4992-ABE3-2A3EC8BBF9A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9061A4-6A7E-46B7-9E68-C10B6F9B1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5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  <a:t>Психологическая адаптация пятиклассников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</a:rPr>
              <a:t>с ведением ФГОС.</a:t>
            </a:r>
          </a:p>
          <a:p>
            <a:pPr algn="r">
              <a:buNone/>
            </a:pPr>
            <a:endParaRPr lang="ru-RU" sz="1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endParaRPr lang="ru-RU" sz="1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endParaRPr lang="ru-RU" sz="1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endParaRPr lang="ru-RU" sz="1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Педагог – психолог </a:t>
            </a:r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II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 –</a:t>
            </a:r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 III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 ступени обучения</a:t>
            </a:r>
          </a:p>
          <a:p>
            <a:pPr algn="r">
              <a:buNone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 Серегина А.С.</a:t>
            </a:r>
            <a:endParaRPr lang="ru-RU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 descr="C:\Users\Аня\Pictures\фото интернет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88640"/>
            <a:ext cx="1829172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Autofit/>
          </a:bodyPr>
          <a:lstStyle/>
          <a:p>
            <a:r>
              <a:rPr lang="ru-RU" sz="2900" b="1" dirty="0" smtClean="0">
                <a:solidFill>
                  <a:srgbClr val="002060"/>
                </a:solidFill>
              </a:rPr>
              <a:t>Изучение мотивации учебной деятельности</a:t>
            </a:r>
            <a:endParaRPr lang="ru-RU" sz="29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Цель</a:t>
            </a:r>
            <a:r>
              <a:rPr lang="ru-RU" sz="2800" dirty="0" smtClean="0">
                <a:solidFill>
                  <a:srgbClr val="002060"/>
                </a:solidFill>
              </a:rPr>
              <a:t>: выявить мотивы учебной деятельности.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420888"/>
          <a:ext cx="864096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990110"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Класс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Уровни %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01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Высокий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Средний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Низкий</a:t>
                      </a:r>
                      <a:endParaRPr lang="ru-RU" sz="2400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«А»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«Г»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Анкетирование родителей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по вопросам введения ФГОС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1. Знаете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ли вы, как расшифровывается ФГОС?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ДА  - 83%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НЕТ – 17%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2. Знаете ли вы в чем отличие нового стандарта образования?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ДА</a:t>
                      </a:r>
                      <a:r>
                        <a:rPr lang="ru-RU" b="1" baseline="0" dirty="0" smtClean="0"/>
                        <a:t> – 26%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НЕТ – 74%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3. Основными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источниками информации о ходе введения и реализации ФГОС для вас являются?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Классный руководитель и администрация ЦО – 83%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Дети (учащиеся) – 20%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/>
                        <a:t>Средства</a:t>
                      </a:r>
                      <a:r>
                        <a:rPr lang="ru-RU" b="1" baseline="0" dirty="0" smtClean="0"/>
                        <a:t> массовой информации – 56%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Интернет- сайт ЦО – 36%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4. Увеличивается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или уменьшается роль родителей в организации образовательного процесса с введением ФГОС?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Увеличивается – 56%</a:t>
                      </a:r>
                    </a:p>
                    <a:p>
                      <a:r>
                        <a:rPr lang="ru-RU" b="1" dirty="0" smtClean="0"/>
                        <a:t>Уменьшается – 30%</a:t>
                      </a:r>
                    </a:p>
                    <a:p>
                      <a:r>
                        <a:rPr lang="ru-RU" b="1" baseline="0" dirty="0" smtClean="0"/>
                        <a:t>Не знаю – 13%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332656"/>
          <a:ext cx="8686800" cy="6297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722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. Считаете ли Вы, что введение ФГОС оказывает положительную динамику на результатах вашего ребенка?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32409">
                <a:tc>
                  <a:txBody>
                    <a:bodyPr/>
                    <a:lstStyle/>
                    <a:p>
                      <a:pPr algn="l"/>
                      <a:r>
                        <a:rPr lang="ru-RU" b="1" smtClean="0"/>
                        <a:t>Да</a:t>
                      </a:r>
                      <a:r>
                        <a:rPr lang="ru-RU" b="1" baseline="0" smtClean="0"/>
                        <a:t> – 23%</a:t>
                      </a:r>
                    </a:p>
                    <a:p>
                      <a:pPr algn="l"/>
                      <a:r>
                        <a:rPr lang="ru-RU" b="1" baseline="0" smtClean="0"/>
                        <a:t>Нет – 23%</a:t>
                      </a:r>
                      <a:endParaRPr lang="ru-RU" b="1" dirty="0"/>
                    </a:p>
                    <a:p>
                      <a:pPr algn="l"/>
                      <a:r>
                        <a:rPr lang="ru-RU" b="1" dirty="0" smtClean="0"/>
                        <a:t>Затрудняюсь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smtClean="0"/>
                        <a:t>ответить – 54%</a:t>
                      </a:r>
                      <a:endParaRPr lang="ru-RU" b="1" dirty="0"/>
                    </a:p>
                  </a:txBody>
                  <a:tcPr/>
                </a:tc>
              </a:tr>
              <a:tr h="10324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6.  Расположите в порядке значимости качества личности, которые должны сформироваться у вашего ребенка в процессе обучения по стандартам второго поколения?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510192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Осознающий себя личностью, способной принимать самостоятельные решения и нести за них ответственность</a:t>
                      </a:r>
                      <a:r>
                        <a:rPr lang="ru-RU" b="1" baseline="0" dirty="0" smtClean="0"/>
                        <a:t> перед самим собой и другими людьми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Мотивированный к труду, познанию и творчеству, обучению и самообучению на протяжении всей жизни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Патриот, носитель ценностей гражданского общества, осознающий свою причастность к судьбам Родины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Разделяющий ценности безопасного и здорового образа жизни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/>
                        <a:t> Уважающий других людей, готовый сотрудничать с ними для достижения совместного результата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981075"/>
          <a:ext cx="86868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7.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Какие вопросы в связи с введением ФГОС вы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бы хотели рассмотреть подробнее?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dirty="0" smtClean="0"/>
                        <a:t>В чем отличие нового стандарта образования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dirty="0" smtClean="0"/>
                        <a:t> Образовательные,</a:t>
                      </a:r>
                      <a:r>
                        <a:rPr lang="ru-RU" sz="2800" baseline="0" dirty="0" smtClean="0"/>
                        <a:t> учебные программы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800" baseline="0" dirty="0" smtClean="0"/>
                        <a:t> Методики преподавания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Рекомендуемая литература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Журнал «Практика образования» №1, 2012г. Статья «ФГОС. Что нужно знать педагогу, что родителю»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Формирование УУД в основной школе: от действия к мысли. </a:t>
            </a:r>
            <a:r>
              <a:rPr lang="ru-RU" dirty="0" err="1" smtClean="0">
                <a:solidFill>
                  <a:schemeClr val="tx1"/>
                </a:solidFill>
              </a:rPr>
              <a:t>Из-во</a:t>
            </a:r>
            <a:r>
              <a:rPr lang="ru-RU" dirty="0" smtClean="0">
                <a:solidFill>
                  <a:schemeClr val="tx1"/>
                </a:solidFill>
              </a:rPr>
              <a:t> «Просвещение», под редакцией А.Г. </a:t>
            </a:r>
            <a:r>
              <a:rPr lang="ru-RU" dirty="0" err="1" smtClean="0">
                <a:solidFill>
                  <a:schemeClr val="tx1"/>
                </a:solidFill>
              </a:rPr>
              <a:t>Асмолова</a:t>
            </a:r>
            <a:r>
              <a:rPr lang="ru-RU" dirty="0" smtClean="0">
                <a:solidFill>
                  <a:schemeClr val="tx1"/>
                </a:solidFill>
              </a:rPr>
              <a:t>, 2011г.</a:t>
            </a:r>
          </a:p>
          <a:p>
            <a:pPr algn="just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.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edu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.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ru</a:t>
            </a:r>
            <a:endParaRPr lang="ru-RU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sz="3600" dirty="0" smtClean="0">
                <a:solidFill>
                  <a:srgbClr val="002060"/>
                </a:solidFill>
                <a:hlinkClick r:id="rId3"/>
              </a:rPr>
              <a:t>www</a:t>
            </a:r>
            <a:r>
              <a:rPr lang="ru-RU" sz="3600" dirty="0" smtClean="0">
                <a:solidFill>
                  <a:srgbClr val="002060"/>
                </a:solidFill>
                <a:hlinkClick r:id="rId3"/>
              </a:rPr>
              <a:t>.</a:t>
            </a:r>
            <a:r>
              <a:rPr lang="en-US" sz="3600" dirty="0" err="1" smtClean="0">
                <a:solidFill>
                  <a:srgbClr val="002060"/>
                </a:solidFill>
                <a:hlinkClick r:id="rId3"/>
              </a:rPr>
              <a:t>standart</a:t>
            </a:r>
            <a:r>
              <a:rPr lang="ru-RU" sz="3600" dirty="0" smtClean="0">
                <a:solidFill>
                  <a:srgbClr val="002060"/>
                </a:solidFill>
                <a:hlinkClick r:id="rId3"/>
              </a:rPr>
              <a:t>.</a:t>
            </a:r>
            <a:r>
              <a:rPr lang="en-US" sz="3600" dirty="0" err="1" smtClean="0">
                <a:solidFill>
                  <a:srgbClr val="002060"/>
                </a:solidFill>
                <a:hlinkClick r:id="rId3"/>
              </a:rPr>
              <a:t>edu</a:t>
            </a:r>
            <a:r>
              <a:rPr lang="ru-RU" sz="3600" dirty="0" smtClean="0">
                <a:solidFill>
                  <a:srgbClr val="002060"/>
                </a:solidFill>
                <a:hlinkClick r:id="rId3"/>
              </a:rPr>
              <a:t>.</a:t>
            </a:r>
            <a:r>
              <a:rPr lang="en-US" sz="3600" dirty="0" err="1" smtClean="0">
                <a:solidFill>
                  <a:srgbClr val="002060"/>
                </a:solidFill>
                <a:hlinkClick r:id="rId3"/>
              </a:rPr>
              <a:t>ru</a:t>
            </a:r>
            <a:endParaRPr lang="en-US" sz="3600" dirty="0" smtClean="0">
              <a:solidFill>
                <a:srgbClr val="002060"/>
              </a:solidFill>
            </a:endParaRPr>
          </a:p>
          <a:p>
            <a:pPr algn="just"/>
            <a:endParaRPr lang="en-US" sz="3600" dirty="0" smtClean="0">
              <a:solidFill>
                <a:srgbClr val="002060"/>
              </a:solidFill>
            </a:endParaRPr>
          </a:p>
          <a:p>
            <a:pPr algn="just"/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Аня\Pictures\iCAPOYX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908720"/>
            <a:ext cx="2376264" cy="2376264"/>
          </a:xfrm>
          <a:prstGeom prst="rect">
            <a:avLst/>
          </a:prstGeom>
          <a:noFill/>
        </p:spPr>
      </p:pic>
      <p:pic>
        <p:nvPicPr>
          <p:cNvPr id="2053" name="Picture 5" descr="C:\Users\Аня\Pictures\iCA3FAGB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4142" y="332656"/>
            <a:ext cx="3072342" cy="2304256"/>
          </a:xfrm>
          <a:prstGeom prst="rect">
            <a:avLst/>
          </a:prstGeom>
          <a:noFill/>
        </p:spPr>
      </p:pic>
      <p:pic>
        <p:nvPicPr>
          <p:cNvPr id="2054" name="Picture 6" descr="C:\Users\Аня\Pictures\iCAW3K7C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4663"/>
            <a:ext cx="3024336" cy="2230337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381000" y="3356992"/>
            <a:ext cx="8583488" cy="2944576"/>
          </a:xfrm>
        </p:spPr>
        <p:txBody>
          <a:bodyPr>
            <a:noAutofit/>
          </a:bodyPr>
          <a:lstStyle/>
          <a:p>
            <a:pPr algn="r"/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«Личность характеризуется не только тем, что она делает, но и тем  как она это делает»                           Ф.Энгельс</a:t>
            </a:r>
            <a:endParaRPr lang="ru-RU" sz="4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23528" y="1196752"/>
            <a:ext cx="8668072" cy="488337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Адаптация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– приспособление.</a:t>
            </a:r>
          </a:p>
          <a:p>
            <a:pPr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</a:rPr>
              <a:t>Адаптированность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– осознанная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способность активно взаимодействовать с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новой внешней средой.</a:t>
            </a:r>
          </a:p>
          <a:p>
            <a:pPr>
              <a:buNone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221088"/>
            <a:ext cx="316835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СОЦИАЛЬНАЯ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ПСИХИЧЕСКАЯ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923928" y="4653136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4077072"/>
            <a:ext cx="309634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УЧЕБНАЯ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ОСНОВА УСПЕШНОЙ АДАПТАЦИИ ПЯТИКЛАССНИКА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839200" cy="216287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Ученик – субъект обучения!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Аня\Pictures\iCA6PL5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573016"/>
            <a:ext cx="4336132" cy="256108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3164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Основные направления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err="1" smtClean="0">
                <a:solidFill>
                  <a:srgbClr val="002060"/>
                </a:solidFill>
              </a:rPr>
              <a:t>Психолого</a:t>
            </a:r>
            <a:r>
              <a:rPr lang="ru-RU" sz="2800" dirty="0" smtClean="0">
                <a:solidFill>
                  <a:srgbClr val="002060"/>
                </a:solidFill>
              </a:rPr>
              <a:t> – педагогического сопровождения  учащихся 5 –</a:t>
            </a:r>
            <a:r>
              <a:rPr lang="ru-RU" sz="2800" dirty="0" err="1" smtClean="0">
                <a:solidFill>
                  <a:srgbClr val="002060"/>
                </a:solidFill>
              </a:rPr>
              <a:t>х</a:t>
            </a:r>
            <a:r>
              <a:rPr lang="ru-RU" sz="2800" dirty="0" smtClean="0">
                <a:solidFill>
                  <a:srgbClr val="002060"/>
                </a:solidFill>
              </a:rPr>
              <a:t> классов с введением ФГОС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351522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Наблюдение  учебной мотивации и познавательной активности на уроке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Диагностика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Работа с родителями (</a:t>
            </a:r>
            <a:r>
              <a:rPr lang="ru-RU" dirty="0" err="1" smtClean="0">
                <a:solidFill>
                  <a:schemeClr val="tx1"/>
                </a:solidFill>
              </a:rPr>
              <a:t>родител</a:t>
            </a:r>
            <a:r>
              <a:rPr lang="ru-RU" dirty="0" smtClean="0">
                <a:solidFill>
                  <a:schemeClr val="tx1"/>
                </a:solidFill>
              </a:rPr>
              <a:t>. собрание, анкетирование, индивид. консультации)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Работа с педагогами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Работа с учащимися по запросу родителей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75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</a:rPr>
              <a:t>наблюдений учебной  мотивации и познавательной активности на уроке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с введением новых стандартов образования ФГОС.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596064" cy="430730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600" b="1" dirty="0" smtClean="0"/>
          </a:p>
          <a:p>
            <a:pPr>
              <a:buNone/>
            </a:pPr>
            <a:r>
              <a:rPr lang="ru-RU" sz="2600" b="1" dirty="0" smtClean="0"/>
              <a:t>    </a:t>
            </a:r>
            <a:r>
              <a:rPr lang="ru-RU" sz="2600" b="1" dirty="0" smtClean="0">
                <a:solidFill>
                  <a:srgbClr val="002060"/>
                </a:solidFill>
              </a:rPr>
              <a:t>Цель психолого-педагогического наблюдения учебной  мотивации и познавательной активности на уроке с введением новых стандартов образования ФГОС</a:t>
            </a: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создание оптимальных психолого-педагогических условий для развития личности учащихся и их успешного освоения основной образовательной программы 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02738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1.Познавательная сфера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1.1 Произвольность психических процессов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Средний уровень учебной активности, самостоятельности. Способность самостоятельно спланировать, осуществить и проконтролировать результат учебных действий. Совершение учебных действий по образцу и правилу. Поддержание внимания на учебной задаче. Наличие собственных усилий для преодоления трудностей в решении учебных задач.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1.2 Уровень развития мышления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Средний уровень развития наглядно-образного мышления: вычленение существенных свойств и отношений предметов, использование схем, способность к обобщению свойств предметов.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1.3 Умственная работоспособность и темп умственной деятельности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Способность сосредоточенно работать в течение 20–30 минут. Сохранение удовлетворительной работоспособности на протяжении учебного дня. Нет способность работать в едином темпе со всем классом.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Теппинг</a:t>
            </a:r>
            <a:r>
              <a:rPr lang="ru-RU" b="1" dirty="0" smtClean="0">
                <a:solidFill>
                  <a:srgbClr val="002060"/>
                </a:solidFill>
              </a:rPr>
              <a:t> – тест Ильина.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Цель:</a:t>
            </a:r>
            <a:r>
              <a:rPr lang="ru-RU" sz="2000" b="1" dirty="0" smtClean="0"/>
              <a:t> </a:t>
            </a:r>
            <a:r>
              <a:rPr lang="ru-RU" sz="2000" dirty="0" smtClean="0"/>
              <a:t>определение работоспособности учащихся на уроках.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276872"/>
          <a:ext cx="856895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1026114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Класс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Уровни %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261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Высокий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Средний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Медленный</a:t>
                      </a:r>
                      <a:endParaRPr lang="ru-RU" b="1" dirty="0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«А»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63</a:t>
                      </a:r>
                      <a:endParaRPr lang="ru-RU" sz="2400" dirty="0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«Г»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73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Экспресс – методика выявления тревожности в период  адаптации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Цель</a:t>
            </a:r>
            <a:r>
              <a:rPr lang="ru-RU" sz="2400" dirty="0" smtClean="0">
                <a:solidFill>
                  <a:srgbClr val="002060"/>
                </a:solidFill>
              </a:rPr>
              <a:t>: выявление тревожности в период адаптации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2276872"/>
          <a:ext cx="8424936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972108">
                <a:tc rowSpan="2"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Класс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Уровни %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1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Высокий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Средний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Низкий</a:t>
                      </a:r>
                      <a:endParaRPr lang="ru-RU" sz="2400" b="0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«А»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«Г»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15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</TotalTime>
  <Words>674</Words>
  <Application>Microsoft Office PowerPoint</Application>
  <PresentationFormat>Экран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ОСНОВА УСПЕШНОЙ АДАПТАЦИИ ПЯТИКЛАССНИКА</vt:lpstr>
      <vt:lpstr>Основные направления  Психолого – педагогического сопровождения  учащихся 5 –х классов с введением ФГОС</vt:lpstr>
      <vt:lpstr>наблюдений учебной  мотивации и познавательной активности на уроке с введением новых стандартов образования ФГОС. </vt:lpstr>
      <vt:lpstr>Слайд 7</vt:lpstr>
      <vt:lpstr>Теппинг – тест Ильина. </vt:lpstr>
      <vt:lpstr>Экспресс – методика выявления тревожности в период  адаптации </vt:lpstr>
      <vt:lpstr>Изучение мотивации учебной деятельности</vt:lpstr>
      <vt:lpstr>Анкетирование родителей  по вопросам введения ФГОС</vt:lpstr>
      <vt:lpstr>Слайд 12</vt:lpstr>
      <vt:lpstr>Слайд 13</vt:lpstr>
      <vt:lpstr>Рекомендуемая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29</cp:revision>
  <dcterms:created xsi:type="dcterms:W3CDTF">2012-11-13T07:01:42Z</dcterms:created>
  <dcterms:modified xsi:type="dcterms:W3CDTF">2012-11-21T06:51:05Z</dcterms:modified>
</cp:coreProperties>
</file>