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61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FF00"/>
    <a:srgbClr val="0048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3;\Desktop\&#1057;&#1086;&#1094;&#1080;&#1072;&#1083;&#1080;&#1079;&#1072;&#1094;&#1080;&#1103;\&#1089;&#1086;&#1094;&#1072;&#1083;&#1080;&#1079;&#1072;&#1094;&#1080;&#1103;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3;\Desktop\&#1057;&#1086;&#1094;&#1080;&#1072;&#1083;&#1080;&#1079;&#1072;&#1094;&#1080;&#1103;\&#1089;&#1086;&#1094;&#1072;&#1083;&#1080;&#1079;&#1072;&#1094;&#1080;&#1103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b="1" i="0" u="none" strike="noStrike" baseline="0" dirty="0"/>
              <a:t>Распределение испытуемых 5 </a:t>
            </a:r>
            <a:r>
              <a:rPr lang="ru-RU" sz="1400" b="1" i="0" u="none" strike="noStrike" baseline="0" dirty="0" smtClean="0"/>
              <a:t>- 9 классов </a:t>
            </a:r>
            <a:r>
              <a:rPr lang="ru-RU" sz="1400" b="1" i="0" u="none" strike="noStrike" baseline="0" dirty="0"/>
              <a:t>в рамках мониторингового исследования«Социализация школьника»</a:t>
            </a:r>
            <a:endParaRPr lang="ru-RU" sz="1400" dirty="0"/>
          </a:p>
        </c:rich>
      </c:tx>
      <c:layout>
        <c:manualLayout>
          <c:xMode val="edge"/>
          <c:yMode val="edge"/>
          <c:x val="0.20798521235543593"/>
          <c:y val="3.546840401822735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А</c:v>
          </c:tx>
          <c:spPr>
            <a:solidFill>
              <a:srgbClr val="FF0000"/>
            </a:solidFill>
          </c:spPr>
          <c:val>
            <c:numRef>
              <c:f>Лист1!$A$1:$A$10</c:f>
              <c:numCache>
                <c:formatCode>General</c:formatCode>
                <c:ptCount val="10"/>
                <c:pt idx="0">
                  <c:v>74</c:v>
                </c:pt>
                <c:pt idx="1">
                  <c:v>18</c:v>
                </c:pt>
                <c:pt idx="2">
                  <c:v>31</c:v>
                </c:pt>
                <c:pt idx="3">
                  <c:v>52</c:v>
                </c:pt>
                <c:pt idx="4">
                  <c:v>13</c:v>
                </c:pt>
                <c:pt idx="5">
                  <c:v>60</c:v>
                </c:pt>
                <c:pt idx="6">
                  <c:v>84</c:v>
                </c:pt>
                <c:pt idx="7">
                  <c:v>46</c:v>
                </c:pt>
                <c:pt idx="8">
                  <c:v>64</c:v>
                </c:pt>
                <c:pt idx="9">
                  <c:v>32</c:v>
                </c:pt>
              </c:numCache>
            </c:numRef>
          </c:val>
        </c:ser>
        <c:ser>
          <c:idx val="1"/>
          <c:order val="1"/>
          <c:tx>
            <c:v>Б</c:v>
          </c:tx>
          <c:spPr>
            <a:solidFill>
              <a:srgbClr val="0070C0"/>
            </a:solidFill>
          </c:spPr>
          <c:val>
            <c:numRef>
              <c:f>Лист1!$B$1:$B$10</c:f>
              <c:numCache>
                <c:formatCode>General</c:formatCode>
                <c:ptCount val="10"/>
                <c:pt idx="1">
                  <c:v>11</c:v>
                </c:pt>
                <c:pt idx="2">
                  <c:v>29</c:v>
                </c:pt>
                <c:pt idx="3">
                  <c:v>2</c:v>
                </c:pt>
                <c:pt idx="4">
                  <c:v>20</c:v>
                </c:pt>
                <c:pt idx="5">
                  <c:v>5</c:v>
                </c:pt>
                <c:pt idx="6">
                  <c:v>9</c:v>
                </c:pt>
                <c:pt idx="7">
                  <c:v>23</c:v>
                </c:pt>
                <c:pt idx="8">
                  <c:v>19</c:v>
                </c:pt>
                <c:pt idx="9">
                  <c:v>46</c:v>
                </c:pt>
              </c:numCache>
            </c:numRef>
          </c:val>
        </c:ser>
        <c:ser>
          <c:idx val="2"/>
          <c:order val="2"/>
          <c:tx>
            <c:v>В</c:v>
          </c:tx>
          <c:spPr>
            <a:solidFill>
              <a:srgbClr val="004821"/>
            </a:solidFill>
          </c:spPr>
          <c:val>
            <c:numRef>
              <c:f>Лист1!$C$1:$C$10</c:f>
              <c:numCache>
                <c:formatCode>General</c:formatCode>
                <c:ptCount val="10"/>
                <c:pt idx="0">
                  <c:v>6</c:v>
                </c:pt>
                <c:pt idx="1">
                  <c:v>36</c:v>
                </c:pt>
                <c:pt idx="2">
                  <c:v>17</c:v>
                </c:pt>
                <c:pt idx="3">
                  <c:v>26</c:v>
                </c:pt>
                <c:pt idx="4">
                  <c:v>15</c:v>
                </c:pt>
                <c:pt idx="5">
                  <c:v>22</c:v>
                </c:pt>
                <c:pt idx="6">
                  <c:v>3</c:v>
                </c:pt>
                <c:pt idx="7">
                  <c:v>12</c:v>
                </c:pt>
                <c:pt idx="8">
                  <c:v>5</c:v>
                </c:pt>
                <c:pt idx="9">
                  <c:v>10</c:v>
                </c:pt>
              </c:numCache>
            </c:numRef>
          </c:val>
        </c:ser>
        <c:ser>
          <c:idx val="3"/>
          <c:order val="3"/>
          <c:tx>
            <c:v>Г</c:v>
          </c:tx>
          <c:spPr>
            <a:solidFill>
              <a:srgbClr val="FFFF00"/>
            </a:solidFill>
          </c:spPr>
          <c:val>
            <c:numRef>
              <c:f>Лист1!$D$1:$D$10</c:f>
              <c:numCache>
                <c:formatCode>General</c:formatCode>
                <c:ptCount val="10"/>
                <c:pt idx="0">
                  <c:v>2</c:v>
                </c:pt>
                <c:pt idx="1">
                  <c:v>25</c:v>
                </c:pt>
                <c:pt idx="2">
                  <c:v>6</c:v>
                </c:pt>
                <c:pt idx="3">
                  <c:v>4</c:v>
                </c:pt>
                <c:pt idx="4">
                  <c:v>48</c:v>
                </c:pt>
                <c:pt idx="5">
                  <c:v>10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8</c:v>
                </c:pt>
              </c:numCache>
            </c:numRef>
          </c:val>
        </c:ser>
        <c:ser>
          <c:idx val="4"/>
          <c:order val="4"/>
          <c:tx>
            <c:v>Д</c:v>
          </c:tx>
          <c:spPr>
            <a:solidFill>
              <a:srgbClr val="9900CC"/>
            </a:solidFill>
          </c:spPr>
          <c:val>
            <c:numRef>
              <c:f>Лист1!$E$1:$E$10</c:f>
              <c:numCache>
                <c:formatCode>General</c:formatCode>
                <c:ptCount val="10"/>
                <c:pt idx="0">
                  <c:v>18</c:v>
                </c:pt>
                <c:pt idx="1">
                  <c:v>10</c:v>
                </c:pt>
                <c:pt idx="2">
                  <c:v>17</c:v>
                </c:pt>
                <c:pt idx="3">
                  <c:v>16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17</c:v>
                </c:pt>
                <c:pt idx="8">
                  <c:v>10</c:v>
                </c:pt>
                <c:pt idx="9">
                  <c:v>4</c:v>
                </c:pt>
              </c:numCache>
            </c:numRef>
          </c:val>
        </c:ser>
        <c:shape val="cylinder"/>
        <c:axId val="54310784"/>
        <c:axId val="54312320"/>
        <c:axId val="0"/>
      </c:bar3DChart>
      <c:catAx>
        <c:axId val="54310784"/>
        <c:scaling>
          <c:orientation val="minMax"/>
        </c:scaling>
        <c:axPos val="b"/>
        <c:majorTickMark val="none"/>
        <c:tickLblPos val="nextTo"/>
        <c:crossAx val="54312320"/>
        <c:crosses val="autoZero"/>
        <c:auto val="1"/>
        <c:lblAlgn val="ctr"/>
        <c:lblOffset val="100"/>
      </c:catAx>
      <c:valAx>
        <c:axId val="543123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43107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400" b="1" i="0" baseline="0" dirty="0">
                <a:latin typeface="Times New Roman" pitchFamily="18" charset="0"/>
                <a:cs typeface="Times New Roman" pitchFamily="18" charset="0"/>
              </a:rPr>
              <a:t>Распределение испытуемых </a:t>
            </a:r>
            <a:r>
              <a:rPr lang="ru-RU" sz="1400" b="1" i="0" baseline="0" dirty="0" smtClean="0">
                <a:latin typeface="Times New Roman" pitchFamily="18" charset="0"/>
                <a:cs typeface="Times New Roman" pitchFamily="18" charset="0"/>
              </a:rPr>
              <a:t>10- 11 </a:t>
            </a:r>
            <a:r>
              <a:rPr lang="ru-RU" sz="1400" b="1" i="0" baseline="0" dirty="0">
                <a:latin typeface="Times New Roman" pitchFamily="18" charset="0"/>
                <a:cs typeface="Times New Roman" pitchFamily="18" charset="0"/>
              </a:rPr>
              <a:t>классов в рамках мониторингового исследования«Социализация школьника»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295572848711221"/>
          <c:y val="1.29905266328810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А</c:v>
          </c:tx>
          <c:spPr>
            <a:solidFill>
              <a:srgbClr val="FF0000"/>
            </a:solidFill>
          </c:spPr>
          <c:val>
            <c:numRef>
              <c:f>Лист1!$A$13:$A$22</c:f>
              <c:numCache>
                <c:formatCode>General</c:formatCode>
                <c:ptCount val="10"/>
                <c:pt idx="0">
                  <c:v>81</c:v>
                </c:pt>
                <c:pt idx="1">
                  <c:v>29</c:v>
                </c:pt>
                <c:pt idx="2">
                  <c:v>42</c:v>
                </c:pt>
                <c:pt idx="3">
                  <c:v>45</c:v>
                </c:pt>
                <c:pt idx="4">
                  <c:v>15</c:v>
                </c:pt>
                <c:pt idx="5">
                  <c:v>27</c:v>
                </c:pt>
                <c:pt idx="6">
                  <c:v>92</c:v>
                </c:pt>
                <c:pt idx="7">
                  <c:v>48</c:v>
                </c:pt>
                <c:pt idx="8">
                  <c:v>73</c:v>
                </c:pt>
                <c:pt idx="9">
                  <c:v>40</c:v>
                </c:pt>
              </c:numCache>
            </c:numRef>
          </c:val>
        </c:ser>
        <c:ser>
          <c:idx val="1"/>
          <c:order val="1"/>
          <c:tx>
            <c:v>Б</c:v>
          </c:tx>
          <c:spPr>
            <a:solidFill>
              <a:srgbClr val="0070C0"/>
            </a:solidFill>
          </c:spPr>
          <c:val>
            <c:numRef>
              <c:f>Лист1!$B$13:$B$22</c:f>
              <c:numCache>
                <c:formatCode>General</c:formatCode>
                <c:ptCount val="10"/>
                <c:pt idx="0">
                  <c:v>10</c:v>
                </c:pt>
                <c:pt idx="1">
                  <c:v>0</c:v>
                </c:pt>
                <c:pt idx="2">
                  <c:v>43</c:v>
                </c:pt>
                <c:pt idx="3">
                  <c:v>0</c:v>
                </c:pt>
                <c:pt idx="4">
                  <c:v>36</c:v>
                </c:pt>
                <c:pt idx="5">
                  <c:v>7</c:v>
                </c:pt>
                <c:pt idx="6">
                  <c:v>6</c:v>
                </c:pt>
                <c:pt idx="7">
                  <c:v>20</c:v>
                </c:pt>
                <c:pt idx="8">
                  <c:v>12</c:v>
                </c:pt>
                <c:pt idx="9">
                  <c:v>46</c:v>
                </c:pt>
              </c:numCache>
            </c:numRef>
          </c:val>
        </c:ser>
        <c:ser>
          <c:idx val="2"/>
          <c:order val="2"/>
          <c:tx>
            <c:v>В</c:v>
          </c:tx>
          <c:spPr>
            <a:solidFill>
              <a:srgbClr val="00B050"/>
            </a:solidFill>
          </c:spPr>
          <c:val>
            <c:numRef>
              <c:f>Лист1!$C$13:$C$22</c:f>
              <c:numCache>
                <c:formatCode>General</c:formatCode>
                <c:ptCount val="10"/>
                <c:pt idx="0">
                  <c:v>0</c:v>
                </c:pt>
                <c:pt idx="1">
                  <c:v>38</c:v>
                </c:pt>
                <c:pt idx="2">
                  <c:v>0</c:v>
                </c:pt>
                <c:pt idx="3">
                  <c:v>25</c:v>
                </c:pt>
                <c:pt idx="4">
                  <c:v>37</c:v>
                </c:pt>
                <c:pt idx="5">
                  <c:v>41</c:v>
                </c:pt>
                <c:pt idx="6">
                  <c:v>0</c:v>
                </c:pt>
                <c:pt idx="7">
                  <c:v>7</c:v>
                </c:pt>
                <c:pt idx="8">
                  <c:v>0</c:v>
                </c:pt>
                <c:pt idx="9">
                  <c:v>7</c:v>
                </c:pt>
              </c:numCache>
            </c:numRef>
          </c:val>
        </c:ser>
        <c:ser>
          <c:idx val="3"/>
          <c:order val="3"/>
          <c:tx>
            <c:v>Г</c:v>
          </c:tx>
          <c:val>
            <c:numRef>
              <c:f>Лист1!$D$13:$D$22</c:f>
              <c:numCache>
                <c:formatCode>General</c:formatCode>
                <c:ptCount val="10"/>
                <c:pt idx="0">
                  <c:v>0</c:v>
                </c:pt>
                <c:pt idx="1">
                  <c:v>33</c:v>
                </c:pt>
                <c:pt idx="2">
                  <c:v>0</c:v>
                </c:pt>
                <c:pt idx="3">
                  <c:v>5</c:v>
                </c:pt>
                <c:pt idx="4">
                  <c:v>7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v>Д</c:v>
          </c:tx>
          <c:spPr>
            <a:solidFill>
              <a:srgbClr val="7030A0"/>
            </a:solidFill>
          </c:spPr>
          <c:val>
            <c:numRef>
              <c:f>Лист1!$E$13:$E$22</c:f>
              <c:numCache>
                <c:formatCode>General</c:formatCode>
                <c:ptCount val="10"/>
                <c:pt idx="0">
                  <c:v>9</c:v>
                </c:pt>
                <c:pt idx="1">
                  <c:v>0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20</c:v>
                </c:pt>
                <c:pt idx="6">
                  <c:v>2</c:v>
                </c:pt>
                <c:pt idx="7">
                  <c:v>25</c:v>
                </c:pt>
                <c:pt idx="8">
                  <c:v>10</c:v>
                </c:pt>
                <c:pt idx="9">
                  <c:v>7</c:v>
                </c:pt>
              </c:numCache>
            </c:numRef>
          </c:val>
        </c:ser>
        <c:shape val="cylinder"/>
        <c:axId val="54141312"/>
        <c:axId val="54142848"/>
        <c:axId val="0"/>
      </c:bar3DChart>
      <c:catAx>
        <c:axId val="54141312"/>
        <c:scaling>
          <c:orientation val="minMax"/>
        </c:scaling>
        <c:axPos val="b"/>
        <c:majorTickMark val="none"/>
        <c:tickLblPos val="nextTo"/>
        <c:crossAx val="54142848"/>
        <c:crosses val="autoZero"/>
        <c:auto val="1"/>
        <c:lblAlgn val="ctr"/>
        <c:lblOffset val="100"/>
      </c:catAx>
      <c:valAx>
        <c:axId val="541428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41413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6C1769-ECCC-4598-BE50-3F6855B02D3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53D1AE-CC38-47D1-B702-F35EC362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Анкетирование </a:t>
            </a: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</a:rPr>
              <a:t>Социализация </a:t>
            </a:r>
            <a:r>
              <a:rPr lang="ru-RU" b="1" dirty="0" smtClean="0">
                <a:solidFill>
                  <a:srgbClr val="C00000"/>
                </a:solidFill>
              </a:rPr>
              <a:t>школьника»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 smtClean="0">
                <a:solidFill>
                  <a:srgbClr val="C00000"/>
                </a:solidFill>
              </a:rPr>
              <a:t>рамках мониторингового исследования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5 – 11 классов.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08920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Дата анкетирования:</a:t>
            </a:r>
            <a:r>
              <a:rPr lang="ru-RU" dirty="0" smtClean="0"/>
              <a:t> </a:t>
            </a:r>
            <a:r>
              <a:rPr lang="ru-RU" u="sng" dirty="0" smtClean="0"/>
              <a:t>  сентябрь - октябрь  2013 год</a:t>
            </a:r>
          </a:p>
          <a:p>
            <a:endParaRPr lang="ru-RU" dirty="0" smtClean="0"/>
          </a:p>
          <a:p>
            <a:r>
              <a:rPr lang="ru-RU" b="1" dirty="0" smtClean="0"/>
              <a:t>Количество участников анкетирования:  </a:t>
            </a:r>
            <a:r>
              <a:rPr lang="ru-RU" u="sng" dirty="0" smtClean="0"/>
              <a:t> 267  чел.</a:t>
            </a:r>
          </a:p>
          <a:p>
            <a:endParaRPr lang="ru-RU" dirty="0" smtClean="0"/>
          </a:p>
          <a:p>
            <a:r>
              <a:rPr lang="ru-RU" b="1" dirty="0" smtClean="0"/>
              <a:t>Возраст обследуемых учащихся: </a:t>
            </a:r>
            <a:r>
              <a:rPr lang="ru-RU" u="sng" dirty="0" smtClean="0"/>
              <a:t>10 – 17 лет</a:t>
            </a:r>
          </a:p>
          <a:p>
            <a:endParaRPr lang="ru-RU" dirty="0" smtClean="0"/>
          </a:p>
          <a:p>
            <a:r>
              <a:rPr lang="ru-RU" b="1" dirty="0" smtClean="0"/>
              <a:t>Анкетирование провела и обработала </a:t>
            </a:r>
            <a:r>
              <a:rPr lang="ru-RU" u="sng" dirty="0" smtClean="0"/>
              <a:t>педагог-психолог Серегина А.С..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0825" y="333375"/>
          <a:ext cx="8642350" cy="611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388" y="260350"/>
          <a:ext cx="8507412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408712"/>
          </a:xfrm>
        </p:spPr>
        <p:txBody>
          <a:bodyPr>
            <a:normAutofit/>
          </a:bodyPr>
          <a:lstStyle/>
          <a:p>
            <a:endParaRPr lang="ru-RU" sz="800" dirty="0"/>
          </a:p>
          <a:p>
            <a:endParaRPr lang="ru-RU" sz="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5"/>
          <a:ext cx="8568952" cy="6491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001622"/>
                <a:gridCol w="1045753"/>
                <a:gridCol w="1161537"/>
              </a:tblGrid>
              <a:tr h="271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– 9 класс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– 11 класс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Нравится ли тебе школа, в которой ты учишься?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а) да, безусловно;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74%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б) больше да, чем нет;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в) больше нет, чем да;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г) категорически, 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 затрудняюсь ответить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Любишь ли ты оставаться в школе после уроков?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а) да, мне в школе интересно;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б) больше да, чем нет;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в) больше нет, чем да;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г) категорически, 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 затрудняюсь ответить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Чувствуешь ли ты себя в школе защищенным?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а) да, безусловно;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б) больше да, чем нет;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в) больше нет, чем да;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1964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г) категорически, 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0296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затрудняюсь ответить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5" y="243142"/>
          <a:ext cx="8280920" cy="646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46"/>
                <a:gridCol w="4874305"/>
                <a:gridCol w="1300310"/>
                <a:gridCol w="1574059"/>
              </a:tblGrid>
              <a:tr h="6094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кем ты проводишь выходные дни?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– 9 класс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 – 11 класс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а) с родителями;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б) родителям некогда общаться со мной в выходные дни;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в) с друзьями по школе, классу, по улице, двору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г) хожу в кружки, секции;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обычно сам придумываю себе занятие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3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Легко ли ты общаешься на улице с незнакомыми людьми?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а) да, легко общаюсь со всеми подряд;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б) больше да, чем нет;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в) больше нет, чем да;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г) нет, я никогда не общаюсь с незнакомыми людьми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 затрудняюсь ответить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Чем ты занимаешься после уроков?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а) делаю уроки;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б) слоняюсь без дела по дому;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в) у меня есть любимые занятия, кружки, секции;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41%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00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г) в основном гуляю с друзьями;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39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 общаюсь с родителями, рассказываю о прошедшем дне,  помогаю им по дому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388" y="188913"/>
          <a:ext cx="8785224" cy="659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64"/>
                <a:gridCol w="5688632"/>
                <a:gridCol w="1008112"/>
                <a:gridCol w="1728316"/>
              </a:tblGrid>
              <a:tr h="5047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Чувствуешь ли ты себя дома защищенным?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 – 9 класс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 – 11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2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а) да, безусловно;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92%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2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б) больше да, чем нет;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2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в) больше нет, чем да;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3%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2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г) категорически, нет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2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 затрудняюсь ответить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96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Если у тебя будут неприятности, обратишься ли ты за помощью к учителю?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27874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а) да, в школе есть учителя, которым я доверяю;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46%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74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б) скорее да, чем нет;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74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в) скорее нет, чем да;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74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г) нет, в школе нет учителей, которым я доверяю;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2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 буду решать свои проблемы сам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96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Если у тебя будут неприятности, обратишься ли ты за помощью к родителям?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67202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а) да, безусловно;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64%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73%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202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б) скорее да, чем нет;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202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в) скорее нет, чем да;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202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г) ни в коем случае, они не помогут, а будут ругать и «пилить»;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874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) буду решать свои проблемы сам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717</Words>
  <Application>Microsoft Office PowerPoint</Application>
  <PresentationFormat>Экран (4:3)</PresentationFormat>
  <Paragraphs>171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Анкетирование  «Социализация школьника»  в рамках мониторингового исследования   5 – 11 классов.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14</cp:revision>
  <dcterms:created xsi:type="dcterms:W3CDTF">2013-11-05T07:15:46Z</dcterms:created>
  <dcterms:modified xsi:type="dcterms:W3CDTF">2014-11-19T06:22:07Z</dcterms:modified>
</cp:coreProperties>
</file>