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43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658" autoAdjust="0"/>
  </p:normalViewPr>
  <p:slideViewPr>
    <p:cSldViewPr>
      <p:cViewPr varScale="1">
        <p:scale>
          <a:sx n="74" d="100"/>
          <a:sy n="74" d="100"/>
        </p:scale>
        <p:origin x="-4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96BE0-A27A-45F9-884A-60D68A41ABAA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A95AF-5021-46F0-B6A4-C0AC75FB5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A95AF-5021-46F0-B6A4-C0AC75FB5C4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1FC4-DA9E-4FFA-8808-00B4C7DDD887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AF67-19D7-48A5-B4FE-0CAD7C192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1FC4-DA9E-4FFA-8808-00B4C7DDD887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AF67-19D7-48A5-B4FE-0CAD7C192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1FC4-DA9E-4FFA-8808-00B4C7DDD887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AF67-19D7-48A5-B4FE-0CAD7C192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1FC4-DA9E-4FFA-8808-00B4C7DDD887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AF67-19D7-48A5-B4FE-0CAD7C192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1FC4-DA9E-4FFA-8808-00B4C7DDD887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AF67-19D7-48A5-B4FE-0CAD7C192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1FC4-DA9E-4FFA-8808-00B4C7DDD887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AF67-19D7-48A5-B4FE-0CAD7C192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1FC4-DA9E-4FFA-8808-00B4C7DDD887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AF67-19D7-48A5-B4FE-0CAD7C192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1FC4-DA9E-4FFA-8808-00B4C7DDD887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AF67-19D7-48A5-B4FE-0CAD7C192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1FC4-DA9E-4FFA-8808-00B4C7DDD887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AF67-19D7-48A5-B4FE-0CAD7C192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1FC4-DA9E-4FFA-8808-00B4C7DDD887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AF67-19D7-48A5-B4FE-0CAD7C192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1FC4-DA9E-4FFA-8808-00B4C7DDD887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6BAF67-19D7-48A5-B4FE-0CAD7C192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3F1FC4-DA9E-4FFA-8808-00B4C7DDD887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6BAF67-19D7-48A5-B4FE-0CAD7C192DF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305800" cy="3071834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isometricOffAxis2Lef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ru-RU" sz="9600" dirty="0" smtClean="0"/>
              <a:t>Гражданское</a:t>
            </a:r>
            <a:br>
              <a:rPr lang="ru-RU" sz="9600" dirty="0" smtClean="0"/>
            </a:br>
            <a:r>
              <a:rPr lang="ru-RU" sz="9600" dirty="0" smtClean="0"/>
              <a:t>воспитание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05800" cy="571504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Конечный результат программы – активная гражданская позиция и патриотическое сознание обучающихся, как основа личности будущего гражданина России.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8-конечная звезда 2"/>
          <p:cNvSpPr/>
          <p:nvPr/>
        </p:nvSpPr>
        <p:spPr>
          <a:xfrm>
            <a:off x="2357422" y="1785926"/>
            <a:ext cx="4643470" cy="3286148"/>
          </a:xfrm>
          <a:prstGeom prst="star8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71802" y="2428868"/>
            <a:ext cx="32147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Фундаментальные понятия нравственных ценностей</a:t>
            </a:r>
            <a:endParaRPr lang="ru-RU" sz="2800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3786182" y="857232"/>
            <a:ext cx="1857388" cy="928694"/>
          </a:xfrm>
          <a:prstGeom prst="star5">
            <a:avLst>
              <a:gd name="adj" fmla="val 34046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5-конечная звезда 5"/>
          <p:cNvSpPr/>
          <p:nvPr/>
        </p:nvSpPr>
        <p:spPr>
          <a:xfrm>
            <a:off x="1357290" y="1357298"/>
            <a:ext cx="1857388" cy="928694"/>
          </a:xfrm>
          <a:prstGeom prst="star5">
            <a:avLst>
              <a:gd name="adj" fmla="val 34046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6215074" y="1500174"/>
            <a:ext cx="1857388" cy="928694"/>
          </a:xfrm>
          <a:prstGeom prst="star5">
            <a:avLst>
              <a:gd name="adj" fmla="val 34046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571472" y="2857496"/>
            <a:ext cx="1857388" cy="928694"/>
          </a:xfrm>
          <a:prstGeom prst="star5">
            <a:avLst>
              <a:gd name="adj" fmla="val 34046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1571604" y="4643446"/>
            <a:ext cx="1857388" cy="928694"/>
          </a:xfrm>
          <a:prstGeom prst="star5">
            <a:avLst>
              <a:gd name="adj" fmla="val 34046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3786182" y="5143512"/>
            <a:ext cx="1857388" cy="928694"/>
          </a:xfrm>
          <a:prstGeom prst="star5">
            <a:avLst>
              <a:gd name="adj" fmla="val 34046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5929322" y="4572008"/>
            <a:ext cx="1857388" cy="928694"/>
          </a:xfrm>
          <a:prstGeom prst="star5">
            <a:avLst>
              <a:gd name="adj" fmla="val 34046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6858016" y="2857496"/>
            <a:ext cx="1857388" cy="928694"/>
          </a:xfrm>
          <a:prstGeom prst="star5">
            <a:avLst>
              <a:gd name="adj" fmla="val 34046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071934" y="1071546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земля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429388" y="1785926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отечество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215206" y="3071810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семья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215074" y="4786322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труд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143372" y="542926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знания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857356" y="4929198"/>
            <a:ext cx="1285884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культура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857224" y="307181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мир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571604" y="157161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человек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532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Основная цель гражданского воспитания –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2000240"/>
            <a:ext cx="87154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воспитание в человеке нравственных идеалов общества, чувства любви к Родине, стремления к миру, потребности в труде на благо общества.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14431E-6 C 0.04479 -0.07956 0.11198 -0.12951 0.18681 -0.12951 C 0.26163 -0.12951 0.32882 -0.07956 0.37378 4.14431E-6 C 0.32882 0.07932 0.26163 0.12951 0.18681 0.12951 C 0.11198 0.12951 0.04479 0.07932 0 4.14431E-6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Мероприятия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1571612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1. Проведение совместных заседаний Совета школы, педагогического совета и Совета по реализации программы с повесткой дня  «Гражданское воспитание учащихся: проблемы, пути их решения» ;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2571744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2. Заседание Совета по реализации программы по вопросам планирования и организации различных мероприятий: эстетической, гражданской и нравственной тематики;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3500438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3. Привлечение родителей учащихся к организации и проведению мероприятий по воспитанию чувства патриотизма в детях (родительские собрания, конференции, встречи, концерты и др.);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1472" y="4500570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4. Разработка системы приёмов, методов и мероприятий, направленных на гражданское и патриотическое воспитание учащихся через учебные предметы ;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5500702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Проведение конкурсов проектов на лучшую организацию работы классных руководителей и учителей-предметников по гражданскому и патриотическому воспитанию учащихся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000108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6. Организация трудовых десантов по уборке школы и школьной территории;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720" y="1500174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7. Обеспечение организационного участия старшеклассников в учебно-полевых сборах;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7158" y="2285992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8. Проведение конкурсов среди учащихся на лучший реферат, сочинение, рассказ, стихотворение по гражданским и патриотическим тематикам;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7158" y="3143248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9. Проведение конференции по краеведению;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7158" y="3714752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10. Участие в конкурсе «Самый спортивный класс»;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7158" y="4282867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11. Проведение спортивных праздников и соревнований, посвященных юбилейным и историческим датам;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7158" y="5143512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12. Постановка спектаклей о ВОВ;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57158" y="5786454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13. Проведение концертов, посвященных Дню защитников Отечества;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071546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14. Проведение месячника оборонно-спортивной работы;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643050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15. Проведение концертов, конкурсов рисунков на тему «Никто не забыт, ничто не забыто»;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2357430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16. Проведение выставок поделок учащихся;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2" y="2928934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17. Организация показа и обсуждение научно-популярных, документальных и художественных фильмов на военно-патриотические темы;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3643314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18. Проведение встреч с ветеранами ВОВ, ветеранами локальных войн, оказание посильной помощи;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282" y="4500570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19. Проведение викторины «Мы этой памяти верны»;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2" y="4929198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20. Проведение читательских конференций по книгам о ВОВ;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282" y="5500702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21. Классные часы, беседы, лекции, утренники, праздники на духовно-нравственную, национально-патриотическую, гражданско-правовую тематику;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000108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22. Освещение опыта работы школы по патриотическому и гражданскому  воспитанию;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1857364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23. Обмен опытом с образовательными учреждениями, работающими по проблеме гражданского воспитания школьников;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2714620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24. Организация экскурсий по родному краю;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2" y="3286124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25. Организация в школе исследователей-краеведов;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3857628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26. Организации и проведение традиционного Дня знаний по изучение государственной символике РФ.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63730_1280_102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9750" y="4076700"/>
            <a:ext cx="79200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b="1" i="1" u="sng" dirty="0">
                <a:solidFill>
                  <a:srgbClr val="CC0099"/>
                </a:solidFill>
              </a:rPr>
              <a:t>СПАСИБО ЗА ВНИМАНИЕ!!!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939622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Гражданское воспитание – процесс воспитания Гражданина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57158" y="357166"/>
            <a:ext cx="8286808" cy="3143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85852" y="928670"/>
            <a:ext cx="65722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Гражданское воспитание формирует комплекс нравственных  качеств</a:t>
            </a:r>
            <a:endParaRPr lang="ru-RU" sz="4400" dirty="0"/>
          </a:p>
        </p:txBody>
      </p:sp>
      <p:sp>
        <p:nvSpPr>
          <p:cNvPr id="8" name="Вертикальный свиток 7"/>
          <p:cNvSpPr/>
          <p:nvPr/>
        </p:nvSpPr>
        <p:spPr>
          <a:xfrm rot="5400000">
            <a:off x="214314" y="3214686"/>
            <a:ext cx="2428892" cy="285752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ертикальный свиток 8"/>
          <p:cNvSpPr/>
          <p:nvPr/>
        </p:nvSpPr>
        <p:spPr>
          <a:xfrm rot="5400000">
            <a:off x="3428992" y="4214794"/>
            <a:ext cx="2428892" cy="285752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ертикальный свиток 9"/>
          <p:cNvSpPr/>
          <p:nvPr/>
        </p:nvSpPr>
        <p:spPr>
          <a:xfrm rot="5400000">
            <a:off x="6500794" y="3500438"/>
            <a:ext cx="2428892" cy="285752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85720" y="4071942"/>
            <a:ext cx="207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Правовая культура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286116" y="5000636"/>
            <a:ext cx="2357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Политичес-кая культура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286512" y="4000504"/>
            <a:ext cx="28574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Культура межнациональ-ных</a:t>
            </a:r>
            <a:endParaRPr lang="ru-RU" sz="2800" dirty="0"/>
          </a:p>
          <a:p>
            <a:pPr algn="ctr"/>
            <a:r>
              <a:rPr lang="ru-RU" sz="2800" dirty="0" smtClean="0"/>
              <a:t>отношений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428596" y="1928802"/>
            <a:ext cx="8429684" cy="2857520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олна 4"/>
          <p:cNvSpPr/>
          <p:nvPr/>
        </p:nvSpPr>
        <p:spPr>
          <a:xfrm>
            <a:off x="214282" y="5000636"/>
            <a:ext cx="3071834" cy="1500198"/>
          </a:xfrm>
          <a:prstGeom prst="wav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олна 5"/>
          <p:cNvSpPr/>
          <p:nvPr/>
        </p:nvSpPr>
        <p:spPr>
          <a:xfrm>
            <a:off x="1571604" y="214290"/>
            <a:ext cx="3071834" cy="1357322"/>
          </a:xfrm>
          <a:prstGeom prst="wav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олна 6"/>
          <p:cNvSpPr/>
          <p:nvPr/>
        </p:nvSpPr>
        <p:spPr>
          <a:xfrm>
            <a:off x="4714876" y="4929198"/>
            <a:ext cx="3071834" cy="1357322"/>
          </a:xfrm>
          <a:prstGeom prst="wav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7"/>
          <p:cNvSpPr/>
          <p:nvPr/>
        </p:nvSpPr>
        <p:spPr>
          <a:xfrm rot="10800000">
            <a:off x="3286116" y="4714884"/>
            <a:ext cx="857256" cy="1428760"/>
          </a:xfrm>
          <a:prstGeom prst="ben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трелка углом 8"/>
          <p:cNvSpPr/>
          <p:nvPr/>
        </p:nvSpPr>
        <p:spPr>
          <a:xfrm>
            <a:off x="714348" y="714356"/>
            <a:ext cx="857256" cy="1643074"/>
          </a:xfrm>
          <a:prstGeom prst="ben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углом 9"/>
          <p:cNvSpPr/>
          <p:nvPr/>
        </p:nvSpPr>
        <p:spPr>
          <a:xfrm rot="10800000">
            <a:off x="7786710" y="4357694"/>
            <a:ext cx="857256" cy="1428760"/>
          </a:xfrm>
          <a:prstGeom prst="ben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10" y="2714620"/>
            <a:ext cx="7858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Средства гражданского воспитания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1714480" y="357166"/>
            <a:ext cx="24288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Школьные предметы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786314" y="5072074"/>
            <a:ext cx="2714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Школьные курсы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85720" y="5143512"/>
            <a:ext cx="26432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Внеурочная деятельность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 четырьмя стрелками 2"/>
          <p:cNvSpPr/>
          <p:nvPr/>
        </p:nvSpPr>
        <p:spPr>
          <a:xfrm>
            <a:off x="2428860" y="1643050"/>
            <a:ext cx="4500594" cy="3643338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14744" y="2928934"/>
            <a:ext cx="2000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Показатели гражданской воспитанности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000496" y="785794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Знание законов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929454" y="2643182"/>
            <a:ext cx="2000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Знание социальной системы страны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71802" y="5357826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Умение участвовать в общественной жизни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2857496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Нетерпимость к нарушению законов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621510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Цель: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   Развитие у молодёжи гражданственности, патриотизма, как важнейших духовно-нравственных и социальных ценностей, формирование умений и готовности к их активному  проявлению в различных сферах жизни общества, верности конституционному и воинскому долгу в условиях мирного и военного времени, высокой ответственности, дисциплинированности и других нравственных качеств личности. 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6357982"/>
          </a:xfrm>
        </p:spPr>
        <p:txBody>
          <a:bodyPr>
            <a:noAutofit/>
          </a:bodyPr>
          <a:lstStyle/>
          <a:p>
            <a:r>
              <a:rPr lang="ru-RU" sz="2600" dirty="0" smtClean="0"/>
              <a:t>Задачи:</a:t>
            </a:r>
            <a:br>
              <a:rPr lang="ru-RU" sz="2600" dirty="0" smtClean="0"/>
            </a:br>
            <a:r>
              <a:rPr lang="ru-RU" sz="2600" b="1" dirty="0" smtClean="0"/>
              <a:t> </a:t>
            </a:r>
            <a:r>
              <a:rPr lang="ru-RU" sz="2600" dirty="0" smtClean="0"/>
              <a:t>  -</a:t>
            </a:r>
            <a:r>
              <a:rPr lang="ru-RU" sz="2600" b="1" dirty="0" smtClean="0"/>
              <a:t> </a:t>
            </a:r>
            <a:r>
              <a:rPr lang="ru-RU" sz="2600" dirty="0" smtClean="0"/>
              <a:t>Создание условий для гражданского воспитания в школе.</a:t>
            </a:r>
            <a:br>
              <a:rPr lang="ru-RU" sz="2600" dirty="0" smtClean="0"/>
            </a:br>
            <a:r>
              <a:rPr lang="ru-RU" sz="2600" dirty="0" smtClean="0"/>
              <a:t>   - Развитие духовно-нравственной личности, разумно сочетающей личные интересы с общественными.</a:t>
            </a:r>
            <a:br>
              <a:rPr lang="ru-RU" sz="2600" dirty="0" smtClean="0"/>
            </a:br>
            <a:r>
              <a:rPr lang="ru-RU" sz="2600" dirty="0" smtClean="0"/>
              <a:t>   - Формирование необходимых и правовых норм поведения в части государственных, трудовых, гражданских и семейных законов, осознание себя как части правового государства, способного к сотрудничеству с другими через изучение Конвенции о правах ребёнка.</a:t>
            </a:r>
            <a:br>
              <a:rPr lang="ru-RU" sz="2600" dirty="0" smtClean="0"/>
            </a:br>
            <a:r>
              <a:rPr lang="ru-RU" sz="2600" dirty="0" smtClean="0"/>
              <a:t>-Воспитание чувств долга, ответственности, готовности к защите Отечества, чувства любви и привязанности к семье, родному дому, своей Родине, традициям, обычаям своего народа.</a:t>
            </a:r>
            <a:br>
              <a:rPr lang="ru-RU" sz="2600" dirty="0" smtClean="0"/>
            </a:br>
            <a:r>
              <a:rPr lang="ru-RU" sz="2600" dirty="0" smtClean="0"/>
              <a:t>-Формирование умений и потребности сохранять и преумножать богатства природы.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типовой процесс 2"/>
          <p:cNvSpPr/>
          <p:nvPr/>
        </p:nvSpPr>
        <p:spPr>
          <a:xfrm>
            <a:off x="2643174" y="2143116"/>
            <a:ext cx="3929090" cy="1643074"/>
          </a:xfrm>
          <a:prstGeom prst="flowChartPredefined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143240" y="2357430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Гражданское воспитание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типовой процесс 4"/>
          <p:cNvSpPr/>
          <p:nvPr/>
        </p:nvSpPr>
        <p:spPr>
          <a:xfrm>
            <a:off x="3428992" y="428604"/>
            <a:ext cx="2214578" cy="785818"/>
          </a:xfrm>
          <a:prstGeom prst="flowChartPredefined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14744" y="500042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Духовно - нравственное</a:t>
            </a:r>
            <a:endParaRPr lang="ru-RU" dirty="0"/>
          </a:p>
        </p:txBody>
      </p:sp>
      <p:sp>
        <p:nvSpPr>
          <p:cNvPr id="7" name="Блок-схема: типовой процесс 6"/>
          <p:cNvSpPr/>
          <p:nvPr/>
        </p:nvSpPr>
        <p:spPr>
          <a:xfrm>
            <a:off x="6143636" y="714356"/>
            <a:ext cx="2214578" cy="857256"/>
          </a:xfrm>
          <a:prstGeom prst="flowChartPredefined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29388" y="785794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Гражданско - правовое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>
            <a:endCxn id="3" idx="0"/>
          </p:cNvCxnSpPr>
          <p:nvPr/>
        </p:nvCxnSpPr>
        <p:spPr>
          <a:xfrm rot="16200000" flipH="1">
            <a:off x="4125513" y="1660910"/>
            <a:ext cx="928692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7" idx="2"/>
          </p:cNvCxnSpPr>
          <p:nvPr/>
        </p:nvCxnSpPr>
        <p:spPr>
          <a:xfrm flipV="1">
            <a:off x="5715008" y="1571612"/>
            <a:ext cx="1535917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Блок-схема: типовой процесс 12"/>
          <p:cNvSpPr/>
          <p:nvPr/>
        </p:nvSpPr>
        <p:spPr>
          <a:xfrm>
            <a:off x="6858016" y="2500306"/>
            <a:ext cx="2071702" cy="857256"/>
          </a:xfrm>
          <a:prstGeom prst="flowChartPredefined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215206" y="26431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Семейное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>
            <a:stCxn id="3" idx="3"/>
            <a:endCxn id="13" idx="1"/>
          </p:cNvCxnSpPr>
          <p:nvPr/>
        </p:nvCxnSpPr>
        <p:spPr>
          <a:xfrm flipV="1">
            <a:off x="6572264" y="2928934"/>
            <a:ext cx="285752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Блок-схема: типовой процесс 19"/>
          <p:cNvSpPr/>
          <p:nvPr/>
        </p:nvSpPr>
        <p:spPr>
          <a:xfrm>
            <a:off x="214282" y="2500306"/>
            <a:ext cx="2071702" cy="857256"/>
          </a:xfrm>
          <a:prstGeom prst="flowChartPredefined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1472" y="264318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Валеологи-ческое</a:t>
            </a:r>
            <a:endParaRPr lang="ru-RU" dirty="0"/>
          </a:p>
        </p:txBody>
      </p:sp>
      <p:sp>
        <p:nvSpPr>
          <p:cNvPr id="24" name="Блок-схема: типовой процесс 23"/>
          <p:cNvSpPr/>
          <p:nvPr/>
        </p:nvSpPr>
        <p:spPr>
          <a:xfrm>
            <a:off x="571472" y="857232"/>
            <a:ext cx="2214578" cy="785818"/>
          </a:xfrm>
          <a:prstGeom prst="flowChartPredefined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857224" y="1000108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Эстетическое и этическое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>
            <a:stCxn id="25" idx="2"/>
          </p:cNvCxnSpPr>
          <p:nvPr/>
        </p:nvCxnSpPr>
        <p:spPr>
          <a:xfrm rot="16200000" flipH="1">
            <a:off x="2394835" y="930364"/>
            <a:ext cx="532396" cy="1964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Блок-схема: типовой процесс 29"/>
          <p:cNvSpPr/>
          <p:nvPr/>
        </p:nvSpPr>
        <p:spPr>
          <a:xfrm>
            <a:off x="3500430" y="5572140"/>
            <a:ext cx="2357454" cy="785818"/>
          </a:xfrm>
          <a:prstGeom prst="flowChartPredefined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3786182" y="5643578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Трудовое и экономическое</a:t>
            </a:r>
            <a:endParaRPr lang="ru-RU" dirty="0"/>
          </a:p>
        </p:txBody>
      </p:sp>
      <p:sp>
        <p:nvSpPr>
          <p:cNvPr id="32" name="Блок-схема: типовой процесс 31"/>
          <p:cNvSpPr/>
          <p:nvPr/>
        </p:nvSpPr>
        <p:spPr>
          <a:xfrm>
            <a:off x="5929322" y="4500570"/>
            <a:ext cx="2428892" cy="857256"/>
          </a:xfrm>
          <a:prstGeom prst="flowChartPredefined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6143636" y="457200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Национально - патриотическое</a:t>
            </a:r>
            <a:endParaRPr lang="ru-RU" dirty="0"/>
          </a:p>
        </p:txBody>
      </p:sp>
      <p:sp>
        <p:nvSpPr>
          <p:cNvPr id="34" name="Блок-схема: типовой процесс 33"/>
          <p:cNvSpPr/>
          <p:nvPr/>
        </p:nvSpPr>
        <p:spPr>
          <a:xfrm>
            <a:off x="1285852" y="4500570"/>
            <a:ext cx="2071702" cy="857256"/>
          </a:xfrm>
          <a:prstGeom prst="flowChartPredefined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1500166" y="4643446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Экологичес</a:t>
            </a:r>
            <a:r>
              <a:rPr lang="ru-RU" dirty="0"/>
              <a:t> </a:t>
            </a:r>
            <a:r>
              <a:rPr lang="ru-RU" dirty="0" smtClean="0"/>
              <a:t>- кое</a:t>
            </a:r>
            <a:endParaRPr lang="ru-RU" dirty="0"/>
          </a:p>
        </p:txBody>
      </p:sp>
      <p:cxnSp>
        <p:nvCxnSpPr>
          <p:cNvPr id="37" name="Прямая соединительная линия 36"/>
          <p:cNvCxnSpPr>
            <a:endCxn id="32" idx="0"/>
          </p:cNvCxnSpPr>
          <p:nvPr/>
        </p:nvCxnSpPr>
        <p:spPr>
          <a:xfrm>
            <a:off x="5572132" y="3786190"/>
            <a:ext cx="1571636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" idx="2"/>
            <a:endCxn id="30" idx="0"/>
          </p:cNvCxnSpPr>
          <p:nvPr/>
        </p:nvCxnSpPr>
        <p:spPr>
          <a:xfrm rot="16200000" flipH="1">
            <a:off x="3750463" y="4643446"/>
            <a:ext cx="178595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endCxn id="34" idx="0"/>
          </p:cNvCxnSpPr>
          <p:nvPr/>
        </p:nvCxnSpPr>
        <p:spPr>
          <a:xfrm rot="10800000" flipV="1">
            <a:off x="2321704" y="3786190"/>
            <a:ext cx="1321603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20" idx="3"/>
            <a:endCxn id="3" idx="1"/>
          </p:cNvCxnSpPr>
          <p:nvPr/>
        </p:nvCxnSpPr>
        <p:spPr>
          <a:xfrm>
            <a:off x="2285984" y="2928934"/>
            <a:ext cx="357190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13" grpId="0" animBg="1"/>
      <p:bldP spid="14" grpId="0"/>
      <p:bldP spid="20" grpId="0" animBg="1"/>
      <p:bldP spid="21" grpId="0"/>
      <p:bldP spid="24" grpId="0" animBg="1"/>
      <p:bldP spid="25" grpId="0"/>
      <p:bldP spid="30" grpId="0" animBg="1"/>
      <p:bldP spid="31" grpId="0"/>
      <p:bldP spid="32" grpId="0" animBg="1"/>
      <p:bldP spid="33" grpId="0"/>
      <p:bldP spid="34" grpId="0" animBg="1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305800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Этапы реализации программы: 5 лет</a:t>
            </a:r>
            <a:endParaRPr lang="ru-RU" sz="4000" dirty="0"/>
          </a:p>
        </p:txBody>
      </p:sp>
      <p:sp>
        <p:nvSpPr>
          <p:cNvPr id="4" name="Облако 3"/>
          <p:cNvSpPr/>
          <p:nvPr/>
        </p:nvSpPr>
        <p:spPr>
          <a:xfrm>
            <a:off x="214282" y="1357298"/>
            <a:ext cx="8643998" cy="521495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21254757">
            <a:off x="1217992" y="1871163"/>
            <a:ext cx="5929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</a:t>
            </a:r>
            <a:r>
              <a:rPr lang="ru-RU" sz="3200" dirty="0" smtClean="0"/>
              <a:t> этап: проектный</a:t>
            </a:r>
          </a:p>
          <a:p>
            <a:pPr algn="ctr"/>
            <a:r>
              <a:rPr lang="ru-RU" sz="3200" dirty="0" smtClean="0"/>
              <a:t>2010-2011 учебный год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 rot="21434420">
            <a:off x="1330639" y="3146010"/>
            <a:ext cx="57864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II </a:t>
            </a:r>
            <a:r>
              <a:rPr lang="ru-RU" sz="3200" dirty="0" smtClean="0"/>
              <a:t>этап: практический</a:t>
            </a:r>
          </a:p>
          <a:p>
            <a:pPr algn="ctr"/>
            <a:r>
              <a:rPr lang="ru-RU" sz="3200" dirty="0" smtClean="0"/>
              <a:t>2011-2014 учебные годы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 rot="337259">
            <a:off x="1357290" y="4500570"/>
            <a:ext cx="57150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III </a:t>
            </a:r>
            <a:r>
              <a:rPr lang="ru-RU" sz="3200" dirty="0" smtClean="0"/>
              <a:t>этап: аналитический</a:t>
            </a:r>
            <a:endParaRPr lang="en-US" sz="3200" dirty="0" smtClean="0"/>
          </a:p>
          <a:p>
            <a:pPr algn="ctr"/>
            <a:r>
              <a:rPr lang="ru-RU" sz="3200" dirty="0" smtClean="0"/>
              <a:t>2014</a:t>
            </a:r>
            <a:r>
              <a:rPr lang="en-US" sz="3200" dirty="0" smtClean="0"/>
              <a:t>-</a:t>
            </a:r>
            <a:r>
              <a:rPr lang="ru-RU" sz="3200" dirty="0" smtClean="0"/>
              <a:t>2015 учебный год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</TotalTime>
  <Words>527</Words>
  <Application>Microsoft Office PowerPoint</Application>
  <PresentationFormat>Экран (4:3)</PresentationFormat>
  <Paragraphs>75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Гражданское воспитание</vt:lpstr>
      <vt:lpstr>Гражданское воспитание – процесс воспитания Гражданина</vt:lpstr>
      <vt:lpstr>Слайд 3</vt:lpstr>
      <vt:lpstr>Слайд 4</vt:lpstr>
      <vt:lpstr>Слайд 5</vt:lpstr>
      <vt:lpstr>Цель:       Развитие у молодёжи гражданственности, патриотизма, как важнейших духовно-нравственных и социальных ценностей, формирование умений и готовности к их активному  проявлению в различных сферах жизни общества, верности конституционному и воинскому долгу в условиях мирного и военного времени, высокой ответственности, дисциплинированности и других нравственных качеств личности. </vt:lpstr>
      <vt:lpstr>Задачи:    - Создание условий для гражданского воспитания в школе.    - Развитие духовно-нравственной личности, разумно сочетающей личные интересы с общественными.    - Формирование необходимых и правовых норм поведения в части государственных, трудовых, гражданских и семейных законов, осознание себя как части правового государства, способного к сотрудничеству с другими через изучение Конвенции о правах ребёнка. -Воспитание чувств долга, ответственности, готовности к защите Отечества, чувства любви и привязанности к семье, родному дому, своей Родине, традициям, обычаям своего народа. -Формирование умений и потребности сохранять и преумножать богатства природы.</vt:lpstr>
      <vt:lpstr>Слайд 8</vt:lpstr>
      <vt:lpstr>Этапы реализации программы: 5 лет</vt:lpstr>
      <vt:lpstr>Конечный результат программы – активная гражданская позиция и патриотическое сознание обучающихся, как основа личности будущего гражданина России.</vt:lpstr>
      <vt:lpstr>Слайд 11</vt:lpstr>
      <vt:lpstr>Основная цель гражданского воспитания –</vt:lpstr>
      <vt:lpstr>Мероприятия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28</cp:revision>
  <dcterms:created xsi:type="dcterms:W3CDTF">2010-03-27T15:23:16Z</dcterms:created>
  <dcterms:modified xsi:type="dcterms:W3CDTF">2010-03-29T15:28:44Z</dcterms:modified>
</cp:coreProperties>
</file>