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945688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30.10.2014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76808-53C6-45A2-BE63-BFFA78CCF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7496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30.10.2014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1A233-6148-47F8-871D-AC558BD0E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48604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30.10.2014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D1A233-6148-47F8-871D-AC558BD0EC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31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1A233-6148-47F8-871D-AC558BD0EC02}" type="slidenum">
              <a:rPr lang="ru-RU" smtClean="0"/>
              <a:t>13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30.10.2014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7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851648" cy="1828800"/>
          </a:xfrm>
        </p:spPr>
        <p:txBody>
          <a:bodyPr>
            <a:no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«Основные направления и рекомендации коррекционной работы специалистов психологической службы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8208912" cy="302433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СЕМИНАР ПЕДАГОГОВ-ПСИХОЛОГОВ И СОЦИАЛЬНЫХ ПЕДАГОГОВ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БАЗЕ УВК «ШКОЛА-ЛИЦЕЙ»№2</a:t>
            </a:r>
          </a:p>
          <a:p>
            <a:pPr algn="ctr"/>
            <a:endParaRPr lang="ru-RU" sz="2000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В.А.Хмелевская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п.Советский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2014г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42301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Требования к составлению </a:t>
            </a:r>
            <a:r>
              <a:rPr lang="ru-RU" sz="4000" dirty="0" err="1" smtClean="0"/>
              <a:t>психокоррекционной</a:t>
            </a:r>
            <a:r>
              <a:rPr lang="ru-RU" sz="4000" dirty="0" smtClean="0"/>
              <a:t> программы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Разработка конкретной коррекционной программы в целом и определение содержания каждого коррекционного занятия</a:t>
            </a:r>
          </a:p>
          <a:p>
            <a:pPr lvl="0"/>
            <a:r>
              <a:rPr lang="ru-RU" dirty="0"/>
              <a:t>Планирование форм участия других лиц (педагогов, медиков, социальных педагогов и др.)</a:t>
            </a:r>
          </a:p>
          <a:p>
            <a:pPr lvl="0"/>
            <a:r>
              <a:rPr lang="ru-RU" dirty="0"/>
              <a:t>Определение форм контроля динамики  прохождения коррекционной работы.</a:t>
            </a:r>
          </a:p>
          <a:p>
            <a:pPr lvl="0"/>
            <a:r>
              <a:rPr lang="ru-RU" dirty="0"/>
              <a:t>Реализация коррекционной программы и внесение дополнений и изменений в программу в ходе работы</a:t>
            </a:r>
          </a:p>
          <a:p>
            <a:pPr lvl="0"/>
            <a:r>
              <a:rPr lang="ru-RU" dirty="0"/>
              <a:t>Оценка эффективности реализованной программы 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669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Факторы, определяющие эффективность </a:t>
            </a:r>
            <a:r>
              <a:rPr lang="ru-RU" dirty="0" err="1" smtClean="0"/>
              <a:t>психокоррекции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936"/>
            <a:ext cx="8205787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6537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ожидания </a:t>
            </a:r>
            <a:r>
              <a:rPr lang="ru-RU" dirty="0"/>
              <a:t>клиента</a:t>
            </a:r>
          </a:p>
          <a:p>
            <a:r>
              <a:rPr lang="ru-RU" dirty="0" smtClean="0"/>
              <a:t>значение </a:t>
            </a:r>
            <a:r>
              <a:rPr lang="ru-RU" dirty="0"/>
              <a:t>для клиента освобождения от существующих проблем</a:t>
            </a:r>
          </a:p>
          <a:p>
            <a:r>
              <a:rPr lang="ru-RU" dirty="0" smtClean="0"/>
              <a:t>характер </a:t>
            </a:r>
            <a:r>
              <a:rPr lang="ru-RU" dirty="0"/>
              <a:t>проблем клиента</a:t>
            </a:r>
          </a:p>
          <a:p>
            <a:r>
              <a:rPr lang="ru-RU" dirty="0" smtClean="0"/>
              <a:t>готовность </a:t>
            </a:r>
            <a:r>
              <a:rPr lang="ru-RU" dirty="0"/>
              <a:t>клиента к взаимодействию</a:t>
            </a:r>
          </a:p>
          <a:p>
            <a:r>
              <a:rPr lang="ru-RU" dirty="0" smtClean="0"/>
              <a:t>ожидания </a:t>
            </a:r>
            <a:r>
              <a:rPr lang="ru-RU" dirty="0"/>
              <a:t>психолога, осуществляющего коррекционные мероприятия</a:t>
            </a:r>
          </a:p>
          <a:p>
            <a:r>
              <a:rPr lang="ru-RU" dirty="0" smtClean="0"/>
              <a:t>профессиональный </a:t>
            </a:r>
            <a:r>
              <a:rPr lang="ru-RU" dirty="0"/>
              <a:t>и личностный опыт психолога</a:t>
            </a:r>
          </a:p>
          <a:p>
            <a:r>
              <a:rPr lang="ru-RU" dirty="0" smtClean="0"/>
              <a:t>специфическое </a:t>
            </a:r>
            <a:r>
              <a:rPr lang="ru-RU" dirty="0"/>
              <a:t>влияние конкретных методов </a:t>
            </a:r>
            <a:r>
              <a:rPr lang="ru-RU" dirty="0" err="1"/>
              <a:t>психокоррекции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769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ВСЕ на 2014-15 уч.год\Методические мат-лы. Август 2014\Картинки и плакаты\1360416074_666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374485"/>
            <a:ext cx="8712968" cy="5222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327648"/>
          </a:xfrm>
        </p:spPr>
        <p:txBody>
          <a:bodyPr/>
          <a:lstStyle/>
          <a:p>
            <a:r>
              <a:rPr lang="ru-RU" dirty="0"/>
              <a:t>- пояснительная записка</a:t>
            </a:r>
          </a:p>
          <a:p>
            <a:r>
              <a:rPr lang="ru-RU" dirty="0"/>
              <a:t>- тематический план</a:t>
            </a:r>
          </a:p>
          <a:p>
            <a:r>
              <a:rPr lang="ru-RU" dirty="0"/>
              <a:t>- расписанные занятия</a:t>
            </a:r>
          </a:p>
          <a:p>
            <a:r>
              <a:rPr lang="ru-RU" dirty="0"/>
              <a:t>- список использованной литературы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08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составляющие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психокоррекционной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программы: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209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ru-RU" dirty="0" smtClean="0"/>
              <a:t>Титульный лист: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824536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Полное наименование  учредителя и наименование образовательного учреждения в соответствии с уставом.</a:t>
            </a:r>
          </a:p>
          <a:p>
            <a:pPr lvl="0"/>
            <a:r>
              <a:rPr lang="ru-RU" sz="2400" dirty="0"/>
              <a:t>Где, когда и кем согласована и утверждена рабочая программа.</a:t>
            </a:r>
          </a:p>
          <a:p>
            <a:pPr lvl="0"/>
            <a:r>
              <a:rPr lang="ru-RU" sz="2400" dirty="0"/>
              <a:t>Наименование программы</a:t>
            </a:r>
          </a:p>
          <a:p>
            <a:pPr lvl="0"/>
            <a:r>
              <a:rPr lang="ru-RU" sz="2400" dirty="0"/>
              <a:t>Срок реализации данной программы.</a:t>
            </a:r>
          </a:p>
          <a:p>
            <a:pPr lvl="0"/>
            <a:r>
              <a:rPr lang="ru-RU" sz="2400" dirty="0"/>
              <a:t>Указание примерной программы и ее авторов, на основе которой разработана данная рабочая программа.</a:t>
            </a:r>
          </a:p>
          <a:p>
            <a:pPr lvl="0"/>
            <a:r>
              <a:rPr lang="ru-RU" sz="2400" dirty="0"/>
              <a:t>Ф.И.О. педагога-психолога, составившего данную рабочую программу.</a:t>
            </a:r>
          </a:p>
          <a:p>
            <a:pPr lvl="0"/>
            <a:r>
              <a:rPr lang="ru-RU" sz="2400" dirty="0"/>
              <a:t>Название населенного пункта и год разработки </a:t>
            </a:r>
            <a:r>
              <a:rPr lang="ru-RU" sz="2400" dirty="0" smtClean="0"/>
              <a:t>программы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4235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Пояснительная записка: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>
            <a:normAutofit lnSpcReduction="10000"/>
          </a:bodyPr>
          <a:lstStyle/>
          <a:p>
            <a:pPr lvl="1"/>
            <a:r>
              <a:rPr lang="ru-RU" dirty="0"/>
              <a:t>актуальность данной программы;</a:t>
            </a:r>
          </a:p>
          <a:p>
            <a:pPr lvl="1"/>
            <a:r>
              <a:rPr lang="ru-RU" dirty="0"/>
              <a:t>характеристика контингента, на который она рассчитана </a:t>
            </a:r>
            <a:endParaRPr lang="ru-RU" dirty="0" smtClean="0"/>
          </a:p>
          <a:p>
            <a:pPr lvl="1"/>
            <a:r>
              <a:rPr lang="ru-RU" dirty="0" smtClean="0"/>
              <a:t>цель программы</a:t>
            </a:r>
            <a:endParaRPr lang="ru-RU" dirty="0"/>
          </a:p>
          <a:p>
            <a:pPr lvl="1"/>
            <a:r>
              <a:rPr lang="ru-RU" dirty="0"/>
              <a:t>задачи;</a:t>
            </a:r>
          </a:p>
          <a:p>
            <a:pPr lvl="1"/>
            <a:r>
              <a:rPr lang="ru-RU" dirty="0"/>
              <a:t>перечень методов, форм, диагностических методик, используемых на занятиях;</a:t>
            </a:r>
          </a:p>
          <a:p>
            <a:pPr lvl="1"/>
            <a:r>
              <a:rPr lang="ru-RU" dirty="0"/>
              <a:t>условия реализации (состав группы, количество детей в группе, кол-во часов, длительность занятий, оборудование и материалы, используемые методы);</a:t>
            </a:r>
          </a:p>
          <a:p>
            <a:pPr lvl="1"/>
            <a:r>
              <a:rPr lang="ru-RU" dirty="0"/>
              <a:t>ожидаемые результаты по </a:t>
            </a:r>
            <a:r>
              <a:rPr lang="ru-RU" dirty="0" smtClean="0"/>
              <a:t>завершению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275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Тематический план – </a:t>
            </a:r>
            <a:br>
              <a:rPr lang="ru-RU" dirty="0" smtClean="0"/>
            </a:br>
            <a:r>
              <a:rPr lang="ru-RU" dirty="0" smtClean="0"/>
              <a:t>тема, количество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/>
              <a:t>Занятия</a:t>
            </a:r>
            <a:r>
              <a:rPr lang="ru-RU" dirty="0"/>
              <a:t> необходимо расписать полностью:</a:t>
            </a:r>
          </a:p>
          <a:p>
            <a:r>
              <a:rPr lang="ru-RU" dirty="0"/>
              <a:t>- тема занятия</a:t>
            </a:r>
          </a:p>
          <a:p>
            <a:r>
              <a:rPr lang="ru-RU" dirty="0"/>
              <a:t>- цель занятия (создание…, развитие…, формирование…, стимулирование…)</a:t>
            </a:r>
          </a:p>
          <a:p>
            <a:r>
              <a:rPr lang="ru-RU" dirty="0"/>
              <a:t>- материалы, используемые на занятиях (карандаши, листы бумаги, таблицы, карточки и др.)</a:t>
            </a:r>
          </a:p>
          <a:p>
            <a:r>
              <a:rPr lang="ru-RU" dirty="0"/>
              <a:t>- ход занятия (название упражнения или игры, количество использованных минут, инструкция для детей или психолога, ход игры)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112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…а также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/>
              <a:t>Дополнительные обобщающие материалы</a:t>
            </a:r>
            <a:r>
              <a:rPr lang="ru-RU" dirty="0"/>
              <a:t>: литература, электронные издания (компакт-диски, обучающие компьютерные программы), Интернет-ресурсы.</a:t>
            </a:r>
          </a:p>
          <a:p>
            <a:pPr lvl="0"/>
            <a:r>
              <a:rPr lang="ru-RU" b="1" dirty="0"/>
              <a:t>Приложения, </a:t>
            </a:r>
            <a:r>
              <a:rPr lang="ru-RU" dirty="0"/>
              <a:t>куда могут быть включены образцы методик, конспекты занятий, примеры упражнений и т.д</a:t>
            </a:r>
            <a:r>
              <a:rPr lang="ru-RU" dirty="0" smtClean="0"/>
              <a:t>.</a:t>
            </a:r>
          </a:p>
          <a:p>
            <a:pPr lvl="0"/>
            <a:r>
              <a:rPr lang="ru-RU" b="1" dirty="0" smtClean="0"/>
              <a:t>Список использованной литературы, </a:t>
            </a:r>
            <a:r>
              <a:rPr lang="ru-RU" dirty="0" smtClean="0"/>
              <a:t>в </a:t>
            </a:r>
            <a:r>
              <a:rPr lang="ru-RU" dirty="0" err="1" smtClean="0"/>
              <a:t>т.ч</a:t>
            </a:r>
            <a:r>
              <a:rPr lang="ru-RU" dirty="0" smtClean="0"/>
              <a:t>. периодические издания и ссылки на Интернет-ресурсы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881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/>
              <a:t>Порядок согласования и утверждения программ: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9408"/>
            <a:ext cx="2404393" cy="244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/>
              <a:t>Рабочая программа  обсуждается </a:t>
            </a:r>
            <a:endParaRPr lang="ru-RU" sz="2800" dirty="0" smtClean="0"/>
          </a:p>
          <a:p>
            <a:pPr marL="0" lvl="0" indent="0">
              <a:buNone/>
            </a:pPr>
            <a:r>
              <a:rPr lang="ru-RU" sz="2800" dirty="0" smtClean="0"/>
              <a:t>на </a:t>
            </a:r>
            <a:r>
              <a:rPr lang="ru-RU" sz="2800" dirty="0"/>
              <a:t>заседаниях  методического объединения, научно-методического совета, иного методического органа и согласуется ими. </a:t>
            </a:r>
          </a:p>
          <a:p>
            <a:pPr lvl="0"/>
            <a:r>
              <a:rPr lang="ru-RU" sz="2800" dirty="0"/>
              <a:t>Визируется:</a:t>
            </a:r>
          </a:p>
          <a:p>
            <a:pPr lvl="1"/>
            <a:r>
              <a:rPr lang="ru-RU" dirty="0"/>
              <a:t>руководителем РМО, ММО, ГМО, иной методический орган (гриф «Согласовано»);</a:t>
            </a:r>
          </a:p>
          <a:p>
            <a:pPr lvl="1"/>
            <a:r>
              <a:rPr lang="ru-RU" dirty="0"/>
              <a:t>Руководителем образовательного учреждения (гриф «Утверждаю»)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494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Примерная форма титульного </a:t>
            </a:r>
            <a:r>
              <a:rPr lang="ru-RU" b="1" dirty="0" smtClean="0"/>
              <a:t>листа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68863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71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СЕМИНАРА:</a:t>
            </a:r>
            <a:endParaRPr lang="ru-RU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участников семинара с основными принципами коррекционно-развивающей работы психолога в школе,  совершенствование технологии и  уровня проведения коррекционно-развивающих мероприятий, обмен опытом, отработка навыков составления коррекционно-развивающих программ и проведения занятий.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87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коррекционно-развивающей работы в школе 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G:\ВСЕ на 2014-15 уч.год\Методические мат-лы. Август 2014\Картинки и плакаты\deti_i_rodite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7166"/>
            <a:ext cx="4608512" cy="41955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97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ВСЕ на 2014-15 уч.год\Методические мат-лы. Август 2014\Картинки и плакаты\risunok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96" y="620688"/>
            <a:ext cx="407277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Основные направления практической работы педагогов-психологов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435280" cy="36876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диагностика</a:t>
            </a:r>
            <a:endParaRPr lang="ru-RU" sz="2800" dirty="0"/>
          </a:p>
          <a:p>
            <a:r>
              <a:rPr lang="ru-RU" sz="2800" dirty="0" smtClean="0"/>
              <a:t>профилактика</a:t>
            </a:r>
            <a:endParaRPr lang="ru-RU" sz="2800" dirty="0"/>
          </a:p>
          <a:p>
            <a:r>
              <a:rPr lang="ru-RU" sz="2800" dirty="0" smtClean="0"/>
              <a:t>психологическая </a:t>
            </a:r>
            <a:r>
              <a:rPr lang="ru-RU" sz="2800" dirty="0"/>
              <a:t>экспертиза</a:t>
            </a:r>
          </a:p>
          <a:p>
            <a:r>
              <a:rPr lang="ru-RU" sz="2800" dirty="0" smtClean="0"/>
              <a:t>консультативно-методическая </a:t>
            </a:r>
            <a:r>
              <a:rPr lang="ru-RU" sz="2800" dirty="0"/>
              <a:t>работа</a:t>
            </a:r>
          </a:p>
          <a:p>
            <a:r>
              <a:rPr lang="ru-RU" sz="2800" dirty="0" smtClean="0"/>
              <a:t>психолого-педагогическая </a:t>
            </a:r>
            <a:r>
              <a:rPr lang="ru-RU" sz="2800" dirty="0"/>
              <a:t>коррекция</a:t>
            </a:r>
          </a:p>
          <a:p>
            <a:r>
              <a:rPr lang="ru-RU" sz="2800" dirty="0" smtClean="0"/>
              <a:t>социально-психологическая реабилитация</a:t>
            </a:r>
            <a:endParaRPr lang="ru-RU" sz="2800" dirty="0"/>
          </a:p>
          <a:p>
            <a:r>
              <a:rPr lang="ru-RU" sz="2800" dirty="0" smtClean="0"/>
              <a:t>психологическое просвещение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4082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Этапы проведения </a:t>
            </a:r>
            <a:r>
              <a:rPr lang="ru-RU" sz="4000" dirty="0" err="1" smtClean="0"/>
              <a:t>диагностико</a:t>
            </a:r>
            <a:r>
              <a:rPr lang="ru-RU" sz="4000" dirty="0" smtClean="0"/>
              <a:t>-коррекционной работы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Изучение запроса психологу, исходящему от учеников, родителей или учителей.</a:t>
            </a:r>
          </a:p>
          <a:p>
            <a:pPr lvl="0"/>
            <a:r>
              <a:rPr lang="ru-RU" dirty="0"/>
              <a:t>Формулирование психологической проблемы.</a:t>
            </a:r>
          </a:p>
          <a:p>
            <a:pPr lvl="0"/>
            <a:r>
              <a:rPr lang="ru-RU" dirty="0"/>
              <a:t>Выдвижение гипотез о причинах наблюдаемого явления.</a:t>
            </a:r>
          </a:p>
          <a:p>
            <a:pPr lvl="0"/>
            <a:r>
              <a:rPr lang="ru-RU" dirty="0"/>
              <a:t>Выбор методов исследования.</a:t>
            </a:r>
          </a:p>
          <a:p>
            <a:pPr lvl="0"/>
            <a:r>
              <a:rPr lang="ru-RU" dirty="0"/>
              <a:t>Проведение методики исследования.</a:t>
            </a:r>
          </a:p>
          <a:p>
            <a:pPr lvl="0"/>
            <a:r>
              <a:rPr lang="ru-RU" dirty="0"/>
              <a:t>Формулирование психологического диагноза.</a:t>
            </a:r>
          </a:p>
          <a:p>
            <a:pPr lvl="0"/>
            <a:r>
              <a:rPr lang="ru-RU" dirty="0"/>
              <a:t>Разработка рекомендаций, программы </a:t>
            </a:r>
            <a:r>
              <a:rPr lang="ru-RU" dirty="0" err="1"/>
              <a:t>психокоррекционной</a:t>
            </a:r>
            <a:r>
              <a:rPr lang="ru-RU" dirty="0"/>
              <a:t> или развивающей работы с учениками.</a:t>
            </a:r>
          </a:p>
          <a:p>
            <a:pPr lvl="0"/>
            <a:r>
              <a:rPr lang="ru-RU" dirty="0"/>
              <a:t>Реализация этой программы</a:t>
            </a:r>
          </a:p>
          <a:p>
            <a:pPr lvl="0"/>
            <a:r>
              <a:rPr lang="ru-RU" dirty="0"/>
              <a:t>Контроль за её выполнением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448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</a:t>
            </a:r>
            <a:r>
              <a:rPr lang="ru-RU" dirty="0" err="1" smtClean="0"/>
              <a:t>психокоррекции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471663"/>
          </a:xfrm>
        </p:spPr>
        <p:txBody>
          <a:bodyPr/>
          <a:lstStyle/>
          <a:p>
            <a:r>
              <a:rPr lang="ru-RU" sz="3200" dirty="0"/>
              <a:t>- по критериям</a:t>
            </a:r>
          </a:p>
          <a:p>
            <a:r>
              <a:rPr lang="ru-RU" sz="3200" dirty="0"/>
              <a:t>- по содержанию </a:t>
            </a:r>
          </a:p>
          <a:p>
            <a:r>
              <a:rPr lang="ru-RU" sz="3200" dirty="0"/>
              <a:t>- по форме</a:t>
            </a:r>
          </a:p>
          <a:p>
            <a:r>
              <a:rPr lang="ru-RU" sz="3200" dirty="0"/>
              <a:t>- по характеру управления и т.д.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G:\ВСЕ на 2014-15 уч.год\Методические мат-лы. Август 2014\Картинки и плакаты\CAL_cover_v1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867201"/>
            <a:ext cx="2880320" cy="277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16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составления коррекционных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G:\старое, но нужное\ВСЁ на 2012-13год\фото с меропр и карт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13" y="2276872"/>
            <a:ext cx="4622027" cy="39604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058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старое, но нужное\всё на 2013-14 год\КРЫМСКИЙ УЛЕЙ-2014.Сов.р-н\для конкурса\sova%20olimpiad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" b="100000" l="3040" r="975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22" y="44624"/>
            <a:ext cx="228407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63272" cy="1644792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Принципы составления коррекционно-развивающей программы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принцип </a:t>
            </a:r>
            <a:r>
              <a:rPr lang="ru-RU" dirty="0"/>
              <a:t>системности коррекционных, профилактических и развивающих заданий,</a:t>
            </a:r>
          </a:p>
          <a:p>
            <a:r>
              <a:rPr lang="ru-RU" dirty="0" smtClean="0"/>
              <a:t>принцип </a:t>
            </a:r>
            <a:r>
              <a:rPr lang="ru-RU" dirty="0"/>
              <a:t>единства коррекции и диагностики,</a:t>
            </a:r>
          </a:p>
          <a:p>
            <a:r>
              <a:rPr lang="ru-RU" dirty="0" err="1" smtClean="0"/>
              <a:t>деятельностный</a:t>
            </a:r>
            <a:r>
              <a:rPr lang="ru-RU" dirty="0" smtClean="0"/>
              <a:t> </a:t>
            </a:r>
            <a:r>
              <a:rPr lang="ru-RU" dirty="0"/>
              <a:t>принцип коррекции,</a:t>
            </a:r>
          </a:p>
          <a:p>
            <a:r>
              <a:rPr lang="ru-RU" dirty="0" smtClean="0"/>
              <a:t>принцип </a:t>
            </a:r>
            <a:r>
              <a:rPr lang="ru-RU" dirty="0"/>
              <a:t>учета возрастных, психологических, личностных особенностей клиента.</a:t>
            </a:r>
          </a:p>
          <a:p>
            <a:r>
              <a:rPr lang="ru-RU" dirty="0" smtClean="0"/>
              <a:t>принцип </a:t>
            </a:r>
            <a:r>
              <a:rPr lang="ru-RU" dirty="0"/>
              <a:t>комплексного подхода,</a:t>
            </a:r>
          </a:p>
          <a:p>
            <a:r>
              <a:rPr lang="ru-RU" dirty="0" smtClean="0"/>
              <a:t>принцип </a:t>
            </a:r>
            <a:r>
              <a:rPr lang="ru-RU" dirty="0"/>
              <a:t>активного использования ближайшего социального окружения в ходе коррекции,</a:t>
            </a:r>
          </a:p>
          <a:p>
            <a:r>
              <a:rPr lang="ru-RU" dirty="0" smtClean="0"/>
              <a:t>принцип </a:t>
            </a:r>
            <a:r>
              <a:rPr lang="ru-RU" dirty="0"/>
              <a:t>постепенности усложнения материала,</a:t>
            </a:r>
          </a:p>
          <a:p>
            <a:r>
              <a:rPr lang="ru-RU" dirty="0" smtClean="0"/>
              <a:t>принцип </a:t>
            </a:r>
            <a:r>
              <a:rPr lang="ru-RU" dirty="0"/>
              <a:t>учета эмоциональной сложности 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113144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Требования к составлению </a:t>
            </a:r>
            <a:r>
              <a:rPr lang="ru-RU" sz="4000" dirty="0" err="1" smtClean="0"/>
              <a:t>психокоррекционных</a:t>
            </a:r>
            <a:r>
              <a:rPr lang="ru-RU" sz="4000" dirty="0" smtClean="0"/>
              <a:t> программ:</a:t>
            </a:r>
            <a:endParaRPr lang="ru-RU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728192" cy="224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Четкая формулировка целей коррекция и развития.</a:t>
            </a:r>
          </a:p>
          <a:p>
            <a:pPr lvl="0"/>
            <a:r>
              <a:rPr lang="ru-RU" dirty="0"/>
              <a:t>Определение круга вопросов, которые конкретизируют цели коррекционной программы.</a:t>
            </a:r>
          </a:p>
          <a:p>
            <a:pPr lvl="0"/>
            <a:r>
              <a:rPr lang="ru-RU" dirty="0"/>
              <a:t>Определение стратегии и тактики проведения коррекционно-развивающей работы.</a:t>
            </a:r>
          </a:p>
          <a:p>
            <a:pPr lvl="0"/>
            <a:r>
              <a:rPr lang="ru-RU" dirty="0"/>
              <a:t>Подбор необходимых методик и техник для работы.</a:t>
            </a:r>
          </a:p>
          <a:p>
            <a:pPr lvl="0"/>
            <a:r>
              <a:rPr lang="ru-RU" dirty="0"/>
              <a:t>Подготовка необходимых материалов и оборудования.</a:t>
            </a:r>
          </a:p>
          <a:p>
            <a:pPr lvl="0"/>
            <a:r>
              <a:rPr lang="ru-RU" dirty="0"/>
              <a:t>Четкое определение формы коррекционной работы (индивидуальная или групповая)</a:t>
            </a:r>
          </a:p>
          <a:p>
            <a:pPr lvl="0"/>
            <a:r>
              <a:rPr lang="ru-RU" dirty="0"/>
              <a:t>Определение общего времени для осуществления всей коррекционной работы.</a:t>
            </a:r>
          </a:p>
          <a:p>
            <a:r>
              <a:rPr lang="ru-RU" dirty="0"/>
              <a:t>Определение периодичности необходимых встреч и их длительность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762072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</TotalTime>
  <Words>701</Words>
  <Application>Microsoft Office PowerPoint</Application>
  <PresentationFormat>Экран (4:3)</PresentationFormat>
  <Paragraphs>110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«Основные направления и рекомендации коррекционной работы специалистов психологической службы»</vt:lpstr>
      <vt:lpstr>ЦЕЛЬ СЕМИНАРА:</vt:lpstr>
      <vt:lpstr>Особенности коррекционно-развивающей работы в школе </vt:lpstr>
      <vt:lpstr>Основные направления практической работы педагогов-психологов</vt:lpstr>
      <vt:lpstr>Этапы проведения диагностико-коррекционной работы</vt:lpstr>
      <vt:lpstr>Виды психокоррекции:</vt:lpstr>
      <vt:lpstr>Алгоритм составления коррекционных программ</vt:lpstr>
      <vt:lpstr>Принципы составления коррекционно-развивающей программы</vt:lpstr>
      <vt:lpstr>Требования к составлению психокоррекционных программ:</vt:lpstr>
      <vt:lpstr>Требования к составлению психокоррекционной программы</vt:lpstr>
      <vt:lpstr>Факторы, определяющие эффективность психокоррекции:</vt:lpstr>
      <vt:lpstr>Основные составляющие психокоррекционной программы:</vt:lpstr>
      <vt:lpstr>Титульный лист:</vt:lpstr>
      <vt:lpstr>Пояснительная записка:</vt:lpstr>
      <vt:lpstr>Тематический план –  тема, количество занятий</vt:lpstr>
      <vt:lpstr>…а также -</vt:lpstr>
      <vt:lpstr>Порядок согласования и утверждения программ: </vt:lpstr>
      <vt:lpstr>Примерная форма титульного листа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«Основные направления и рекомендации коррекционной работы специалистов психологической службы»</dc:title>
  <dc:creator>Админ</dc:creator>
  <cp:lastModifiedBy>Админ</cp:lastModifiedBy>
  <cp:revision>10</cp:revision>
  <cp:lastPrinted>2014-11-03T17:48:02Z</cp:lastPrinted>
  <dcterms:created xsi:type="dcterms:W3CDTF">2014-10-26T05:33:00Z</dcterms:created>
  <dcterms:modified xsi:type="dcterms:W3CDTF">2014-11-03T17:49:59Z</dcterms:modified>
</cp:coreProperties>
</file>