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59" r:id="rId6"/>
    <p:sldId id="269" r:id="rId7"/>
    <p:sldId id="270" r:id="rId8"/>
    <p:sldId id="261" r:id="rId9"/>
    <p:sldId id="277" r:id="rId10"/>
    <p:sldId id="276" r:id="rId11"/>
    <p:sldId id="278" r:id="rId12"/>
    <p:sldId id="265" r:id="rId13"/>
    <p:sldId id="266" r:id="rId14"/>
    <p:sldId id="268" r:id="rId15"/>
    <p:sldId id="274" r:id="rId16"/>
    <p:sldId id="275" r:id="rId17"/>
    <p:sldId id="279" r:id="rId18"/>
    <p:sldId id="271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Юлия" initials="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 2013-2014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кл.</c:v>
                </c:pt>
                <c:pt idx="1">
                  <c:v>6 кл</c:v>
                </c:pt>
                <c:pt idx="2">
                  <c:v>7 кл.</c:v>
                </c:pt>
                <c:pt idx="3">
                  <c:v>9 кл.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4.5</c:v>
                </c:pt>
                <c:pt idx="2">
                  <c:v>4.9000000000000004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2012-2013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кл.</c:v>
                </c:pt>
                <c:pt idx="1">
                  <c:v>6 кл</c:v>
                </c:pt>
                <c:pt idx="2">
                  <c:v>7 кл.</c:v>
                </c:pt>
                <c:pt idx="3">
                  <c:v>9 кл.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3.6</c:v>
                </c:pt>
                <c:pt idx="1">
                  <c:v>4.4000000000000004</c:v>
                </c:pt>
                <c:pt idx="2" formatCode="dd/mmm">
                  <c:v>3.3</c:v>
                </c:pt>
                <c:pt idx="3">
                  <c:v>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2011-2012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кл.</c:v>
                </c:pt>
                <c:pt idx="1">
                  <c:v>6 кл</c:v>
                </c:pt>
                <c:pt idx="2">
                  <c:v>7 кл.</c:v>
                </c:pt>
                <c:pt idx="3">
                  <c:v>9 кл.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3.3</c:v>
                </c:pt>
                <c:pt idx="1">
                  <c:v>3.1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hape val="cylinder"/>
        <c:axId val="93289088"/>
        <c:axId val="93307264"/>
        <c:axId val="11364096"/>
      </c:bar3DChart>
      <c:catAx>
        <c:axId val="93289088"/>
        <c:scaling>
          <c:orientation val="minMax"/>
        </c:scaling>
        <c:axPos val="b"/>
        <c:tickLblPos val="nextTo"/>
        <c:crossAx val="93307264"/>
        <c:crosses val="autoZero"/>
        <c:auto val="1"/>
        <c:lblAlgn val="ctr"/>
        <c:lblOffset val="100"/>
      </c:catAx>
      <c:valAx>
        <c:axId val="93307264"/>
        <c:scaling>
          <c:orientation val="minMax"/>
        </c:scaling>
        <c:axPos val="l"/>
        <c:majorGridlines/>
        <c:numFmt formatCode="General" sourceLinked="1"/>
        <c:tickLblPos val="nextTo"/>
        <c:crossAx val="93289088"/>
        <c:crosses val="autoZero"/>
        <c:crossBetween val="between"/>
      </c:valAx>
      <c:serAx>
        <c:axId val="11364096"/>
        <c:scaling>
          <c:orientation val="minMax"/>
        </c:scaling>
        <c:axPos val="b"/>
        <c:tickLblPos val="nextTo"/>
        <c:crossAx val="93307264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sideWall>
      <c:spPr>
        <a:noFill/>
        <a:ln w="38100">
          <a:noFill/>
        </a:ln>
      </c:spPr>
    </c:sideWall>
    <c:backWall>
      <c:spPr>
        <a:noFill/>
        <a:ln w="38100">
          <a:noFill/>
        </a:ln>
      </c:spPr>
    </c:backWall>
    <c:plotArea>
      <c:layout>
        <c:manualLayout>
          <c:layoutTarget val="inner"/>
          <c:xMode val="edge"/>
          <c:yMode val="edge"/>
          <c:x val="7.0569127182904159E-2"/>
          <c:y val="5.6178084492846954E-2"/>
          <c:w val="0.76507910469524665"/>
          <c:h val="0.8429230721159909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</c:v>
                </c:pt>
              </c:strCache>
            </c:strRef>
          </c:tx>
          <c:cat>
            <c:strRef>
              <c:f>Лист1!$A$2:$A$8</c:f>
              <c:strCache>
                <c:ptCount val="5"/>
                <c:pt idx="0">
                  <c:v>5 кл</c:v>
                </c:pt>
                <c:pt idx="1">
                  <c:v>6 кл</c:v>
                </c:pt>
                <c:pt idx="2">
                  <c:v>7 кл</c:v>
                </c:pt>
                <c:pt idx="3">
                  <c:v>9 кл</c:v>
                </c:pt>
                <c:pt idx="4">
                  <c:v>11 кл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</c:v>
                </c:pt>
                <c:pt idx="4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2013-2014</c:v>
                </c:pt>
              </c:strCache>
            </c:strRef>
          </c:tx>
          <c:cat>
            <c:strRef>
              <c:f>Лист1!$A$2:$A$8</c:f>
              <c:strCache>
                <c:ptCount val="5"/>
                <c:pt idx="0">
                  <c:v>5 кл</c:v>
                </c:pt>
                <c:pt idx="1">
                  <c:v>6 кл</c:v>
                </c:pt>
                <c:pt idx="2">
                  <c:v>7 кл</c:v>
                </c:pt>
                <c:pt idx="3">
                  <c:v>9 кл</c:v>
                </c:pt>
                <c:pt idx="4">
                  <c:v>11 кл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83</c:v>
                </c:pt>
                <c:pt idx="1">
                  <c:v>100</c:v>
                </c:pt>
                <c:pt idx="3">
                  <c:v>60</c:v>
                </c:pt>
                <c:pt idx="4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2011-2012</c:v>
                </c:pt>
              </c:strCache>
            </c:strRef>
          </c:tx>
          <c:cat>
            <c:strRef>
              <c:f>Лист1!$A$2:$A$8</c:f>
              <c:strCache>
                <c:ptCount val="5"/>
                <c:pt idx="0">
                  <c:v>5 кл</c:v>
                </c:pt>
                <c:pt idx="1">
                  <c:v>6 кл</c:v>
                </c:pt>
                <c:pt idx="2">
                  <c:v>7 кл</c:v>
                </c:pt>
                <c:pt idx="3">
                  <c:v>9 кл</c:v>
                </c:pt>
                <c:pt idx="4">
                  <c:v>11 кл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57</c:v>
                </c:pt>
                <c:pt idx="1">
                  <c:v>83</c:v>
                </c:pt>
                <c:pt idx="2">
                  <c:v>100</c:v>
                </c:pt>
              </c:numCache>
            </c:numRef>
          </c:val>
        </c:ser>
        <c:shape val="cylinder"/>
        <c:axId val="76902784"/>
        <c:axId val="76904320"/>
        <c:axId val="76815424"/>
      </c:bar3DChart>
      <c:catAx>
        <c:axId val="76902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6904320"/>
        <c:crosses val="autoZero"/>
        <c:auto val="1"/>
        <c:lblAlgn val="ctr"/>
        <c:lblOffset val="100"/>
      </c:catAx>
      <c:valAx>
        <c:axId val="76904320"/>
        <c:scaling>
          <c:orientation val="minMax"/>
        </c:scaling>
        <c:axPos val="l"/>
        <c:majorGridlines>
          <c:spPr>
            <a:ln w="38100"/>
          </c:spPr>
        </c:majorGridlines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6902784"/>
        <c:crosses val="autoZero"/>
        <c:crossBetween val="between"/>
      </c:valAx>
      <c:serAx>
        <c:axId val="76815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6904320"/>
        <c:crosses val="autoZero"/>
      </c:serAx>
      <c:spPr>
        <a:noFill/>
      </c:spPr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3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зн.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</c:v>
                </c:pt>
                <c:pt idx="1">
                  <c:v>75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кач. ГИА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75</c:v>
                </c:pt>
                <c:pt idx="1">
                  <c:v>75</c:v>
                </c:pt>
                <c:pt idx="2">
                  <c:v>100</c:v>
                </c:pt>
              </c:numCache>
            </c:numRef>
          </c:val>
        </c:ser>
        <c:axId val="127910656"/>
        <c:axId val="127912192"/>
      </c:barChart>
      <c:catAx>
        <c:axId val="127910656"/>
        <c:scaling>
          <c:orientation val="minMax"/>
        </c:scaling>
        <c:axPos val="b"/>
        <c:majorTickMark val="none"/>
        <c:tickLblPos val="nextTo"/>
        <c:crossAx val="127912192"/>
        <c:crosses val="autoZero"/>
        <c:auto val="1"/>
        <c:lblAlgn val="ctr"/>
        <c:lblOffset val="100"/>
      </c:catAx>
      <c:valAx>
        <c:axId val="1279121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279106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3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уровень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место</c:v>
                </c:pt>
                <c:pt idx="1">
                  <c:v>2 место</c:v>
                </c:pt>
                <c:pt idx="2">
                  <c:v>3 место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Региональный уровень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место</c:v>
                </c:pt>
                <c:pt idx="1">
                  <c:v>2 место</c:v>
                </c:pt>
                <c:pt idx="2">
                  <c:v>3 место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axId val="128223872"/>
        <c:axId val="128225664"/>
      </c:barChart>
      <c:catAx>
        <c:axId val="128223872"/>
        <c:scaling>
          <c:orientation val="minMax"/>
        </c:scaling>
        <c:axPos val="b"/>
        <c:majorTickMark val="none"/>
        <c:tickLblPos val="nextTo"/>
        <c:crossAx val="128225664"/>
        <c:crosses val="autoZero"/>
        <c:auto val="1"/>
        <c:lblAlgn val="ctr"/>
        <c:lblOffset val="100"/>
      </c:catAx>
      <c:valAx>
        <c:axId val="1282256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282238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6A47-6A16-4CE5-A154-A2A9DA79AE9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1B27-6C2A-4754-B993-F922D9932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6A47-6A16-4CE5-A154-A2A9DA79AE9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1B27-6C2A-4754-B993-F922D9932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6A47-6A16-4CE5-A154-A2A9DA79AE9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1B27-6C2A-4754-B993-F922D9932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6A47-6A16-4CE5-A154-A2A9DA79AE9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1B27-6C2A-4754-B993-F922D9932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6A47-6A16-4CE5-A154-A2A9DA79AE9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1B27-6C2A-4754-B993-F922D9932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6A47-6A16-4CE5-A154-A2A9DA79AE9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1B27-6C2A-4754-B993-F922D9932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6A47-6A16-4CE5-A154-A2A9DA79AE9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1B27-6C2A-4754-B993-F922D9932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6A47-6A16-4CE5-A154-A2A9DA79AE9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1B27-6C2A-4754-B993-F922D9932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6A47-6A16-4CE5-A154-A2A9DA79AE9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1B27-6C2A-4754-B993-F922D9932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6A47-6A16-4CE5-A154-A2A9DA79AE9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1B27-6C2A-4754-B993-F922D9932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6A47-6A16-4CE5-A154-A2A9DA79AE9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1B27-6C2A-4754-B993-F922D9932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6A47-6A16-4CE5-A154-A2A9DA79AE9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51B27-6C2A-4754-B993-F922D9932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15.pedsovet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oshkolu.ru/user/Uiylia69/file/5022809/" TargetMode="External"/><Relationship Id="rId5" Type="http://schemas.openxmlformats.org/officeDocument/2006/relationships/hyperlink" Target="http://pedsovet.org/component/option,com_mtree/task,viewlink/link_id,157690/Itemid,6/" TargetMode="External"/><Relationship Id="rId4" Type="http://schemas.openxmlformats.org/officeDocument/2006/relationships/hyperlink" Target="http://pedsovet.org/component/option,com_mtree/task,viewlink/link_id,157706/Itemid,6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исьмо (2).JPG"/>
          <p:cNvPicPr>
            <a:picLocks noChangeAspect="1"/>
          </p:cNvPicPr>
          <p:nvPr/>
        </p:nvPicPr>
        <p:blipFill>
          <a:blip r:embed="rId2" cstate="print"/>
          <a:srcRect t="10577" r="17968"/>
          <a:stretch>
            <a:fillRect/>
          </a:stretch>
        </p:blipFill>
        <p:spPr>
          <a:xfrm>
            <a:off x="0" y="0"/>
            <a:ext cx="9144000" cy="7715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1870288"/>
            <a:ext cx="7072330" cy="121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539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ПОРТФОЛИО</a:t>
            </a:r>
            <a:endParaRPr kumimoji="0" lang="en-US" sz="1400" b="1" i="1" u="sng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3211847"/>
            <a:ext cx="80724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24458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русского языка и литературы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Керченской средней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общеобразовательной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школы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I-III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ступеней № 23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4458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24458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Добровольской Юлии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24458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Раимондовны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3605_w640_h640_pero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48" y="5848350"/>
            <a:ext cx="1228725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N2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00907"/>
            <a:ext cx="2928958" cy="1955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ьм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7500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428728" y="1000108"/>
            <a:ext cx="6572296" cy="56436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142984"/>
          <a:ext cx="3714776" cy="32308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20805"/>
                <a:gridCol w="1436583"/>
                <a:gridCol w="928694"/>
                <a:gridCol w="928694"/>
              </a:tblGrid>
              <a:tr h="653667">
                <a:tc>
                  <a:txBody>
                    <a:bodyPr/>
                    <a:lstStyle/>
                    <a:p>
                      <a:r>
                        <a:rPr lang="ru-RU" sz="2000" i="1" dirty="0" smtClean="0"/>
                        <a:t>№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/>
                        <a:t>Название конкурса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/>
                        <a:t>Сроки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/>
                        <a:t>Результат</a:t>
                      </a:r>
                      <a:endParaRPr lang="ru-RU" sz="2000" i="1" dirty="0"/>
                    </a:p>
                  </a:txBody>
                  <a:tcPr/>
                </a:tc>
              </a:tr>
              <a:tr h="1275159">
                <a:tc>
                  <a:txBody>
                    <a:bodyPr/>
                    <a:lstStyle/>
                    <a:p>
                      <a:r>
                        <a:rPr lang="ru-RU" sz="2000" b="0" i="1" dirty="0" smtClean="0"/>
                        <a:t>1.</a:t>
                      </a:r>
                      <a:endParaRPr lang="ru-RU" sz="20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1" dirty="0" smtClean="0"/>
                        <a:t>Участие в  республиканском профессиональном конкурсе «Учитель года»</a:t>
                      </a:r>
                      <a:endParaRPr lang="ru-RU" sz="20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1" dirty="0" smtClean="0"/>
                        <a:t>2010 год</a:t>
                      </a:r>
                      <a:endParaRPr lang="ru-RU" sz="20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1" dirty="0" smtClean="0"/>
                        <a:t>III</a:t>
                      </a:r>
                      <a:r>
                        <a:rPr lang="ru-RU" sz="2000" b="0" i="1" dirty="0" smtClean="0"/>
                        <a:t> место</a:t>
                      </a:r>
                      <a:endParaRPr lang="ru-RU" sz="2000" b="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728" y="428604"/>
            <a:ext cx="785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Участие в профессиональных конкурсах</a:t>
            </a:r>
            <a:endParaRPr lang="ru-RU" sz="2800" b="1" i="1" dirty="0"/>
          </a:p>
        </p:txBody>
      </p:sp>
      <p:pic>
        <p:nvPicPr>
          <p:cNvPr id="7" name="Рисунок 6" descr="Жюри конкурса Учитель года-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257987"/>
            <a:ext cx="4000528" cy="2762697"/>
          </a:xfrm>
          <a:prstGeom prst="rect">
            <a:avLst/>
          </a:prstGeom>
        </p:spPr>
      </p:pic>
      <p:pic>
        <p:nvPicPr>
          <p:cNvPr id="8" name="Рисунок 7" descr="Участники конкурса Учитель года-2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8575" y="4500570"/>
            <a:ext cx="3829785" cy="27860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0496" y="4000504"/>
            <a:ext cx="523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Жюри конкурса «Учитель года» (г. Симферополь)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7143776"/>
            <a:ext cx="4199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Участники конкурса «Учитель года-2010»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ьм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3" name="Диаграм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43042" y="1000108"/>
            <a:ext cx="647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Динамика </a:t>
            </a:r>
            <a:r>
              <a:rPr lang="ru-RU" b="1" i="1" dirty="0" err="1" smtClean="0"/>
              <a:t>обученности</a:t>
            </a:r>
            <a:r>
              <a:rPr lang="ru-RU" b="1" i="1" dirty="0" smtClean="0"/>
              <a:t> учащихся 5-9 классов русскому языку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5072074"/>
            <a:ext cx="62151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14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диаграмме видна положительная динамика качества знаний учащихся. Если рассматривать каждый класс в отдельности, то в 5 классе в 2011 г. качество знаний составляло 50%, а в 2012 уже 100%. Если же рассматривать качество знаний в целом за год, то видно качественное повышение в 2013-2014 учебном году.</a:t>
            </a:r>
            <a:endParaRPr lang="ru-RU" sz="1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ьм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714356"/>
            <a:ext cx="714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Динамика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обученности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учащихся 5 -11классов по литературе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85786" y="2071678"/>
          <a:ext cx="742955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ьм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71414"/>
          <a:ext cx="8429684" cy="1046822"/>
        </p:xfrm>
        <a:graphic>
          <a:graphicData uri="http://schemas.openxmlformats.org/drawingml/2006/table">
            <a:tbl>
              <a:tblPr/>
              <a:tblGrid>
                <a:gridCol w="8429684"/>
              </a:tblGrid>
              <a:tr h="1046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Arial Unicode MS"/>
                        </a:rPr>
                        <a:t>Анализ результативности образовательного </a:t>
                      </a:r>
                      <a:r>
                        <a:rPr lang="ru-RU" sz="1600" b="1" i="1" dirty="0">
                          <a:latin typeface="Times New Roman"/>
                          <a:ea typeface="Arial Unicode MS"/>
                        </a:rPr>
                        <a:t>процесса в аспекте показа </a:t>
                      </a:r>
                      <a:r>
                        <a:rPr lang="ru-RU" sz="1600" b="1" i="1" dirty="0" smtClean="0">
                          <a:latin typeface="Times New Roman"/>
                          <a:ea typeface="Arial Unicode MS"/>
                        </a:rPr>
                        <a:t>динамики</a:t>
                      </a:r>
                      <a:r>
                        <a:rPr lang="ru-RU" sz="1600" b="1" i="0" baseline="0" dirty="0" smtClean="0">
                          <a:latin typeface="Times New Roman"/>
                          <a:ea typeface="Arial Unicode MS"/>
                        </a:rPr>
                        <a:t>  </a:t>
                      </a:r>
                      <a:r>
                        <a:rPr lang="ru-RU" sz="1600" b="1" i="1" dirty="0" smtClean="0">
                          <a:latin typeface="Times New Roman"/>
                          <a:ea typeface="Arial Unicode MS"/>
                        </a:rPr>
                        <a:t>учебных </a:t>
                      </a:r>
                      <a:r>
                        <a:rPr lang="ru-RU" sz="1600" b="1" i="1" dirty="0">
                          <a:latin typeface="Times New Roman"/>
                          <a:ea typeface="Arial Unicode MS"/>
                        </a:rPr>
                        <a:t>достижений обучающихся за последние три года (соответствие знаний</a:t>
                      </a:r>
                      <a:r>
                        <a:rPr lang="ru-RU" sz="1600" b="1" i="1" dirty="0" smtClean="0">
                          <a:latin typeface="Times New Roman"/>
                          <a:ea typeface="Arial Unicode MS"/>
                        </a:rPr>
                        <a:t>, </a:t>
                      </a:r>
                      <a:r>
                        <a:rPr lang="ru-RU" sz="1600" b="1" i="1" dirty="0">
                          <a:latin typeface="Times New Roman"/>
                          <a:ea typeface="Arial Unicode MS"/>
                        </a:rPr>
                        <a:t>умений учащихся </a:t>
                      </a:r>
                      <a:r>
                        <a:rPr lang="ru-RU" sz="1600" b="1" i="1" dirty="0" smtClean="0">
                          <a:latin typeface="Times New Roman"/>
                          <a:ea typeface="Arial Unicode MS"/>
                        </a:rPr>
                        <a:t>государственному образовательному </a:t>
                      </a:r>
                      <a:r>
                        <a:rPr lang="ru-RU" sz="1600" b="1" i="1" dirty="0">
                          <a:latin typeface="Times New Roman"/>
                          <a:ea typeface="Arial Unicode MS"/>
                        </a:rPr>
                        <a:t>стандарту, </a:t>
                      </a:r>
                      <a:r>
                        <a:rPr lang="ru-RU" sz="1600" b="1" i="1" dirty="0" smtClean="0">
                          <a:latin typeface="Times New Roman"/>
                          <a:ea typeface="Arial Unicode MS"/>
                        </a:rPr>
                        <a:t>качество</a:t>
                      </a:r>
                      <a:r>
                        <a:rPr lang="ru-RU" sz="1600" b="1" i="0" baseline="0" dirty="0" smtClean="0">
                          <a:latin typeface="Times New Roman"/>
                          <a:ea typeface="Arial Unicode MS"/>
                        </a:rPr>
                        <a:t> </a:t>
                      </a:r>
                      <a:r>
                        <a:rPr lang="ru-RU" sz="1600" b="1" i="1" dirty="0" err="1" smtClean="0">
                          <a:latin typeface="Times New Roman"/>
                          <a:ea typeface="Arial Unicode MS"/>
                        </a:rPr>
                        <a:t>обученности</a:t>
                      </a:r>
                      <a:r>
                        <a:rPr lang="ru-RU" sz="1600" b="1" i="1" dirty="0" smtClean="0">
                          <a:latin typeface="Times New Roman"/>
                          <a:ea typeface="Arial Unicode MS"/>
                        </a:rPr>
                        <a:t> </a:t>
                      </a:r>
                      <a:r>
                        <a:rPr lang="ru-RU" sz="1600" b="1" i="1" dirty="0">
                          <a:latin typeface="Times New Roman"/>
                          <a:ea typeface="Arial Unicode MS"/>
                        </a:rPr>
                        <a:t>(количество детей, обучающихся по предмету на «4» </a:t>
                      </a:r>
                      <a:r>
                        <a:rPr lang="ru-RU" sz="1600" b="1" i="1" dirty="0" smtClean="0">
                          <a:latin typeface="Times New Roman"/>
                          <a:ea typeface="Arial Unicode MS"/>
                        </a:rPr>
                        <a:t>и «5»)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204123"/>
          <a:ext cx="8501120" cy="5442465"/>
        </p:xfrm>
        <a:graphic>
          <a:graphicData uri="http://schemas.openxmlformats.org/drawingml/2006/table">
            <a:tbl>
              <a:tblPr/>
              <a:tblGrid>
                <a:gridCol w="2085369"/>
                <a:gridCol w="1586078"/>
                <a:gridCol w="1586078"/>
                <a:gridCol w="1586078"/>
                <a:gridCol w="1657517"/>
              </a:tblGrid>
              <a:tr h="250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entury Schoolbook"/>
                          <a:ea typeface="Arial Unicode MS"/>
                        </a:rPr>
                        <a:t>Год</a:t>
                      </a:r>
                      <a:endParaRPr lang="ru-RU" sz="1200" dirty="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entury Schoolbook"/>
                          <a:ea typeface="Arial Unicode MS"/>
                        </a:rPr>
                        <a:t>Класс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entury Schoolbook"/>
                          <a:ea typeface="Arial Unicode MS"/>
                        </a:rPr>
                        <a:t>Предмет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entury Schoolbook"/>
                          <a:ea typeface="Arial Unicode MS"/>
                        </a:rPr>
                        <a:t>% качества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entury Schoolbook"/>
                          <a:ea typeface="Arial Unicode MS"/>
                        </a:rPr>
                        <a:t>% успеваемости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2011-2012</a:t>
                      </a:r>
                      <a:endParaRPr lang="ru-RU" sz="1200" dirty="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5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Русский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67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6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Русский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9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Русский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/>
                          <a:ea typeface="Arial Unicode MS"/>
                        </a:rPr>
                        <a:t>60</a:t>
                      </a:r>
                      <a:endParaRPr lang="ru-RU" sz="1200" dirty="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11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Русский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67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5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Литература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83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6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Литература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11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/>
                          <a:ea typeface="Arial Unicode MS"/>
                        </a:rPr>
                        <a:t>Литература</a:t>
                      </a:r>
                      <a:endParaRPr lang="ru-RU" sz="1200" dirty="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ВНО</a:t>
                      </a:r>
                      <a:endParaRPr lang="ru-RU" sz="1200" dirty="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11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Русский язык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66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ВНО</a:t>
                      </a:r>
                      <a:endParaRPr lang="ru-RU" sz="1200" dirty="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/>
                          <a:ea typeface="Arial Unicode MS"/>
                        </a:rPr>
                        <a:t>11</a:t>
                      </a:r>
                      <a:endParaRPr lang="ru-RU" sz="1200" dirty="0">
                        <a:latin typeface="Century Schoolbook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 </a:t>
                      </a:r>
                      <a:endParaRPr lang="ru-RU" sz="1200" dirty="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Литература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73 балла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2012-2013</a:t>
                      </a:r>
                      <a:endParaRPr lang="ru-RU" sz="1200" dirty="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5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Русский язык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29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6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Русский язык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50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7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Русский язык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Русский язык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5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Литература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57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6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Литература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83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7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Литература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Schoolbook"/>
                          <a:ea typeface="Arial Unicode MS"/>
                        </a:rPr>
                        <a:t>Литература</a:t>
                      </a:r>
                      <a:endParaRPr lang="ru-RU" sz="1200" dirty="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>
                        <a:latin typeface="Century Schoolbook"/>
                        <a:ea typeface="Times New Roman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2013-2014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5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Русский язык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43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 100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6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Русский язык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12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7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Русский язык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43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8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Русский язык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Вступительный</a:t>
                      </a:r>
                      <a:r>
                        <a:rPr lang="ru-RU" sz="1200" baseline="0" dirty="0" smtClean="0">
                          <a:latin typeface="Century Schoolbook"/>
                          <a:ea typeface="Arial Unicode MS"/>
                        </a:rPr>
                        <a:t> экзамен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11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Русский язык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68,5 балла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5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Литература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85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6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Литература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57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7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Литература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85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8 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Литература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11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Литература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entury Schoolbook"/>
                          <a:ea typeface="Arial Unicode MS"/>
                        </a:rPr>
                        <a:t>100</a:t>
                      </a:r>
                      <a:endParaRPr lang="ru-RU" sz="1200" dirty="0">
                        <a:latin typeface="Century Schoolbook"/>
                        <a:ea typeface="Arial Unicode MS"/>
                      </a:endParaRPr>
                    </a:p>
                  </a:txBody>
                  <a:tcPr marL="51209" marR="51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ьм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3" name="Диаграмма 2"/>
          <p:cNvGraphicFramePr/>
          <p:nvPr/>
        </p:nvGraphicFramePr>
        <p:xfrm>
          <a:off x="785786" y="1214422"/>
          <a:ext cx="713996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5143512"/>
          <a:ext cx="7715304" cy="960120"/>
        </p:xfrm>
        <a:graphic>
          <a:graphicData uri="http://schemas.openxmlformats.org/drawingml/2006/table">
            <a:tbl>
              <a:tblPr/>
              <a:tblGrid>
                <a:gridCol w="7715304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Century Schoolbook"/>
                          <a:ea typeface="Times New Roman"/>
                          <a:cs typeface="Times New Roman"/>
                        </a:rPr>
                        <a:t>Диаграмма показывает, что учащиеся 11 классов подтвердили </a:t>
                      </a:r>
                      <a:r>
                        <a:rPr lang="ru-RU" sz="2000" b="1" i="1" dirty="0" smtClean="0">
                          <a:latin typeface="Century Schoolbook"/>
                          <a:ea typeface="Times New Roman"/>
                          <a:cs typeface="Times New Roman"/>
                        </a:rPr>
                        <a:t>результатами</a:t>
                      </a:r>
                      <a:r>
                        <a:rPr lang="ru-RU" sz="2000" b="1" i="1" baseline="0" dirty="0" smtClean="0">
                          <a:latin typeface="Century Schoolbook"/>
                          <a:ea typeface="Times New Roman"/>
                          <a:cs typeface="Times New Roman"/>
                        </a:rPr>
                        <a:t> ГИА</a:t>
                      </a:r>
                      <a:r>
                        <a:rPr lang="ru-RU" sz="2000" b="1" i="1" dirty="0" smtClean="0">
                          <a:latin typeface="Century Schoolbook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>
                          <a:latin typeface="Century Schoolbook"/>
                          <a:ea typeface="Times New Roman"/>
                          <a:cs typeface="Times New Roman"/>
                        </a:rPr>
                        <a:t>свои годовые оценки по русскому языку и литературе</a:t>
                      </a:r>
                      <a:r>
                        <a:rPr lang="ru-RU" sz="2000" i="1" dirty="0">
                          <a:latin typeface="Century Schoolbook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ьм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500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428728" y="1000108"/>
            <a:ext cx="6572296" cy="56436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079" y="2357430"/>
            <a:ext cx="90598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Внеурочная деятельность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school02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572008"/>
            <a:ext cx="3190875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ьм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42844" y="642918"/>
            <a:ext cx="885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Продуктивность и эффективность методической деятельности</a:t>
            </a:r>
            <a:endParaRPr lang="ru-RU" sz="2400" dirty="0" smtClean="0"/>
          </a:p>
          <a:p>
            <a:pPr algn="ctr"/>
            <a:r>
              <a:rPr lang="ru-RU" sz="2400" b="1" dirty="0" smtClean="0"/>
              <a:t>за  2013-2014 учебный год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228599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500174"/>
            <a:ext cx="85725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Конкурс им. Т.Г.Шевченко (номинация "Русский язык"), </a:t>
            </a:r>
            <a:r>
              <a:rPr lang="ru-RU" sz="1400" dirty="0" err="1" smtClean="0"/>
              <a:t>Романика</a:t>
            </a:r>
            <a:r>
              <a:rPr lang="ru-RU" sz="1400" dirty="0" smtClean="0"/>
              <a:t> Никита, 6-В класс, </a:t>
            </a:r>
            <a:r>
              <a:rPr lang="ru-RU" sz="1400" dirty="0" smtClean="0">
                <a:solidFill>
                  <a:srgbClr val="FF0000"/>
                </a:solidFill>
              </a:rPr>
              <a:t>3 место </a:t>
            </a:r>
            <a:r>
              <a:rPr lang="ru-RU" sz="1400" dirty="0" smtClean="0"/>
              <a:t>в городском этапе конкурса. </a:t>
            </a:r>
            <a:r>
              <a:rPr lang="ru-RU" sz="1400" b="1" dirty="0" smtClean="0"/>
              <a:t>(Письмо Управления образования от 10.12.2013 г. № 270/02-05)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Конкурс чтецов художественной прозы "Живая классика",  </a:t>
            </a:r>
            <a:r>
              <a:rPr lang="ru-RU" sz="1400" dirty="0" err="1" smtClean="0"/>
              <a:t>Романика</a:t>
            </a:r>
            <a:r>
              <a:rPr lang="ru-RU" sz="1400" dirty="0" smtClean="0"/>
              <a:t> Никита, 6-В класс, </a:t>
            </a:r>
            <a:r>
              <a:rPr lang="ru-RU" sz="1400" dirty="0" smtClean="0">
                <a:solidFill>
                  <a:srgbClr val="FF0000"/>
                </a:solidFill>
              </a:rPr>
              <a:t>2 место </a:t>
            </a:r>
            <a:r>
              <a:rPr lang="ru-RU" sz="1400" dirty="0" smtClean="0"/>
              <a:t>в городском этапе конкурса. </a:t>
            </a:r>
            <a:r>
              <a:rPr lang="ru-RU" sz="1400" b="1" dirty="0" smtClean="0"/>
              <a:t>(Приказ Управления образования от 24.01.2014 г. № 32).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Конкурс юных журналистов "Мой голос", </a:t>
            </a:r>
            <a:r>
              <a:rPr lang="ru-RU" sz="1400" dirty="0" err="1" smtClean="0"/>
              <a:t>Барабицкая</a:t>
            </a:r>
            <a:r>
              <a:rPr lang="ru-RU" sz="1400" dirty="0" smtClean="0"/>
              <a:t> Дарья, 11-А класс, (номинация "Фотожурналистика"), </a:t>
            </a:r>
            <a:r>
              <a:rPr lang="ru-RU" sz="1400" dirty="0" smtClean="0">
                <a:solidFill>
                  <a:srgbClr val="FF0000"/>
                </a:solidFill>
              </a:rPr>
              <a:t>1 место </a:t>
            </a:r>
            <a:r>
              <a:rPr lang="ru-RU" sz="1400" dirty="0" smtClean="0"/>
              <a:t>в городском этапе. </a:t>
            </a:r>
            <a:r>
              <a:rPr lang="ru-RU" sz="1400" b="1" dirty="0" smtClean="0"/>
              <a:t>(Приказ Управления образования от 21.01.2014 г. № 27).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Конкурс юных журналистов "Мой голос",  Артёменко Лилия, Сафронова Анастасия, 11-Б класс, (номинация "Тележурналистика"), </a:t>
            </a:r>
            <a:r>
              <a:rPr lang="ru-RU" sz="1400" dirty="0" smtClean="0">
                <a:solidFill>
                  <a:srgbClr val="FF0000"/>
                </a:solidFill>
              </a:rPr>
              <a:t>1 место </a:t>
            </a:r>
            <a:r>
              <a:rPr lang="ru-RU" sz="1400" dirty="0" smtClean="0"/>
              <a:t>в городском этапе. </a:t>
            </a:r>
            <a:r>
              <a:rPr lang="ru-RU" sz="1400" b="1" dirty="0" smtClean="0"/>
              <a:t>(Приказ Управления образования от 21.01.2014 г. № 27).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Конкурс выразительного чтения "Язык - душа народа" (номинация "Русский язык"), </a:t>
            </a:r>
            <a:r>
              <a:rPr lang="ru-RU" sz="1400" dirty="0" err="1" smtClean="0"/>
              <a:t>Бочко</a:t>
            </a:r>
            <a:r>
              <a:rPr lang="ru-RU" sz="1400" dirty="0" smtClean="0"/>
              <a:t> Валерия, 11-А класс, </a:t>
            </a:r>
            <a:r>
              <a:rPr lang="ru-RU" sz="1400" dirty="0" smtClean="0">
                <a:solidFill>
                  <a:srgbClr val="FF0000"/>
                </a:solidFill>
              </a:rPr>
              <a:t>3 место </a:t>
            </a:r>
            <a:r>
              <a:rPr lang="ru-RU" sz="1400" dirty="0" smtClean="0"/>
              <a:t>в городском этапе. </a:t>
            </a:r>
            <a:r>
              <a:rPr lang="ru-RU" sz="1400" b="1" dirty="0" smtClean="0"/>
              <a:t>(Приказ Управления образования от 14.02.2014 г. № 91)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Конкурс творческих работ "Моя семья" (номинация "Сочинение"), </a:t>
            </a:r>
            <a:r>
              <a:rPr lang="ru-RU" sz="1400" dirty="0" err="1" smtClean="0"/>
              <a:t>Бочко</a:t>
            </a:r>
            <a:r>
              <a:rPr lang="ru-RU" sz="1400" dirty="0" smtClean="0"/>
              <a:t> Валерия, 11-А класс, </a:t>
            </a:r>
            <a:r>
              <a:rPr lang="ru-RU" sz="1400" dirty="0" smtClean="0">
                <a:solidFill>
                  <a:srgbClr val="FF0000"/>
                </a:solidFill>
              </a:rPr>
              <a:t>3 место </a:t>
            </a:r>
            <a:r>
              <a:rPr lang="ru-RU" sz="1400" dirty="0" smtClean="0"/>
              <a:t>в городском этапе. </a:t>
            </a:r>
            <a:r>
              <a:rPr lang="ru-RU" sz="1400" b="1" dirty="0" smtClean="0"/>
              <a:t>(Приказ Управления образования от 18.03.2014 г. № 129).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Конкурс сочинений города Тула,  </a:t>
            </a:r>
            <a:r>
              <a:rPr lang="ru-RU" sz="1400" dirty="0" err="1" smtClean="0"/>
              <a:t>Филипенко</a:t>
            </a:r>
            <a:r>
              <a:rPr lang="ru-RU" sz="1400" dirty="0" smtClean="0"/>
              <a:t> Анастасия, 11-А класс (номинация "Сочинение") - </a:t>
            </a:r>
            <a:r>
              <a:rPr lang="ru-RU" sz="1400" dirty="0" smtClean="0">
                <a:solidFill>
                  <a:srgbClr val="FF0000"/>
                </a:solidFill>
              </a:rPr>
              <a:t>1 место</a:t>
            </a:r>
            <a:r>
              <a:rPr lang="ru-RU" sz="1400" b="1" dirty="0" smtClean="0">
                <a:solidFill>
                  <a:srgbClr val="FF0000"/>
                </a:solidFill>
              </a:rPr>
              <a:t>. </a:t>
            </a:r>
            <a:endParaRPr lang="ru-RU" sz="14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Лауреат республиканского конкурса юных журналистов "Мой голос",  </a:t>
            </a:r>
            <a:r>
              <a:rPr lang="ru-RU" sz="1400" dirty="0" err="1" smtClean="0"/>
              <a:t>Барабицкая</a:t>
            </a:r>
            <a:r>
              <a:rPr lang="ru-RU" sz="1400" dirty="0" smtClean="0"/>
              <a:t> Дарья, 11-А класс, (номинация "Фотожурналистика").</a:t>
            </a:r>
            <a:r>
              <a:rPr lang="ru-RU" sz="1400" b="1" dirty="0" smtClean="0"/>
              <a:t> (Приказ  Министерства образования и науки Республики Крым  от 28.04.2014 г. № 316).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Участие в выпуске школьного литературного альманаха "Лира", ставшего лауреатом республиканского конкурса юных журналистов "Мой голос". </a:t>
            </a:r>
            <a:r>
              <a:rPr lang="ru-RU" sz="1400" b="1" dirty="0" smtClean="0"/>
              <a:t>(Приказ  Министерства образования и науки Республики Крым от 28.04.2014 г. № 316).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Победитель городского этапа Всероссийской олимпиады по русскому языку (Заруба Вероника, 7-А класс, протокол от 08 ноября 2014 года)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ьм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3" name="Диаграмма 2"/>
          <p:cNvGraphicFramePr/>
          <p:nvPr/>
        </p:nvGraphicFramePr>
        <p:xfrm>
          <a:off x="1071538" y="2500306"/>
          <a:ext cx="713996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5143512"/>
          <a:ext cx="7715304" cy="624840"/>
        </p:xfrm>
        <a:graphic>
          <a:graphicData uri="http://schemas.openxmlformats.org/drawingml/2006/table">
            <a:tbl>
              <a:tblPr/>
              <a:tblGrid>
                <a:gridCol w="7715304"/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Century Schoolbook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1214422"/>
            <a:ext cx="835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Результативность методической работы с одарёнными детьми</a:t>
            </a:r>
          </a:p>
          <a:p>
            <a:pPr algn="ctr"/>
            <a:r>
              <a:rPr lang="ru-RU" b="1" i="1" dirty="0" smtClean="0"/>
              <a:t> в 2013-2014 учебном году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ьм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28794" y="1928802"/>
            <a:ext cx="564360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Раздел 4. Приложения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risynoc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3048" y="4429132"/>
            <a:ext cx="418333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ьм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06197" y="1428736"/>
            <a:ext cx="893161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Раздел 3.  </a:t>
            </a:r>
          </a:p>
          <a:p>
            <a:pPr algn="ctr"/>
            <a:r>
              <a:rPr lang="ru-RU" sz="3200" b="1" cap="all" spc="5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Разработки учебных занятий, модулей, презентации, </a:t>
            </a:r>
          </a:p>
          <a:p>
            <a:pPr algn="ctr"/>
            <a:r>
              <a:rPr lang="ru-RU" sz="3200" b="1" cap="all" spc="5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доклады, выступления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328612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6xfk7ly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572008"/>
            <a:ext cx="4286280" cy="2027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исьм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4" name="Rectangle 4"/>
          <p:cNvSpPr>
            <a:spLocks noGrp="1" noChangeArrowheads="1"/>
          </p:cNvSpPr>
          <p:nvPr>
            <p:ph idx="4294967295"/>
          </p:nvPr>
        </p:nvSpPr>
        <p:spPr bwMode="auto">
          <a:xfrm>
            <a:off x="214282" y="1214423"/>
            <a:ext cx="8929718" cy="60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рождения     </a:t>
            </a:r>
            <a:r>
              <a:rPr lang="ru-RU" sz="1400" i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марта 1969 года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   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высшее, СГУ, филологический факультет, 1993 </a:t>
            </a:r>
            <a:r>
              <a:rPr kumimoji="0" lang="ru-RU" sz="1400" b="0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г.,филолог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преподаватель русского языка и литературы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Педстаж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 лет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Стаж работы 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СОШ № 23   </a:t>
            </a:r>
            <a:r>
              <a:rPr lang="ru-RU" sz="1400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Должность 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Грамоты: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диплом Министерства образования и науки АРК за активное участие в Республиканском смотре-конкурсе видеофильмов в номинации «Инновационные педагогические технологии» (приказ </a:t>
            </a:r>
            <a:r>
              <a:rPr lang="ru-RU" sz="1000" i="1" dirty="0" err="1" smtClean="0">
                <a:latin typeface="Times New Roman" pitchFamily="18" charset="0"/>
                <a:cs typeface="Times New Roman" pitchFamily="18" charset="0"/>
              </a:rPr>
              <a:t>МОиН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 АРК от 01.02.2011г. № 40);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грамота Министерства образования и науки,  молодежи и спорта АР Крым участников конкурса педагогического мастерства «Урок нравственности» (от 31.05.2011г., г.Симферополь);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почетная грамота Керченской городской организации ветеранов за активную работу по военно-патриотическому воспитанию молодежи (от 15.04.2011г., г. Керчь);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грамота  УПЦ Московского патриархата </a:t>
            </a:r>
            <a:r>
              <a:rPr lang="ru-RU" sz="1000" i="1" dirty="0" err="1" smtClean="0">
                <a:latin typeface="Times New Roman" pitchFamily="18" charset="0"/>
                <a:cs typeface="Times New Roman" pitchFamily="18" charset="0"/>
              </a:rPr>
              <a:t>Симферопольско-Крымской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 епархии Керченского благочиния Православно-просветительского центра и храма имени святителя  Луки за усердные труды во славу Святой Православной Церкви и воспитание молодёжи (от 05. 06. 2011 г.);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грамота </a:t>
            </a:r>
            <a:r>
              <a:rPr lang="ru-RU" sz="1000" i="1" dirty="0" err="1" smtClean="0">
                <a:latin typeface="Times New Roman" pitchFamily="18" charset="0"/>
                <a:cs typeface="Times New Roman" pitchFamily="18" charset="0"/>
              </a:rPr>
              <a:t>МОиН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 АРК, Симферопольской и Крымской епархии, Крымского Православного медико-просветительского центра "Жизнь" за участие в конкурсе педагогического мастерства "Урок нравственности" (от 31.05.2011 г.);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грамота Митрополита Киевского и всея Украины, </a:t>
            </a:r>
            <a:r>
              <a:rPr lang="ru-RU" sz="1000" i="1" dirty="0" err="1" smtClean="0">
                <a:latin typeface="Times New Roman" pitchFamily="18" charset="0"/>
                <a:cs typeface="Times New Roman" pitchFamily="18" charset="0"/>
              </a:rPr>
              <a:t>предстоятеля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 Украинской Православной Церкви Московского Патриархата </a:t>
            </a:r>
            <a:r>
              <a:rPr lang="ru-RU" sz="1000" i="1" dirty="0" err="1" smtClean="0">
                <a:latin typeface="Times New Roman" pitchFamily="18" charset="0"/>
                <a:cs typeface="Times New Roman" pitchFamily="18" charset="0"/>
              </a:rPr>
              <a:t>блаженнейшего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 Владимира за усердные труды во славу святой Православной веры и воспитания молодёжи  ( от 11.04.2012 г.); благодарность за активное участие в работе «Школы профессионализма» (приказ УО от 10.07.2012 г. № 230);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грамота правления КГЦМС «</a:t>
            </a:r>
            <a:r>
              <a:rPr lang="ru-RU" sz="1000" i="1" dirty="0" err="1" smtClean="0">
                <a:latin typeface="Times New Roman" pitchFamily="18" charset="0"/>
                <a:cs typeface="Times New Roman" pitchFamily="18" charset="0"/>
              </a:rPr>
              <a:t>Таврика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» за формирование у детей и молодежи национального самосознания, развитие </a:t>
            </a:r>
            <a:r>
              <a:rPr lang="ru-RU" sz="1000" i="1" dirty="0" err="1" smtClean="0"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 способностей личности ребенка, воспитания толерантности,  уважения к семейным традициям, за личный вклад в реализацию проекта «Моя родословная» (протокол № 9, 2012 г.);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благодарность за работу с одаренными детьми, подготовку призеров городских этапов конкурсов и соревнований (приказ по школе от 17.04.2014г. № 129); почетный нагрудный знак «Почетная грамота городского совета» (удостоверение от 29.09.2014г. № 281).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Квалификационная категория      </a:t>
            </a:r>
            <a:r>
              <a:rPr lang="ru-RU" sz="1400" i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высшая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Аттестация  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ноября 2014 года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Повышение квалификации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 учителей русского языка и литературы в Крымском Республиканском институте последипломного педагогического образования, 108 часов,  № 2367 от 29.10.2014 г. (приказ от 29 октября 2014 г. № 247-1); курсы повышения квалификации учителей курса по выбору «Основы православной культуры Крыма»  в Крымском Республиканском институте последипломного педагогического образования, 144 часа,  № 2280 от 08.06.2012 г. (приказ от 08 июня 2012 г. № 206);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 «Федерального института развития образования» по дополнительной профессиональной программе «Практическая методика преподавания русского языка и литературы в условиях перехода на Федеральный государственный стандарт общего образования",  138 часов (регистрационный номер 24/08/103/60); сертификат издательства «Просвещение» об участии в </a:t>
            </a:r>
            <a:r>
              <a:rPr lang="ru-RU" sz="1000" i="1" dirty="0" err="1" smtClean="0">
                <a:latin typeface="Times New Roman" pitchFamily="18" charset="0"/>
                <a:cs typeface="Times New Roman" pitchFamily="18" charset="0"/>
              </a:rPr>
              <a:t>вебинаре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 «Экзаменационное сочинение: тематические направления, литературные аргументы, критерии оценивания» в объёме 2 академических часов.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2844" y="500042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Раздел 1.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Общие сведения о педагогическом работнике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ьм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5850" y="-142900"/>
            <a:ext cx="1014416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37" name="WordArt 1"/>
          <p:cNvSpPr>
            <a:spLocks noChangeArrowheads="1" noChangeShapeType="1" noTextEdit="1"/>
          </p:cNvSpPr>
          <p:nvPr/>
        </p:nvSpPr>
        <p:spPr bwMode="auto">
          <a:xfrm>
            <a:off x="1142976" y="1885950"/>
            <a:ext cx="6929486" cy="3971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46"/>
              </a:avLst>
            </a:prstTxWarp>
          </a:bodyPr>
          <a:lstStyle/>
          <a:p>
            <a:pPr algn="ctr" rtl="0"/>
            <a:endParaRPr lang="ru-RU" sz="3600" kern="10" spc="0" dirty="0" smtClean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571612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Официальные документы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0b08a3d46ea0846f232dc75cb7941a4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214794"/>
            <a:ext cx="4643469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ьм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42844" y="1857364"/>
            <a:ext cx="88583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Раздел 2.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Информационно-аналитический отчёт о профессиональной деятельности в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межаттестационный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период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6xfk7ly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572008"/>
            <a:ext cx="4286280" cy="2027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ьм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085850" y="314325"/>
            <a:ext cx="6700860" cy="6186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 smtClean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rtl="0"/>
            <a:endParaRPr lang="ru-RU" sz="3600" kern="10" spc="0" dirty="0" smtClean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1928802"/>
            <a:ext cx="5998511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Научно-методическая деятельность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C41-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4000504"/>
            <a:ext cx="203911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исьм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1" y="214290"/>
          <a:ext cx="8572559" cy="6425231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428627"/>
                <a:gridCol w="3214711"/>
                <a:gridCol w="2857519"/>
                <a:gridCol w="2071702"/>
              </a:tblGrid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1 </a:t>
                      </a:r>
                      <a:endParaRPr lang="ru-RU" sz="1400" dirty="0">
                        <a:latin typeface="Century Schoolbook"/>
                        <a:ea typeface="Times New Roman"/>
                      </a:endParaRPr>
                    </a:p>
                  </a:txBody>
                  <a:tcPr marL="22962" marR="22962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Наличие собственной системы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методических разработок </a:t>
                      </a:r>
                      <a:endParaRPr lang="ru-RU" sz="18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№ </a:t>
                      </a:r>
                      <a:endParaRPr lang="ru-RU" sz="1400">
                        <a:latin typeface="Century Schoolbook"/>
                        <a:ea typeface="Times New Roman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Название работы </a:t>
                      </a:r>
                      <a:endParaRPr lang="ru-RU" sz="1400">
                        <a:latin typeface="Century Schoolbook"/>
                        <a:ea typeface="Times New Roman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Методическое объединение</a:t>
                      </a:r>
                      <a:endParaRPr lang="ru-RU" sz="1400">
                        <a:latin typeface="Century Schoolbook"/>
                        <a:ea typeface="Times New Roman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Дата проведения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2962" marR="22962" marT="0" marB="0"/>
                </a:tc>
              </a:tr>
              <a:tr h="1062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1.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Модуль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применением компьютерных технологий в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классе по русскому языку по теме «Имя прилагательное»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учителей- предметников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Март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</a:tr>
              <a:tr h="1062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Модуль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 применением компьютерных технологий в 6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классе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 русскому языку по теме «Имя числительное»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учителей русского языка и литературы.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Март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</a:tr>
              <a:tr h="1426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3.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Модуль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 применением компьютерных технологий в 6  классе по русскому языку по теме « Правописание неопределенных и отрицательных местоимений»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учителей-предметников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Апрель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</a:tr>
              <a:tr h="823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4.</a:t>
                      </a: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Создание некоторых вводных лекций-бесед по творчеству писателей с применением ИКТ.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Создание некоторых вводных лекций-бесед по творчеству писателей с применением ИКТ.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2014гг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</a:tr>
              <a:tr h="631345">
                <a:tc>
                  <a:txBody>
                    <a:bodyPr/>
                    <a:lstStyle/>
                    <a:p>
                      <a:r>
                        <a:rPr lang="ru-RU" sz="1400"/>
                        <a:t>5.</a:t>
                      </a: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творческого потенциала учащихся на модулях  русского языка</a:t>
                      </a:r>
                      <a:endParaRPr lang="ru-RU" sz="1400" b="0" i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МО учителей русского языка и литературы.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Январь, 2012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</a:tr>
              <a:tr h="497228">
                <a:tc>
                  <a:txBody>
                    <a:bodyPr/>
                    <a:lstStyle/>
                    <a:p>
                      <a:r>
                        <a:rPr lang="ru-RU" sz="1400"/>
                        <a:t>6..</a:t>
                      </a: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Использование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медиаметодики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модулях литературы в 11 классе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Мастер-класс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 2014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962" marR="22962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571480"/>
          <a:ext cx="8572560" cy="571504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571504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исьм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829926"/>
          <a:ext cx="8715437" cy="5827503"/>
        </p:xfrm>
        <a:graphic>
          <a:graphicData uri="http://schemas.openxmlformats.org/drawingml/2006/table">
            <a:tbl>
              <a:tblPr/>
              <a:tblGrid>
                <a:gridCol w="428628"/>
                <a:gridCol w="2571768"/>
                <a:gridCol w="2928958"/>
                <a:gridCol w="2786083"/>
              </a:tblGrid>
              <a:tr h="850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Schoolbook"/>
                          <a:ea typeface="Arial Unicode MS"/>
                        </a:rPr>
                        <a:t>2. </a:t>
                      </a:r>
                      <a:endParaRPr lang="ru-RU" sz="1400" dirty="0">
                        <a:latin typeface="Century Schoolbook"/>
                        <a:ea typeface="Times New Roman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Century Schoolbook"/>
                          <a:ea typeface="Arial Unicode MS"/>
                        </a:rPr>
                        <a:t>Наличие публикаций, уроков-презентаций в интернете</a:t>
                      </a:r>
                      <a:endParaRPr lang="ru-RU" sz="2000" i="1" dirty="0">
                        <a:latin typeface="Century Schoolbook"/>
                        <a:ea typeface="Times New Roman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7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Century Schoolbook"/>
                        <a:ea typeface="Arial Unicode MS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Вид  работы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Century Schoolbook"/>
                          <a:ea typeface="Arial Unicode MS"/>
                        </a:rPr>
                        <a:t>Тема </a:t>
                      </a:r>
                      <a:endParaRPr lang="ru-RU" sz="1400" b="1" i="1" dirty="0">
                        <a:latin typeface="Century Schoolbook"/>
                        <a:ea typeface="Times New Roman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сайт/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Время создания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Презентация-обобщение опыта работы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 по теме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 «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мотивационно-потребностной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сферы учащихся на модулях литературы»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cap="all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ПЕДСОВЕТ.</a:t>
                      </a:r>
                      <a:r>
                        <a:rPr lang="en-US" sz="1800" b="0" i="0" kern="1200" cap="all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</a:t>
                      </a:r>
                    </a:p>
                    <a:p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15-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й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Всероссийский интернет-педсовет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hlinkClick r:id="rId4"/>
                        </a:rPr>
                        <a:t>http://pedsovet.org/component/option,com_mtree/task,viewlink/link_id,157706/Itemid,6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hlinkClick r:id="rId4"/>
                        </a:rPr>
                        <a:t>/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Презентация-обобщение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 опыта о воспитательной деятельности учителя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 «Нравственно-этические принципы и методы воспитания»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 </a:t>
                      </a:r>
                      <a:r>
                        <a:rPr lang="ru-RU" sz="1800" b="0" i="0" kern="1200" cap="all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ПЕДСОВЕТ.</a:t>
                      </a:r>
                      <a:r>
                        <a:rPr lang="en-US" sz="1800" b="0" i="0" kern="1200" cap="all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</a:t>
                      </a:r>
                    </a:p>
                    <a:p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15-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й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Всероссийский интернет-педсовет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 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hlinkClick r:id="rId5"/>
                        </a:rPr>
                        <a:t>http://pedsovet.org/component/option,com_mtree/task,viewlink/link_id,157690/Itemid,6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hlinkClick r:id="rId5"/>
                        </a:rPr>
                        <a:t>/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Презентация-обобщение опыта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Анализ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</a:rPr>
                        <a:t> воспитательной работы за 2012-2013 учебный год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0" u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Интернет-портал «</a:t>
                      </a:r>
                      <a:r>
                        <a:rPr lang="en-US" sz="1600" b="0" i="0" u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</a:t>
                      </a:r>
                      <a:r>
                        <a:rPr lang="ru-RU" sz="1600" b="0" i="0" u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Школу»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u="sng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hlinkClick r:id="rId6"/>
                        </a:rPr>
                        <a:t>http://www.proshkolu.ru/user/Uiylia69/file/5022809/</a:t>
                      </a:r>
                      <a:r>
                        <a:rPr lang="en-US" sz="1200" i="1" u="sng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i="1" u="sng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</a:t>
                      </a:r>
                      <a:endParaRPr lang="ru-RU" sz="1200" dirty="0">
                        <a:solidFill>
                          <a:srgbClr val="0070C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466" marR="6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ьм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7500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428728" y="1000108"/>
            <a:ext cx="6572296" cy="56436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000108"/>
          <a:ext cx="8429684" cy="6054392"/>
        </p:xfrm>
        <a:graphic>
          <a:graphicData uri="http://schemas.openxmlformats.org/drawingml/2006/table">
            <a:tbl>
              <a:tblPr/>
              <a:tblGrid>
                <a:gridCol w="428628"/>
                <a:gridCol w="3928791"/>
                <a:gridCol w="1786249"/>
                <a:gridCol w="2286016"/>
              </a:tblGrid>
              <a:tr h="400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Calibri"/>
                          <a:ea typeface="Calibri"/>
                          <a:cs typeface="Times New Roman"/>
                        </a:rPr>
                        <a:t>Наличие выступлений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>
                          <a:latin typeface="Calibri"/>
                          <a:ea typeface="Calibri"/>
                          <a:cs typeface="Times New Roman"/>
                        </a:rPr>
                        <a:t>Тема выступления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>
                          <a:latin typeface="Calibri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latin typeface="Calibri"/>
                          <a:ea typeface="Calibri"/>
                          <a:cs typeface="Times New Roman"/>
                        </a:rPr>
                        <a:t>Дата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Дифференцированное обучение на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модулях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русского языка как основной метод работы учителя со слабоуспевающими и одаренными детьми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МО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учителей русского языка и литературы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2011-2012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уч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. год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2. 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Использование  </a:t>
                      </a:r>
                      <a:r>
                        <a:rPr lang="ru-RU" sz="1600" dirty="0" err="1" smtClean="0">
                          <a:latin typeface="Calibri"/>
                          <a:ea typeface="Calibri"/>
                          <a:cs typeface="Times New Roman"/>
                        </a:rPr>
                        <a:t>медиа-методики</a:t>
                      </a:r>
                      <a:r>
                        <a:rPr lang="ru-RU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на модулях литературы в 11 классе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 МО учителей русского языка и литературы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2014-2015</a:t>
                      </a:r>
                      <a:r>
                        <a:rPr lang="ru-RU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latin typeface="Calibri"/>
                          <a:ea typeface="Calibri"/>
                          <a:cs typeface="Times New Roman"/>
                        </a:rPr>
                        <a:t>уч.год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творческого потенциала  обучающихся на модулях  русского языка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Педагогический совет школы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2011-2012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уч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. год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Типы конфликтов с детьми и способы их решения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Родительское собрание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о\ш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2012-2013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уч.год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5. 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Как сформировать положительные привычки у подростка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Родительское собрание о\ш</a:t>
                      </a: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2013-2014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уч.год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5" marR="64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ьм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500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428728" y="1000108"/>
            <a:ext cx="6572296" cy="56436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42852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Использование в образовательном процессе современных </a:t>
            </a:r>
          </a:p>
          <a:p>
            <a:r>
              <a:rPr lang="ru-RU" sz="2000" b="1" i="1" dirty="0" smtClean="0"/>
              <a:t>образовательных технологий</a:t>
            </a:r>
            <a:endParaRPr lang="ru-RU" sz="2000" b="1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808684"/>
          <a:ext cx="8715435" cy="62321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4190"/>
                <a:gridCol w="2420954"/>
                <a:gridCol w="1452573"/>
                <a:gridCol w="1936764"/>
                <a:gridCol w="2420954"/>
              </a:tblGrid>
              <a:tr h="301230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b="1" i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технологии</a:t>
                      </a:r>
                      <a:endParaRPr lang="ru-RU" sz="1400" b="1" i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/>
                        <a:t>Уровень использования</a:t>
                      </a:r>
                      <a:endParaRPr lang="ru-RU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 уровне отдельных уроков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Апробация в экспериментальном режиме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Системное использование</a:t>
                      </a:r>
                      <a:endParaRPr lang="ru-RU" sz="1400" b="1" i="1" dirty="0"/>
                    </a:p>
                  </a:txBody>
                  <a:tcPr/>
                </a:tc>
              </a:tr>
              <a:tr h="6325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Технологии развития критического мышления через чтение и письмо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Системное использование опорных схем, конспектов</a:t>
                      </a:r>
                      <a:endParaRPr lang="ru-RU" sz="1200" dirty="0"/>
                    </a:p>
                  </a:txBody>
                  <a:tcPr/>
                </a:tc>
              </a:tr>
              <a:tr h="6325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Технология уровневой дифференциации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Отдельные модули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Системная работа с учащимися при объяснении нового материала</a:t>
                      </a:r>
                      <a:endParaRPr lang="ru-RU" sz="1200" dirty="0"/>
                    </a:p>
                  </a:txBody>
                  <a:tcPr/>
                </a:tc>
              </a:tr>
              <a:tr h="70302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ИКТ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Применение на уроках</a:t>
                      </a:r>
                      <a:r>
                        <a:rPr lang="ru-RU" sz="1200" baseline="0" dirty="0" smtClean="0"/>
                        <a:t> готовых обучающих программ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Системное применение презентаций, тестов, тренажеров</a:t>
                      </a:r>
                      <a:endParaRPr lang="ru-RU" sz="1200" dirty="0"/>
                    </a:p>
                  </a:txBody>
                  <a:tcPr/>
                </a:tc>
              </a:tr>
              <a:tr h="9940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Проблемное обучение. Технология учебного исследования. Технология современного проектного обучения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Создание проектов в виде презентаций, буклетов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Реализация метода проекта на модулях в 5-11 классах</a:t>
                      </a:r>
                      <a:endParaRPr lang="ru-RU" sz="1200" dirty="0"/>
                    </a:p>
                  </a:txBody>
                  <a:tcPr/>
                </a:tc>
              </a:tr>
              <a:tr h="8133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Технология использования в обучении игровых методов: ролевых, деловых и других видов обучающих игр.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Разработаны модули-конкурсы, модуль-игра, модуль-путешествие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Системное использование на разных этапах модуля в 5, 6 классах</a:t>
                      </a:r>
                      <a:endParaRPr lang="ru-RU" sz="1200" dirty="0"/>
                    </a:p>
                  </a:txBody>
                  <a:tcPr/>
                </a:tc>
              </a:tr>
              <a:tr h="4979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Здоровьесберегающие</a:t>
                      </a:r>
                      <a:r>
                        <a:rPr lang="ru-RU" sz="1200" dirty="0" smtClean="0"/>
                        <a:t> технологии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Системное использование на всех модулях</a:t>
                      </a:r>
                      <a:endParaRPr lang="ru-RU" sz="1200" dirty="0"/>
                    </a:p>
                  </a:txBody>
                  <a:tcPr/>
                </a:tc>
              </a:tr>
              <a:tr h="70302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Тестовые технологии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Разработаны</a:t>
                      </a:r>
                      <a:r>
                        <a:rPr lang="ru-RU" sz="1200" baseline="0" dirty="0" smtClean="0"/>
                        <a:t> тесты по всем разделам русского языка для всех классов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1713</Words>
  <Application>Microsoft Office PowerPoint</Application>
  <PresentationFormat>Экран (4:3)</PresentationFormat>
  <Paragraphs>298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Юлия</cp:lastModifiedBy>
  <cp:revision>59</cp:revision>
  <dcterms:created xsi:type="dcterms:W3CDTF">2012-11-02T15:15:58Z</dcterms:created>
  <dcterms:modified xsi:type="dcterms:W3CDTF">2014-11-30T18:59:35Z</dcterms:modified>
</cp:coreProperties>
</file>