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803" autoAdjust="0"/>
  </p:normalViewPr>
  <p:slideViewPr>
    <p:cSldViewPr>
      <p:cViewPr varScale="1">
        <p:scale>
          <a:sx n="69" d="100"/>
          <a:sy n="69" d="100"/>
        </p:scale>
        <p:origin x="-14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4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2012 год</c:v>
                </c:pt>
              </c:strCache>
            </c:strRef>
          </c:tx>
          <c:cat>
            <c:strRef>
              <c:f>Лист1!$A$2:$A$9</c:f>
              <c:strCache>
                <c:ptCount val="8"/>
                <c:pt idx="0">
                  <c:v>понятия</c:v>
                </c:pt>
                <c:pt idx="1">
                  <c:v>хронология</c:v>
                </c:pt>
                <c:pt idx="2">
                  <c:v>персоналии</c:v>
                </c:pt>
                <c:pt idx="3">
                  <c:v>схемы</c:v>
                </c:pt>
                <c:pt idx="4">
                  <c:v>знание карты</c:v>
                </c:pt>
                <c:pt idx="5">
                  <c:v>работа с источником</c:v>
                </c:pt>
                <c:pt idx="6">
                  <c:v>задания на сравнения</c:v>
                </c:pt>
                <c:pt idx="7">
                  <c:v>тесты</c:v>
                </c:pt>
              </c:strCache>
            </c:strRef>
          </c:cat>
          <c:val>
            <c:numRef>
              <c:f>Лист1!$B$2:$B$9</c:f>
              <c:numCache>
                <c:formatCode>0%</c:formatCode>
                <c:ptCount val="8"/>
                <c:pt idx="0">
                  <c:v>0.46</c:v>
                </c:pt>
                <c:pt idx="1">
                  <c:v>0.46</c:v>
                </c:pt>
                <c:pt idx="2">
                  <c:v>0.77</c:v>
                </c:pt>
                <c:pt idx="3">
                  <c:v>0.15</c:v>
                </c:pt>
                <c:pt idx="4">
                  <c:v>0.53</c:v>
                </c:pt>
                <c:pt idx="5">
                  <c:v>0.46</c:v>
                </c:pt>
                <c:pt idx="6">
                  <c:v>0.46</c:v>
                </c:pt>
                <c:pt idx="7">
                  <c:v>0.77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2013 год</c:v>
                </c:pt>
              </c:strCache>
            </c:strRef>
          </c:tx>
          <c:cat>
            <c:strRef>
              <c:f>Лист1!$A$2:$A$9</c:f>
              <c:strCache>
                <c:ptCount val="8"/>
                <c:pt idx="0">
                  <c:v>понятия</c:v>
                </c:pt>
                <c:pt idx="1">
                  <c:v>хронология</c:v>
                </c:pt>
                <c:pt idx="2">
                  <c:v>персоналии</c:v>
                </c:pt>
                <c:pt idx="3">
                  <c:v>схемы</c:v>
                </c:pt>
                <c:pt idx="4">
                  <c:v>знание карты</c:v>
                </c:pt>
                <c:pt idx="5">
                  <c:v>работа с источником</c:v>
                </c:pt>
                <c:pt idx="6">
                  <c:v>задания на сравнения</c:v>
                </c:pt>
                <c:pt idx="7">
                  <c:v>тесты</c:v>
                </c:pt>
              </c:strCache>
            </c:strRef>
          </c:cat>
          <c:val>
            <c:numRef>
              <c:f>Лист1!$C$2:$C$9</c:f>
              <c:numCache>
                <c:formatCode>0%</c:formatCode>
                <c:ptCount val="8"/>
                <c:pt idx="0">
                  <c:v>0.53</c:v>
                </c:pt>
                <c:pt idx="1">
                  <c:v>0.53</c:v>
                </c:pt>
                <c:pt idx="2">
                  <c:v>0.92</c:v>
                </c:pt>
                <c:pt idx="3">
                  <c:v>0.3</c:v>
                </c:pt>
                <c:pt idx="4">
                  <c:v>0.37</c:v>
                </c:pt>
                <c:pt idx="5">
                  <c:v>0.46</c:v>
                </c:pt>
                <c:pt idx="6">
                  <c:v>0.37</c:v>
                </c:pt>
                <c:pt idx="7">
                  <c:v>0.84</c:v>
                </c:pt>
              </c:numCache>
            </c:numRef>
          </c:val>
        </c:ser>
        <c:axId val="79697024"/>
        <c:axId val="79701888"/>
      </c:barChart>
      <c:catAx>
        <c:axId val="79697024"/>
        <c:scaling>
          <c:orientation val="minMax"/>
        </c:scaling>
        <c:axPos val="b"/>
        <c:tickLblPos val="nextTo"/>
        <c:crossAx val="79701888"/>
        <c:crosses val="autoZero"/>
        <c:auto val="1"/>
        <c:lblAlgn val="ctr"/>
        <c:lblOffset val="100"/>
      </c:catAx>
      <c:valAx>
        <c:axId val="79701888"/>
        <c:scaling>
          <c:orientation val="minMax"/>
        </c:scaling>
        <c:axPos val="l"/>
        <c:majorGridlines/>
        <c:numFmt formatCode="0%" sourceLinked="1"/>
        <c:tickLblPos val="nextTo"/>
        <c:crossAx val="79697024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Аналитическая деятельность учителя как фактор повышения эффективности педагогической деятельности.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ru-RU" sz="2800" dirty="0" smtClean="0"/>
              <a:t>Из опыта работы учителя истории </a:t>
            </a:r>
          </a:p>
          <a:p>
            <a:pPr algn="r"/>
            <a:r>
              <a:rPr lang="ru-RU" sz="2800" dirty="0" smtClean="0"/>
              <a:t>МБОУ </a:t>
            </a:r>
            <a:r>
              <a:rPr lang="ru-RU" sz="2800" dirty="0" err="1" smtClean="0"/>
              <a:t>Разинской</a:t>
            </a:r>
            <a:r>
              <a:rPr lang="ru-RU" sz="2800" dirty="0" smtClean="0"/>
              <a:t> СОШ </a:t>
            </a:r>
          </a:p>
          <a:p>
            <a:pPr algn="r"/>
            <a:r>
              <a:rPr lang="ru-RU" sz="2800" dirty="0" err="1" smtClean="0"/>
              <a:t>Востряковой</a:t>
            </a:r>
            <a:r>
              <a:rPr lang="ru-RU" sz="2800" dirty="0" smtClean="0"/>
              <a:t> Т.В.</a:t>
            </a:r>
            <a:endParaRPr lang="ru-RU" sz="2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008112"/>
          </a:xfrm>
        </p:spPr>
        <p:txBody>
          <a:bodyPr>
            <a:normAutofit/>
          </a:bodyPr>
          <a:lstStyle/>
          <a:p>
            <a:r>
              <a:rPr lang="ru-RU" dirty="0" smtClean="0"/>
              <a:t>Вывод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371600" y="1412776"/>
            <a:ext cx="6400800" cy="4226024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Данные свидетельствуют о небольшом ухудшении качества выполнения предэкзаменационных работ №2 – 3. Возможно причинами такого явления стало усложнение КИМ, а так же увеличение учебной нагрузки учащихся 11 класса в связи с приближением экзаменов   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ru-RU" sz="2800" dirty="0" smtClean="0"/>
              <a:t>«Покажи мне своих учеников и я увижу тебя».</a:t>
            </a:r>
            <a:br>
              <a:rPr lang="ru-RU" sz="2800" dirty="0" smtClean="0"/>
            </a:br>
            <a:r>
              <a:rPr lang="ru-RU" sz="2800" dirty="0" smtClean="0"/>
              <a:t>А. </a:t>
            </a:r>
            <a:r>
              <a:rPr lang="ru-RU" sz="2800" dirty="0" err="1" smtClean="0"/>
              <a:t>Дистервег</a:t>
            </a:r>
            <a:r>
              <a:rPr lang="ru-RU" sz="2800" dirty="0" smtClean="0"/>
              <a:t> </a:t>
            </a:r>
            <a:endParaRPr lang="ru-RU" sz="2800" dirty="0"/>
          </a:p>
        </p:txBody>
      </p:sp>
      <p:pic>
        <p:nvPicPr>
          <p:cNvPr id="7" name="Содержимое 6" descr="IMG_080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55576" y="1340768"/>
            <a:ext cx="7632847" cy="5040560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62674"/>
          </a:xfrm>
        </p:spPr>
        <p:txBody>
          <a:bodyPr>
            <a:normAutofit fontScale="90000"/>
          </a:bodyPr>
          <a:lstStyle/>
          <a:p>
            <a:r>
              <a:rPr lang="ru-RU" sz="4000" dirty="0" smtClean="0"/>
              <a:t>Аналитическая деятельность помогает поддерживать </a:t>
            </a:r>
            <a:r>
              <a:rPr lang="ru-RU" sz="4000" i="1" u="sng" dirty="0" smtClean="0"/>
              <a:t>обратную связь</a:t>
            </a:r>
            <a:r>
              <a:rPr lang="ru-RU" sz="4000" dirty="0" smtClean="0"/>
              <a:t> в своей работе, а значит </a:t>
            </a:r>
            <a:r>
              <a:rPr lang="ru-RU" sz="4000" i="1" u="sng" dirty="0" smtClean="0"/>
              <a:t>непрерывно сверять то, что намечалось достигнуть в обучении и воспитании учащихся и, что достигнуто, и на этой основе вносить необходимые коррективы в </a:t>
            </a:r>
            <a:r>
              <a:rPr lang="ru-RU" sz="4000" i="1" u="sng" dirty="0" err="1" smtClean="0"/>
              <a:t>учебно</a:t>
            </a:r>
            <a:r>
              <a:rPr lang="ru-RU" sz="4000" i="1" u="sng" dirty="0" smtClean="0"/>
              <a:t> – воспитательный процесс.</a:t>
            </a:r>
            <a:endParaRPr lang="ru-RU" sz="4000" i="1" u="sng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864095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Направления аналитической деятельности.  </a:t>
            </a:r>
            <a:endParaRPr lang="ru-RU" sz="2800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371600" y="1052736"/>
            <a:ext cx="6400800" cy="5400600"/>
          </a:xfrm>
        </p:spPr>
        <p:txBody>
          <a:bodyPr>
            <a:noAutofit/>
          </a:bodyPr>
          <a:lstStyle/>
          <a:p>
            <a:pPr algn="l">
              <a:buFont typeface="Arial" pitchFamily="34" charset="0"/>
              <a:buChar char="•"/>
            </a:pPr>
            <a:r>
              <a:rPr lang="ru-RU" sz="2200" dirty="0" smtClean="0"/>
              <a:t>Результаты ЕГЭ по истории и обществознанию </a:t>
            </a:r>
          </a:p>
          <a:p>
            <a:pPr algn="l">
              <a:buFont typeface="Arial" pitchFamily="34" charset="0"/>
              <a:buChar char="•"/>
            </a:pPr>
            <a:r>
              <a:rPr lang="ru-RU" sz="2200" dirty="0" smtClean="0"/>
              <a:t>Результаты аттестации учащихся</a:t>
            </a:r>
          </a:p>
          <a:p>
            <a:pPr algn="l">
              <a:buFont typeface="Arial" pitchFamily="34" charset="0"/>
              <a:buChar char="•"/>
            </a:pPr>
            <a:r>
              <a:rPr lang="ru-RU" sz="2200" dirty="0" smtClean="0"/>
              <a:t>Результативность контрольных срезов знаний обучающихся по предмету </a:t>
            </a:r>
          </a:p>
          <a:p>
            <a:pPr algn="l">
              <a:buFont typeface="Arial" pitchFamily="34" charset="0"/>
              <a:buChar char="•"/>
            </a:pPr>
            <a:r>
              <a:rPr lang="ru-RU" sz="2200" dirty="0" smtClean="0"/>
              <a:t>Участие обучающихся в предметных олимпиадах и конкурсах </a:t>
            </a:r>
          </a:p>
          <a:p>
            <a:pPr algn="l">
              <a:buFont typeface="Arial" pitchFamily="34" charset="0"/>
              <a:buChar char="•"/>
            </a:pPr>
            <a:r>
              <a:rPr lang="ru-RU" sz="2200" dirty="0" smtClean="0"/>
              <a:t>Результаты </a:t>
            </a:r>
            <a:r>
              <a:rPr lang="ru-RU" sz="2200" dirty="0" err="1" smtClean="0"/>
              <a:t>сформированности</a:t>
            </a:r>
            <a:r>
              <a:rPr lang="ru-RU" sz="2200" dirty="0" smtClean="0"/>
              <a:t> познавательного </a:t>
            </a:r>
            <a:r>
              <a:rPr lang="ru-RU" sz="2200" dirty="0" err="1" smtClean="0"/>
              <a:t>познавательного</a:t>
            </a:r>
            <a:r>
              <a:rPr lang="ru-RU" sz="2200" dirty="0" smtClean="0"/>
              <a:t> потенциала личности учащихся</a:t>
            </a:r>
          </a:p>
          <a:p>
            <a:pPr algn="l">
              <a:buFont typeface="Arial" pitchFamily="34" charset="0"/>
              <a:buChar char="•"/>
            </a:pPr>
            <a:r>
              <a:rPr lang="ru-RU" sz="2200" dirty="0" smtClean="0"/>
              <a:t> </a:t>
            </a:r>
            <a:r>
              <a:rPr lang="ru-RU" sz="2200" dirty="0" smtClean="0"/>
              <a:t>Результаты </a:t>
            </a:r>
            <a:r>
              <a:rPr lang="ru-RU" sz="2200" dirty="0" err="1" smtClean="0"/>
              <a:t>сформированности</a:t>
            </a:r>
            <a:r>
              <a:rPr lang="ru-RU" sz="2200" dirty="0" smtClean="0"/>
              <a:t> коммуникативного потенциала  личности учащихся</a:t>
            </a:r>
          </a:p>
          <a:p>
            <a:pPr algn="l">
              <a:buFont typeface="Arial" pitchFamily="34" charset="0"/>
              <a:buChar char="•"/>
            </a:pPr>
            <a:r>
              <a:rPr lang="ru-RU" sz="2200" dirty="0" smtClean="0"/>
              <a:t>Результаты </a:t>
            </a:r>
            <a:r>
              <a:rPr lang="ru-RU" sz="2200" dirty="0" err="1" smtClean="0"/>
              <a:t>сформированности</a:t>
            </a:r>
            <a:r>
              <a:rPr lang="ru-RU" sz="2200" dirty="0" smtClean="0"/>
              <a:t> нравственного и эстетического потенциала личности </a:t>
            </a:r>
          </a:p>
          <a:p>
            <a:pPr algn="l">
              <a:buFont typeface="Arial" pitchFamily="34" charset="0"/>
              <a:buChar char="•"/>
            </a:pPr>
            <a:r>
              <a:rPr lang="ru-RU" sz="2200" dirty="0" smtClean="0"/>
              <a:t>Результаты личных достижений </a:t>
            </a:r>
            <a:endParaRPr lang="ru-RU" sz="2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620689"/>
            <a:ext cx="7772400" cy="1656184"/>
          </a:xfrm>
        </p:spPr>
        <p:txBody>
          <a:bodyPr>
            <a:normAutofit/>
          </a:bodyPr>
          <a:lstStyle/>
          <a:p>
            <a:r>
              <a:rPr lang="ru-RU" dirty="0" smtClean="0"/>
              <a:t>Оценка предметных результатов  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371600" y="2276872"/>
            <a:ext cx="6400800" cy="4032448"/>
          </a:xfrm>
        </p:spPr>
        <p:txBody>
          <a:bodyPr>
            <a:normAutofit fontScale="92500" lnSpcReduction="20000"/>
          </a:bodyPr>
          <a:lstStyle/>
          <a:p>
            <a:pPr algn="l">
              <a:buFont typeface="Arial" pitchFamily="34" charset="0"/>
              <a:buChar char="•"/>
            </a:pPr>
            <a:r>
              <a:rPr lang="ru-RU" dirty="0" smtClean="0"/>
              <a:t>Объектом оценки предметных результатов является способность учащихся решать </a:t>
            </a:r>
            <a:r>
              <a:rPr lang="ru-RU" dirty="0" err="1" smtClean="0"/>
              <a:t>учебно</a:t>
            </a:r>
            <a:r>
              <a:rPr lang="ru-RU" dirty="0" smtClean="0"/>
              <a:t> – познавательные и </a:t>
            </a:r>
            <a:r>
              <a:rPr lang="ru-RU" dirty="0" err="1" smtClean="0"/>
              <a:t>учебно</a:t>
            </a:r>
            <a:r>
              <a:rPr lang="ru-RU" dirty="0" smtClean="0"/>
              <a:t> – практические задачи </a:t>
            </a:r>
          </a:p>
          <a:p>
            <a:pPr algn="l">
              <a:buFont typeface="Arial" pitchFamily="34" charset="0"/>
              <a:buChar char="•"/>
            </a:pPr>
            <a:r>
              <a:rPr lang="ru-RU" dirty="0" smtClean="0"/>
              <a:t>Оценка достижения предметных результатов ведется как в ходе текущего и промежуточного оценивания так и в ходе выполнения итоговых проверочных работ  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>Формы контроля и учета достижений обучающихся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2700" dirty="0" smtClean="0"/>
              <a:t>Оценочный лист</a:t>
            </a: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000" dirty="0" smtClean="0"/>
              <a:t>О</a:t>
            </a:r>
            <a:r>
              <a:rPr lang="ru-RU" sz="2000" dirty="0" smtClean="0"/>
              <a:t>ценочные показатели</a:t>
            </a:r>
            <a:r>
              <a:rPr lang="ru-RU" sz="2700" dirty="0" smtClean="0"/>
              <a:t/>
            </a:r>
            <a:br>
              <a:rPr lang="ru-RU" sz="2700" dirty="0" smtClean="0"/>
            </a:br>
            <a:endParaRPr lang="ru-RU" sz="2700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457200" y="2060847"/>
          <a:ext cx="8229600" cy="41764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8416"/>
                <a:gridCol w="936104"/>
                <a:gridCol w="792088"/>
                <a:gridCol w="792088"/>
                <a:gridCol w="792088"/>
                <a:gridCol w="864096"/>
                <a:gridCol w="925840"/>
                <a:gridCol w="946368"/>
                <a:gridCol w="699552"/>
                <a:gridCol w="822960"/>
              </a:tblGrid>
              <a:tr h="1440161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Тема </a:t>
                      </a:r>
                      <a:endParaRPr lang="ru-RU" sz="1600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Понятия</a:t>
                      </a:r>
                      <a:endParaRPr lang="ru-RU" sz="1600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Хронология</a:t>
                      </a:r>
                      <a:endParaRPr lang="ru-RU" sz="1600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Персоналии</a:t>
                      </a:r>
                      <a:endParaRPr lang="ru-RU" sz="1600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Схемы</a:t>
                      </a:r>
                      <a:endParaRPr lang="ru-RU" sz="1600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Знание карты</a:t>
                      </a:r>
                      <a:endParaRPr lang="ru-RU" sz="1600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Работа с источником</a:t>
                      </a:r>
                      <a:endParaRPr lang="ru-RU" sz="1600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Задания на сравнение</a:t>
                      </a:r>
                      <a:endParaRPr lang="ru-RU" sz="1600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Тесты</a:t>
                      </a:r>
                      <a:endParaRPr lang="ru-RU" sz="1600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Общий балл</a:t>
                      </a:r>
                      <a:endParaRPr lang="ru-RU" sz="1600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1368152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68152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Анализ </a:t>
            </a:r>
            <a:r>
              <a:rPr lang="ru-RU" sz="3200" dirty="0" err="1" smtClean="0"/>
              <a:t>срезовой</a:t>
            </a:r>
            <a:r>
              <a:rPr lang="ru-RU" sz="3200" dirty="0" smtClean="0"/>
              <a:t> работы по истории России 8а класс(21.03 2013 г.)</a:t>
            </a:r>
            <a:endParaRPr lang="ru-RU" sz="32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91268" cy="49251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0424"/>
                <a:gridCol w="1112080"/>
                <a:gridCol w="921252"/>
                <a:gridCol w="921252"/>
                <a:gridCol w="921252"/>
                <a:gridCol w="921252"/>
                <a:gridCol w="921252"/>
                <a:gridCol w="921252"/>
                <a:gridCol w="921252"/>
              </a:tblGrid>
              <a:tr h="164171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Тема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Понятия</a:t>
                      </a:r>
                    </a:p>
                    <a:p>
                      <a:endParaRPr lang="ru-RU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Хронология</a:t>
                      </a:r>
                    </a:p>
                    <a:p>
                      <a:endParaRPr lang="ru-RU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Персоналии</a:t>
                      </a:r>
                    </a:p>
                    <a:p>
                      <a:endParaRPr lang="ru-RU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Схемы</a:t>
                      </a:r>
                    </a:p>
                    <a:p>
                      <a:endParaRPr lang="ru-RU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Знание карты</a:t>
                      </a:r>
                    </a:p>
                    <a:p>
                      <a:endParaRPr lang="ru-RU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Работа с источником</a:t>
                      </a:r>
                    </a:p>
                    <a:p>
                      <a:endParaRPr lang="ru-RU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Тесты</a:t>
                      </a:r>
                      <a:endParaRPr lang="ru-RU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Общий балл</a:t>
                      </a:r>
                    </a:p>
                    <a:p>
                      <a:endParaRPr lang="ru-RU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1641715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Россия</a:t>
                      </a:r>
                      <a:r>
                        <a:rPr lang="ru-RU" sz="1200" baseline="0" dirty="0" smtClean="0"/>
                        <a:t> во 2 половине 19 века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7/53%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7/53%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12/92%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4/30%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5/37%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6/46%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11/84%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49.6%</a:t>
                      </a:r>
                      <a:endParaRPr lang="ru-RU" dirty="0"/>
                    </a:p>
                  </a:txBody>
                  <a:tcPr/>
                </a:tc>
              </a:tr>
              <a:tr h="1641715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dirty="0" smtClean="0"/>
              <a:t>Сравнительный уровень </a:t>
            </a:r>
            <a:r>
              <a:rPr lang="ru-RU" sz="3200" dirty="0" err="1" smtClean="0"/>
              <a:t>срезовых</a:t>
            </a:r>
            <a:r>
              <a:rPr lang="ru-RU" sz="3200" dirty="0" smtClean="0"/>
              <a:t> работ по истории России 8а класс (2012 – март 2013 года)  </a:t>
            </a:r>
            <a:endParaRPr lang="ru-RU" sz="3200" dirty="0"/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692697"/>
            <a:ext cx="7772400" cy="1512168"/>
          </a:xfrm>
        </p:spPr>
        <p:txBody>
          <a:bodyPr>
            <a:normAutofit/>
          </a:bodyPr>
          <a:lstStyle/>
          <a:p>
            <a:r>
              <a:rPr lang="ru-RU" dirty="0" smtClean="0"/>
              <a:t>Вывод 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371600" y="1916832"/>
            <a:ext cx="6400800" cy="3721968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Идет снижение качества знаний по двум показателям: знание карты и задание на сравнение. Это связанно с особенностями ученического коллектива, возможно причиной является снижение интеллектуального уровня учащихся, потребности в чтении, что всегда важно для изучения гуманитарных предметов.    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864096"/>
          </a:xfrm>
        </p:spPr>
        <p:txBody>
          <a:bodyPr>
            <a:normAutofit fontScale="90000"/>
          </a:bodyPr>
          <a:lstStyle/>
          <a:p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/>
              <a:t>Результаты пробного ЕГЭ по обществознанию (октябрь 2012 – март 2013)</a:t>
            </a:r>
            <a:br>
              <a:rPr lang="ru-RU" sz="2700" dirty="0" smtClean="0"/>
            </a:br>
            <a:r>
              <a:rPr lang="ru-RU" sz="2000" dirty="0" smtClean="0"/>
              <a:t>Количество участников пробного ЕГЭ – 5 человек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1800" dirty="0" smtClean="0"/>
              <a:t>К</a:t>
            </a:r>
            <a:r>
              <a:rPr lang="ru-RU" sz="1800" dirty="0" smtClean="0"/>
              <a:t>оличество выполненных работ – 4</a:t>
            </a:r>
            <a:br>
              <a:rPr lang="ru-RU" sz="1800" dirty="0" smtClean="0"/>
            </a:br>
            <a:r>
              <a:rPr lang="ru-RU" sz="1800" dirty="0" smtClean="0"/>
              <a:t>Минимальный пороговый балл – 39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000" dirty="0" smtClean="0"/>
              <a:t>Средний балл выполненных работ – 45.6</a:t>
            </a:r>
            <a:endParaRPr lang="ru-RU" sz="20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2492898"/>
          <a:ext cx="8229600" cy="28083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468052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Сроки </a:t>
                      </a:r>
                      <a:endParaRPr lang="ru-RU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Работа №1</a:t>
                      </a:r>
                      <a:endParaRPr lang="ru-RU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Работа №2</a:t>
                      </a:r>
                      <a:endParaRPr lang="ru-RU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Работа №3</a:t>
                      </a:r>
                      <a:endParaRPr lang="ru-RU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Работа №4</a:t>
                      </a:r>
                      <a:endParaRPr lang="ru-RU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68052">
                <a:tc>
                  <a:txBody>
                    <a:bodyPr/>
                    <a:lstStyle/>
                    <a:p>
                      <a:r>
                        <a:rPr lang="ru-RU" dirty="0" smtClean="0"/>
                        <a:t>5.10.2012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57%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68052">
                <a:tc>
                  <a:txBody>
                    <a:bodyPr/>
                    <a:lstStyle/>
                    <a:p>
                      <a:r>
                        <a:rPr lang="ru-RU" dirty="0" smtClean="0"/>
                        <a:t>3.12.2012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56.4%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68052">
                <a:tc>
                  <a:txBody>
                    <a:bodyPr/>
                    <a:lstStyle/>
                    <a:p>
                      <a:r>
                        <a:rPr lang="ru-RU" dirty="0" smtClean="0"/>
                        <a:t>4.02.2013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56.4%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68052">
                <a:tc>
                  <a:txBody>
                    <a:bodyPr/>
                    <a:lstStyle/>
                    <a:p>
                      <a:r>
                        <a:rPr lang="ru-RU" dirty="0" smtClean="0"/>
                        <a:t>4.03.2013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57.2%</a:t>
                      </a:r>
                      <a:endParaRPr lang="ru-RU" dirty="0"/>
                    </a:p>
                  </a:txBody>
                  <a:tcPr/>
                </a:tc>
              </a:tr>
              <a:tr h="46805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102</TotalTime>
  <Words>346</Words>
  <Application>Microsoft Office PowerPoint</Application>
  <PresentationFormat>Экран (4:3)</PresentationFormat>
  <Paragraphs>67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Аналитическая деятельность учителя как фактор повышения эффективности педагогической деятельности.</vt:lpstr>
      <vt:lpstr>Аналитическая деятельность помогает поддерживать обратную связь в своей работе, а значит непрерывно сверять то, что намечалось достигнуть в обучении и воспитании учащихся и, что достигнуто, и на этой основе вносить необходимые коррективы в учебно – воспитательный процесс.</vt:lpstr>
      <vt:lpstr>Направления аналитической деятельности.  </vt:lpstr>
      <vt:lpstr>Оценка предметных результатов  </vt:lpstr>
      <vt:lpstr>  Формы контроля и учета достижений обучающихся Оценочный лист   Оценочные показатели </vt:lpstr>
      <vt:lpstr>Анализ срезовой работы по истории России 8а класс(21.03 2013 г.)</vt:lpstr>
      <vt:lpstr>Сравнительный уровень срезовых работ по истории России 8а класс (2012 – март 2013 года)  </vt:lpstr>
      <vt:lpstr>Вывод </vt:lpstr>
      <vt:lpstr>    Результаты пробного ЕГЭ по обществознанию (октябрь 2012 – март 2013) Количество участников пробного ЕГЭ – 5 человек Количество выполненных работ – 4 Минимальный пороговый балл – 39 Средний балл выполненных работ – 45.6</vt:lpstr>
      <vt:lpstr>Вывод</vt:lpstr>
      <vt:lpstr>«Покажи мне своих учеников и я увижу тебя». А. Дистервег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Аналитическая деятельность учителя как фактор повышения эффективности педагогической деятельности.</dc:title>
  <dc:creator>МБОУ Разинская СОШ</dc:creator>
  <cp:lastModifiedBy>МБОУ Разинская СОШ</cp:lastModifiedBy>
  <cp:revision>12</cp:revision>
  <dcterms:created xsi:type="dcterms:W3CDTF">2013-03-21T18:41:37Z</dcterms:created>
  <dcterms:modified xsi:type="dcterms:W3CDTF">2013-03-21T20:35:00Z</dcterms:modified>
</cp:coreProperties>
</file>