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74" r:id="rId2"/>
    <p:sldId id="272" r:id="rId3"/>
    <p:sldId id="273" r:id="rId4"/>
    <p:sldId id="293" r:id="rId5"/>
    <p:sldId id="290" r:id="rId6"/>
    <p:sldId id="281" r:id="rId7"/>
    <p:sldId id="257" r:id="rId8"/>
    <p:sldId id="276" r:id="rId9"/>
    <p:sldId id="277" r:id="rId10"/>
    <p:sldId id="278" r:id="rId11"/>
    <p:sldId id="279" r:id="rId12"/>
    <p:sldId id="267" r:id="rId13"/>
    <p:sldId id="284" r:id="rId14"/>
    <p:sldId id="283" r:id="rId15"/>
    <p:sldId id="297" r:id="rId16"/>
    <p:sldId id="298" r:id="rId17"/>
    <p:sldId id="299" r:id="rId18"/>
    <p:sldId id="300" r:id="rId19"/>
    <p:sldId id="301" r:id="rId20"/>
    <p:sldId id="291" r:id="rId21"/>
    <p:sldId id="302" r:id="rId22"/>
    <p:sldId id="294" r:id="rId23"/>
    <p:sldId id="287" r:id="rId24"/>
    <p:sldId id="288" r:id="rId25"/>
    <p:sldId id="296" r:id="rId26"/>
    <p:sldId id="289" r:id="rId27"/>
    <p:sldId id="280" r:id="rId28"/>
    <p:sldId id="30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66"/>
    <a:srgbClr val="800080"/>
    <a:srgbClr val="006600"/>
    <a:srgbClr val="0000CC"/>
    <a:srgbClr val="FFFF99"/>
    <a:srgbClr val="80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B3BA45-80C7-4316-8F25-C7973E8A5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7C1276-635F-4C21-9B9D-A5A0E1E50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BEDE4-7BB2-4867-9BA3-C28A1AD2BB8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1F88-BC14-4879-973D-3DDBC6725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9DE0-F82B-43E4-9458-58255BF4F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40440-0099-4642-B740-B1B827E55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2BA3-70EA-4349-82BF-85EC8D8F0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E042-9065-4B68-B32F-8A17EF959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2503-56AF-41C7-870C-B0EB143C0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F65E-F033-4362-908F-E0D750ABE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99DEB-2584-4CD9-AC20-AB274804E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083B5-8788-42C0-B61F-CCECA11E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C5DB-3FB8-4987-9D36-F3D9D9FD4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B489-256C-4A3D-B8A1-275B1794F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 dirty="0" smtClean="0"/>
              <a:t>Нигматзянова Э.Ф.               МОУ ЗСОШ №6 РТ</a:t>
            </a:r>
            <a:endParaRPr lang="ru-RU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DD2B72-A24E-44B2-BEB3-11F59E30B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663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66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664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665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5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5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5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5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5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5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6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666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6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666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66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6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7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7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7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7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7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7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2667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3;&#1086;&#1074;&#1072;&#1103;%20&#1087;&#1072;&#1087;&#1082;&#1072;\&#1042;&#1086;&#1083;&#1096;&#1077;&#1073;&#1085;&#1099;&#1081;_&#1084;&#1080;&#1088;_&#1080;&#1089;&#1082;&#1091;&#1089;&#1089;&#1090;&#1074;&#1072;(-)-&#1040;%5b1%5d.&#1045;&#1088;&#1084;&#1086;&#1083;&#1086;&#1074;..mp3.~~~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t-paysage.ru/files/vecherureki-Lad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038.radikal.ru/0803/90/2566a4d1c76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img0.liveinternet.ru/images/foto/b/3/apps/0/857/857884_avtoportret_s_muzami_jivopisi_i_muziki.jpg" TargetMode="External"/><Relationship Id="rId4" Type="http://schemas.openxmlformats.org/officeDocument/2006/relationships/hyperlink" Target="&#1042;&#1080;&#1076;&#1077;&#1086;_&#1056;&#1086;&#1076;&#1085;&#1099;&#1077;_&#1084;&#1077;&#1089;&#1090;&#1072;555.wm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47.photobucket.com/albums/f170/discoman86/171054B_.jpg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hyperlink" Target="http://live4fun.ru/small_pictures/img_18457562_4131_0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3;&#1086;&#1074;&#1072;&#1103;%20&#1087;&#1072;&#1087;&#1082;&#1072;\kapel_minus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0" Type="http://schemas.openxmlformats.org/officeDocument/2006/relationships/hyperlink" Target="http://i041.radikal.ru/0903/f4/3300a775f7c0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b/bd/Vivaldi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40;.&#1042;&#1080;&#1074;&#1072;&#1083;&#1100;&#1076;&#1080;%20&#1042;&#1077;&#1089;&#1085;&#1072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3;&#1086;&#1074;&#1072;&#1103;%20&#1087;&#1072;&#1087;&#1082;&#1072;\&#1056;&#1072;&#1089;&#1089;&#1074;&#1077;&#1090;%20&#1085;&#1072;%20&#1052;&#1086;&#1089;&#1082;&#1074;&#1072;-&#1088;&#1077;&#1082;&#1077;_&#1061;&#1086;&#1074;&#1072;&#1085;&#1097;&#1080;&#1085;&#1072;_&#1086;&#1090;&#1088;&#1099;&#1074;&#1086;&#1082;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3;&#1086;&#1074;&#1072;&#1103;%20&#1087;&#1072;&#1087;&#1082;&#1072;\&#1047;&#1040;&#1056;&#1071;&#1044;&#1050;&#1040;%20-%20&#1087;&#1086;&#1090;&#1103;&#1075;&#1091;&#1096;&#1082;&#1080;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9593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60350"/>
            <a:ext cx="7129462" cy="62769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847" name="Волшебный_мир_искусства(-)-А[1].Ермолов..mp3.~~~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18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628775"/>
            <a:ext cx="6769100" cy="447198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887538" y="374650"/>
            <a:ext cx="5629275" cy="544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0099"/>
                </a:solidFill>
                <a:latin typeface="Georgia" pitchFamily="18" charset="0"/>
              </a:rPr>
              <a:t>Левитан И.  «Вечерний  звон»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28775"/>
            <a:ext cx="6696075" cy="44926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547813" y="333375"/>
            <a:ext cx="7127875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0099"/>
                </a:solidFill>
                <a:latin typeface="Georgia" pitchFamily="18" charset="0"/>
              </a:rPr>
              <a:t>Левитан И.  «Солнечный  день»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2463" y="2636838"/>
            <a:ext cx="4681537" cy="3313112"/>
          </a:xfrm>
        </p:spPr>
        <p:txBody>
          <a:bodyPr>
            <a:normAutofit/>
          </a:bodyPr>
          <a:lstStyle/>
          <a:p>
            <a:pPr marL="1071563" indent="-709613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Цвет</a:t>
            </a:r>
          </a:p>
          <a:p>
            <a:pPr marL="1071563" indent="-709613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Цветовые сочетания</a:t>
            </a:r>
          </a:p>
          <a:p>
            <a:pPr marL="1071563" indent="-709613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Контур</a:t>
            </a:r>
          </a:p>
          <a:p>
            <a:pPr marL="1071563" indent="-709613" eaLnBrk="1" hangingPunct="1">
              <a:buFontTx/>
              <a:buBlip>
                <a:blip r:embed="rId2"/>
              </a:buBlip>
              <a:defRPr/>
            </a:pPr>
            <a:r>
              <a:rPr lang="ru-RU" b="1" i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Тон</a:t>
            </a:r>
          </a:p>
          <a:p>
            <a:pPr marL="1071563" indent="-709613" eaLnBrk="1" hangingPunct="1">
              <a:buFontTx/>
              <a:buBlip>
                <a:blip r:embed="rId2"/>
              </a:buBlip>
              <a:defRPr/>
            </a:pPr>
            <a:endParaRPr lang="ru-RU" b="1" i="1" smtClea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2636838"/>
            <a:ext cx="46815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71563" indent="-709613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2"/>
              </a:buBlip>
              <a:defRPr/>
            </a:pPr>
            <a:r>
              <a:rPr lang="ru-RU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Тембры</a:t>
            </a:r>
          </a:p>
          <a:p>
            <a:pPr marL="1071563" indent="-709613">
              <a:spcBef>
                <a:spcPct val="2000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ru-RU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Динамические оттенки</a:t>
            </a:r>
          </a:p>
          <a:p>
            <a:pPr marL="1071563" indent="-709613">
              <a:spcBef>
                <a:spcPct val="2000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ru-RU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Мелодия</a:t>
            </a:r>
          </a:p>
          <a:p>
            <a:pPr marL="1071563" indent="-709613">
              <a:spcBef>
                <a:spcPct val="2000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ru-RU" sz="3200" b="1" i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Гармония</a:t>
            </a:r>
          </a:p>
          <a:p>
            <a:pPr marL="1071563" indent="-709613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i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40322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CC"/>
                </a:solidFill>
                <a:latin typeface="Georgia" pitchFamily="18" charset="0"/>
              </a:rPr>
              <a:t>Средства </a:t>
            </a:r>
          </a:p>
          <a:p>
            <a:pPr algn="ctr"/>
            <a:r>
              <a:rPr lang="ru-RU" sz="2800" b="1" i="1">
                <a:solidFill>
                  <a:srgbClr val="0000CC"/>
                </a:solidFill>
                <a:latin typeface="Georgia" pitchFamily="18" charset="0"/>
              </a:rPr>
              <a:t>музыкальной </a:t>
            </a:r>
          </a:p>
          <a:p>
            <a:pPr algn="ctr"/>
            <a:r>
              <a:rPr lang="ru-RU" sz="2800" b="1" i="1">
                <a:solidFill>
                  <a:srgbClr val="0000CC"/>
                </a:solidFill>
                <a:latin typeface="Georgia" pitchFamily="18" charset="0"/>
              </a:rPr>
              <a:t>выразительности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643438" y="333375"/>
            <a:ext cx="39608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CC"/>
                </a:solidFill>
                <a:latin typeface="Georgia" pitchFamily="18" charset="0"/>
              </a:rPr>
              <a:t>Средства</a:t>
            </a:r>
            <a:r>
              <a:rPr lang="ru-RU" sz="2800" i="1">
                <a:solidFill>
                  <a:srgbClr val="0000CC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800" i="1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>
                <a:solidFill>
                  <a:srgbClr val="0000CC"/>
                </a:solidFill>
                <a:latin typeface="Georgia" pitchFamily="18" charset="0"/>
              </a:rPr>
              <a:t>художественной</a:t>
            </a:r>
            <a:r>
              <a:rPr lang="ru-RU" sz="2800" i="1">
                <a:solidFill>
                  <a:srgbClr val="0000CC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800" b="1" i="1">
                <a:solidFill>
                  <a:srgbClr val="0000CC"/>
                </a:solidFill>
                <a:latin typeface="Georgia" pitchFamily="18" charset="0"/>
              </a:rPr>
              <a:t>выразительности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  <p:bldP spid="20484" grpId="0"/>
      <p:bldP spid="204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 rot="7015461">
            <a:off x="6657182" y="-3802857"/>
            <a:ext cx="488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 algn="ctr"/>
            <a:endParaRPr lang="ru-RU" sz="2000">
              <a:latin typeface="Arial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47625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99"/>
                </a:solidFill>
                <a:latin typeface="Georgia" pitchFamily="18" charset="0"/>
              </a:rPr>
              <a:t>Художественные средства выразительности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55650" y="0"/>
            <a:ext cx="1739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Arial" charset="0"/>
            </a:endParaRPr>
          </a:p>
          <a:p>
            <a:endParaRPr lang="ru-RU" sz="2000">
              <a:latin typeface="Arial" charset="0"/>
            </a:endParaRPr>
          </a:p>
          <a:p>
            <a:endParaRPr lang="ru-RU" sz="2400">
              <a:latin typeface="Arial" charset="0"/>
            </a:endParaRPr>
          </a:p>
          <a:p>
            <a:endParaRPr lang="ru-RU" sz="2400">
              <a:latin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196975"/>
            <a:ext cx="3810000" cy="496887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800000"/>
                </a:solidFill>
                <a:latin typeface="Georgia" pitchFamily="18" charset="0"/>
              </a:rPr>
              <a:t>МУЗЫКАЛЬНЫЕ КРАСКИ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1196975"/>
            <a:ext cx="4284662" cy="45307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800000"/>
                </a:solidFill>
              </a:rPr>
              <a:t>ИЗОБРАЗИТЕЛЬНЫЕ КРАСКИ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55650" y="2205038"/>
            <a:ext cx="2879725" cy="4254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лад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55650" y="2997200"/>
            <a:ext cx="2879725" cy="4254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тембр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755650" y="3789363"/>
            <a:ext cx="2879725" cy="4254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регистр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755650" y="4581525"/>
            <a:ext cx="2879725" cy="4254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динамика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55650" y="5373688"/>
            <a:ext cx="2879725" cy="7302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динамические</a:t>
            </a:r>
            <a:br>
              <a:rPr lang="ru-RU" sz="2000">
                <a:latin typeface="Arial" charset="0"/>
              </a:rPr>
            </a:br>
            <a:r>
              <a:rPr lang="ru-RU" sz="2000">
                <a:latin typeface="Arial" charset="0"/>
              </a:rPr>
              <a:t>оттенки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5292725" y="2205038"/>
            <a:ext cx="3240088" cy="4254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колорит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292725" y="2997200"/>
            <a:ext cx="3238500" cy="4254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тон цвета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292725" y="3789363"/>
            <a:ext cx="3240088" cy="4254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палитра цвета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292725" y="4581525"/>
            <a:ext cx="3240088" cy="4254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цветовой фон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292725" y="5373688"/>
            <a:ext cx="3240088" cy="7302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оттенки </a:t>
            </a:r>
            <a:br>
              <a:rPr lang="ru-RU" sz="2000">
                <a:latin typeface="Arial" charset="0"/>
              </a:rPr>
            </a:br>
            <a:r>
              <a:rPr lang="ru-RU" sz="2000">
                <a:latin typeface="Arial" charset="0"/>
              </a:rPr>
              <a:t>цвета</a:t>
            </a:r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3851275" y="2205038"/>
            <a:ext cx="0" cy="39608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5076825" y="2205038"/>
            <a:ext cx="0" cy="39608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24300" y="2636838"/>
            <a:ext cx="1008063" cy="3095625"/>
            <a:chOff x="2608" y="1661"/>
            <a:chExt cx="453" cy="1950"/>
          </a:xfrm>
        </p:grpSpPr>
        <p:sp>
          <p:nvSpPr>
            <p:cNvPr id="15380" name="AutoShape 21"/>
            <p:cNvSpPr>
              <a:spLocks noChangeArrowheads="1"/>
            </p:cNvSpPr>
            <p:nvPr/>
          </p:nvSpPr>
          <p:spPr bwMode="auto">
            <a:xfrm>
              <a:off x="2608" y="1661"/>
              <a:ext cx="453" cy="1950"/>
            </a:xfrm>
            <a:prstGeom prst="leftRightArrowCallout">
              <a:avLst>
                <a:gd name="adj1" fmla="val 107616"/>
                <a:gd name="adj2" fmla="val 107616"/>
                <a:gd name="adj3" fmla="val 12500"/>
                <a:gd name="adj4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Text Box 22"/>
            <p:cNvSpPr txBox="1">
              <a:spLocks noChangeArrowheads="1"/>
            </p:cNvSpPr>
            <p:nvPr/>
          </p:nvSpPr>
          <p:spPr bwMode="auto">
            <a:xfrm>
              <a:off x="2744" y="1752"/>
              <a:ext cx="136" cy="165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800000"/>
                  </a:solidFill>
                  <a:latin typeface="Arial" charset="0"/>
                </a:rPr>
                <a:t>С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800000"/>
                  </a:solidFill>
                  <a:latin typeface="Arial" charset="0"/>
                </a:rPr>
                <a:t>Х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800000"/>
                  </a:solidFill>
                  <a:latin typeface="Arial" charset="0"/>
                </a:rPr>
                <a:t>О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800000"/>
                  </a:solidFill>
                  <a:latin typeface="Arial" charset="0"/>
                </a:rPr>
                <a:t>Д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800000"/>
                  </a:solidFill>
                  <a:latin typeface="Arial" charset="0"/>
                </a:rPr>
                <a:t>С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800000"/>
                  </a:solidFill>
                  <a:latin typeface="Arial" charset="0"/>
                </a:rPr>
                <a:t>Т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b="1">
                  <a:solidFill>
                    <a:srgbClr val="800000"/>
                  </a:solidFill>
                  <a:latin typeface="Arial" charset="0"/>
                </a:rPr>
                <a:t>В</a:t>
              </a:r>
            </a:p>
            <a:p>
              <a:pPr algn="ctr">
                <a:spcBef>
                  <a:spcPct val="50000"/>
                </a:spcBef>
              </a:pPr>
              <a:r>
                <a:rPr lang="ru-RU" b="1">
                  <a:solidFill>
                    <a:srgbClr val="800000"/>
                  </a:solidFill>
                  <a:latin typeface="Arial" charset="0"/>
                </a:rPr>
                <a:t>о</a:t>
              </a:r>
            </a:p>
          </p:txBody>
        </p:sp>
      </p:grpSp>
      <p:sp>
        <p:nvSpPr>
          <p:cNvPr id="2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9" grpId="0" build="p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  <p:bldP spid="49166" grpId="0" animBg="1"/>
      <p:bldP spid="49167" grpId="0" animBg="1"/>
      <p:bldP spid="49168" grpId="0" animBg="1"/>
      <p:bldP spid="49169" grpId="0" animBg="1"/>
      <p:bldP spid="49170" grpId="0" animBg="1"/>
      <p:bldP spid="491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787900" y="1052513"/>
            <a:ext cx="324008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  <a:latin typeface="Chicago" pitchFamily="34" charset="0"/>
              </a:rPr>
              <a:t>Художник-пейзажист</a:t>
            </a:r>
          </a:p>
          <a:p>
            <a:pPr algn="ctr"/>
            <a:r>
              <a:rPr lang="ru-RU" sz="4400" b="1">
                <a:solidFill>
                  <a:srgbClr val="663300"/>
                </a:solidFill>
                <a:latin typeface="Chicago" pitchFamily="34" charset="0"/>
              </a:rPr>
              <a:t>Иван Иванович</a:t>
            </a:r>
          </a:p>
          <a:p>
            <a:pPr algn="ctr"/>
            <a:r>
              <a:rPr lang="ru-RU" sz="5400" b="1">
                <a:solidFill>
                  <a:srgbClr val="FF0000"/>
                </a:solidFill>
                <a:latin typeface="Chicago" pitchFamily="34" charset="0"/>
              </a:rPr>
              <a:t>Шишкин</a:t>
            </a:r>
          </a:p>
          <a:p>
            <a:pPr algn="ctr"/>
            <a:r>
              <a:rPr lang="ru-RU" sz="3600" b="1">
                <a:solidFill>
                  <a:srgbClr val="663300"/>
                </a:solidFill>
                <a:latin typeface="Bookman Old Style" pitchFamily="18" charset="0"/>
              </a:rPr>
              <a:t>(1832-1898)</a:t>
            </a:r>
          </a:p>
        </p:txBody>
      </p:sp>
      <p:pic>
        <p:nvPicPr>
          <p:cNvPr id="16393" name="Picture 9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65436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58888" y="333375"/>
            <a:ext cx="7127875" cy="544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0099"/>
                </a:solidFill>
                <a:latin typeface="Georgia" pitchFamily="18" charset="0"/>
              </a:rPr>
              <a:t>Шишкин И.  «Утро в сосновом лесу»</a:t>
            </a:r>
          </a:p>
        </p:txBody>
      </p:sp>
      <p:pic>
        <p:nvPicPr>
          <p:cNvPr id="17415" name="Picture 7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7188200" cy="48704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47813" y="333375"/>
            <a:ext cx="7127875" cy="544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0099"/>
                </a:solidFill>
                <a:latin typeface="Georgia" pitchFamily="18" charset="0"/>
              </a:rPr>
              <a:t>Шишкин И.  «Корабельная роща»</a:t>
            </a:r>
          </a:p>
        </p:txBody>
      </p:sp>
      <p:pic>
        <p:nvPicPr>
          <p:cNvPr id="18439" name="Picture 7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777162" cy="49926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58888" y="333375"/>
            <a:ext cx="7127875" cy="544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0099"/>
                </a:solidFill>
                <a:latin typeface="Georgia" pitchFamily="18" charset="0"/>
              </a:rPr>
              <a:t>Шишкин И.  «Сосновый бор»</a:t>
            </a:r>
          </a:p>
        </p:txBody>
      </p:sp>
      <p:pic>
        <p:nvPicPr>
          <p:cNvPr id="19463" name="Picture 7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7704137" cy="50530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1550" y="404813"/>
            <a:ext cx="7127875" cy="544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0099"/>
                </a:solidFill>
                <a:latin typeface="Georgia" pitchFamily="18" charset="0"/>
              </a:rPr>
              <a:t>Шишкин И.  «Рожь»</a:t>
            </a:r>
          </a:p>
        </p:txBody>
      </p:sp>
      <p:pic>
        <p:nvPicPr>
          <p:cNvPr id="20487" name="Picture 7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7993063" cy="45259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http://img-2004-07.photosight.ru/18/555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7921625" cy="5935663"/>
          </a:xfrm>
          <a:prstGeom prst="rect">
            <a:avLst/>
          </a:prstGeom>
          <a:noFill/>
          <a:ln w="38100" cmpd="dbl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1508" name="Picture 4" descr="http://content.foto.mail.ru/mail/akateva_liana/_myphoto/i-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4813"/>
            <a:ext cx="7489825" cy="5992812"/>
          </a:xfrm>
          <a:prstGeom prst="rect">
            <a:avLst/>
          </a:prstGeom>
          <a:noFill/>
          <a:ln w="38100" cmpd="dbl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03575" y="333375"/>
            <a:ext cx="3094038" cy="666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>
                <a:solidFill>
                  <a:srgbClr val="000099"/>
                </a:solidFill>
                <a:latin typeface="Georgia" pitchFamily="18" charset="0"/>
              </a:rPr>
              <a:t>Таң атканда</a:t>
            </a:r>
          </a:p>
        </p:txBody>
      </p:sp>
      <p:pic>
        <p:nvPicPr>
          <p:cNvPr id="21513" name="Picture 8" descr="Картинка 13 из 794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884238"/>
            <a:ext cx="79216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Картинка 39 из 7949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981075"/>
            <a:ext cx="7632700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4008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93395" y="446485"/>
            <a:ext cx="453185" cy="45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extrusionClr>
              <a:schemeClr val="bg2">
                <a:lumMod val="75000"/>
              </a:schemeClr>
            </a:extrusion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87001" y="1458896"/>
            <a:ext cx="453184" cy="4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extrusionClr>
              <a:schemeClr val="bg2">
                <a:lumMod val="75000"/>
              </a:schemeClr>
            </a:extrusion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37521" y="2567131"/>
            <a:ext cx="453185" cy="4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extrusionClr>
              <a:schemeClr val="bg2">
                <a:lumMod val="75000"/>
              </a:schemeClr>
            </a:extrusionClr>
          </a:sp3d>
        </p:spPr>
      </p:pic>
      <p:pic>
        <p:nvPicPr>
          <p:cNvPr id="29709" name="Picture 13" descr="BLUEOP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425" y="1123950"/>
            <a:ext cx="431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BLUEOP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5463" y="2420938"/>
            <a:ext cx="431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5" descr="BLUEOP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5463" y="260350"/>
            <a:ext cx="431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95288" y="2636838"/>
            <a:ext cx="84248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КАРТИНЫ ПРИРОДЫ </a:t>
            </a:r>
          </a:p>
          <a:p>
            <a:pPr algn="ctr">
              <a:defRPr/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МУЗЫКЕ  И ЖИВОПИСИ. </a:t>
            </a:r>
          </a:p>
          <a:p>
            <a:pPr algn="ctr">
              <a:defRPr/>
            </a:pPr>
            <a:r>
              <a:rPr lang="ru-RU" sz="48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МУЗЫКАЛЬНАЯ ЖИВОПИСЬ</a:t>
            </a:r>
          </a:p>
        </p:txBody>
      </p:sp>
      <p:sp>
        <p:nvSpPr>
          <p:cNvPr id="4106" name="AutoShape 19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56550" y="5661025"/>
            <a:ext cx="1008063" cy="574675"/>
          </a:xfrm>
          <a:prstGeom prst="actionButtonMovie">
            <a:avLst/>
          </a:prstGeom>
          <a:solidFill>
            <a:srgbClr val="FF99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9" name="Picture 13" descr="Картинка 1 из 883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003" y="845182"/>
            <a:ext cx="6584574" cy="4473308"/>
          </a:xfrm>
          <a:prstGeom prst="flowChartAlternateProcess">
            <a:avLst/>
          </a:prstGeom>
          <a:noFill/>
        </p:spPr>
      </p:pic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utoUpdateAnimBg="0"/>
      <p:bldP spid="297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8424862" cy="32004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ПЕСЕНКА – КАПЕЛЬ</a:t>
            </a:r>
          </a:p>
          <a:p>
            <a:pPr algn="ctr">
              <a:defRPr/>
            </a:pPr>
            <a:endParaRPr lang="ru-RU" sz="54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 В.Алексеева</a:t>
            </a:r>
          </a:p>
          <a:p>
            <a:pPr algn="ctr">
              <a:defRPr/>
            </a:pPr>
            <a:r>
              <a:rPr lang="ru-RU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М.Филатова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10" descr="http://img-2008-03.photosight.ru/21/2602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549275"/>
            <a:ext cx="40449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kapel_minu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://content.foto.mail.ru/inbox/mig20/Yared/i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4813"/>
            <a:ext cx="7345362" cy="5875337"/>
          </a:xfrm>
          <a:prstGeom prst="rect">
            <a:avLst/>
          </a:prstGeom>
          <a:noFill/>
          <a:ln w="38100" cmpd="dbl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3559" name="Picture 12" descr="http://www.photoforum.ru/f/photo/000/176/176800_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260350"/>
            <a:ext cx="4384675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http://img-fotki.yandex.ru/get/3013/tatyana099.18/0_264e7_da72b49f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33375"/>
            <a:ext cx="8280400" cy="5495925"/>
          </a:xfrm>
          <a:prstGeom prst="rect">
            <a:avLst/>
          </a:prstGeom>
          <a:noFill/>
          <a:ln w="38100" cmpd="dbl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3567" name="Picture 15" descr="Картинка 46 из 181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188913"/>
            <a:ext cx="4292600" cy="6408737"/>
          </a:xfrm>
          <a:prstGeom prst="rect">
            <a:avLst/>
          </a:prstGeom>
          <a:noFill/>
          <a:ln w="38100" cmpd="dbl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3568" name="Picture 13" descr="Картинка 9 из 181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188" y="404813"/>
            <a:ext cx="8024812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1" descr="Картинка 1 из 181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8538" y="188913"/>
            <a:ext cx="463391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51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52531" fill="hold"/>
                                        <p:tgtEl>
                                          <p:spTgt spid="23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23850" y="428625"/>
            <a:ext cx="43926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Лучик солнышка играет</a:t>
            </a:r>
            <a:b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Огоньками быстрыми</a:t>
            </a:r>
            <a:b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под ним сосульки тают</a:t>
            </a:r>
            <a:b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Капельками-искрами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356100" y="47625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Птички весело летают</a:t>
            </a:r>
            <a:br>
              <a:rPr lang="ru-RU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Над лесной проталинкой</a:t>
            </a:r>
            <a:br>
              <a:rPr lang="ru-RU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приветливо кивает</a:t>
            </a:r>
            <a:br>
              <a:rPr lang="ru-RU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Им цветочек маленький</a:t>
            </a:r>
          </a:p>
          <a:p>
            <a:r>
              <a:rPr lang="ru-RU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b="1" i="1" u="sng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2268538" y="4365625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Звонкой песней провожаем</a:t>
            </a:r>
            <a:br>
              <a:rPr lang="ru-RU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Снег и стужу зимнюю.</a:t>
            </a:r>
            <a:br>
              <a:rPr lang="ru-RU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с весною поздравляем</a:t>
            </a:r>
            <a:br>
              <a:rPr lang="ru-RU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Мамочку любимую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i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Припев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2339975" y="2276475"/>
            <a:ext cx="457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Припев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этот чудный день весенний</a:t>
            </a:r>
            <a:br>
              <a:rPr lang="ru-RU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Самый лучший день</a:t>
            </a:r>
            <a:br>
              <a:rPr lang="ru-RU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Дарим маме песенку</a:t>
            </a:r>
            <a:br>
              <a:rPr lang="ru-RU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Песенку-капель</a:t>
            </a:r>
          </a:p>
          <a:p>
            <a:pPr>
              <a:spcBef>
                <a:spcPct val="50000"/>
              </a:spcBef>
            </a:pPr>
            <a:endParaRPr lang="ru-RU" sz="2400" b="1" i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763713" y="1052513"/>
            <a:ext cx="601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60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Викторина</a:t>
            </a:r>
            <a:br>
              <a:rPr lang="ru-RU" sz="60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6000" b="1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3" name="Picture 6" descr="V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357563"/>
            <a:ext cx="55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3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076700"/>
            <a:ext cx="14287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23850" y="333375"/>
            <a:ext cx="835183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 2" pitchFamily="18" charset="2"/>
              <a:buAutoNum type="arabicPeriod"/>
            </a:pPr>
            <a:r>
              <a:rPr lang="ru-RU" sz="4000" b="1" i="1">
                <a:solidFill>
                  <a:srgbClr val="663300"/>
                </a:solidFill>
              </a:rPr>
              <a:t>Мы познакомились с произведением итальянского композитора…</a:t>
            </a:r>
          </a:p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endParaRPr lang="ru-RU" sz="4000" b="1" i="1">
              <a:solidFill>
                <a:srgbClr val="663300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r>
              <a:rPr lang="ru-RU" sz="4000" b="1" i="1">
                <a:solidFill>
                  <a:srgbClr val="663300"/>
                </a:solidFill>
              </a:rPr>
              <a:t> который написал цикл «Времена года».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71775" y="2349500"/>
            <a:ext cx="4183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Антонио Вивальди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79388" y="4292600"/>
            <a:ext cx="63119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r>
              <a:rPr lang="ru-RU" sz="4000" b="1" i="1">
                <a:solidFill>
                  <a:srgbClr val="663300"/>
                </a:solidFill>
              </a:rPr>
              <a:t>2. Мы слушали часть </a:t>
            </a:r>
          </a:p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r>
              <a:rPr lang="ru-RU" sz="4000" b="1" i="1">
                <a:solidFill>
                  <a:srgbClr val="663300"/>
                </a:solidFill>
              </a:rPr>
              <a:t>под названием …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67400" y="5589588"/>
            <a:ext cx="1400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Весна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23850" y="333375"/>
            <a:ext cx="83518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r>
              <a:rPr lang="ru-RU" sz="4800" b="1" i="1">
                <a:solidFill>
                  <a:srgbClr val="663300"/>
                </a:solidFill>
              </a:rPr>
              <a:t>3.Русский композитор, автор оперы «Хованщина» - Модест Петрович …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29125" y="3929063"/>
            <a:ext cx="2928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Мусоргский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31800" y="549275"/>
            <a:ext cx="799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r>
              <a:rPr lang="ru-RU" sz="4000" b="1" i="1">
                <a:solidFill>
                  <a:srgbClr val="663300"/>
                </a:solidFill>
              </a:rPr>
              <a:t>4. Исаак Левитан художник-…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19700" y="1484313"/>
            <a:ext cx="2190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пейзажист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49288" y="2636838"/>
            <a:ext cx="798671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r>
              <a:rPr lang="ru-RU" sz="4000" b="1" i="1">
                <a:solidFill>
                  <a:srgbClr val="663300"/>
                </a:solidFill>
              </a:rPr>
              <a:t>5. Иван Шишкин - великий </a:t>
            </a:r>
          </a:p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r>
              <a:rPr lang="ru-RU" sz="4000" b="1" i="1">
                <a:solidFill>
                  <a:srgbClr val="663300"/>
                </a:solidFill>
              </a:rPr>
              <a:t>русский художник родился и </a:t>
            </a:r>
          </a:p>
          <a:p>
            <a:pPr marL="342900" indent="-342900" algn="ctr">
              <a:spcBef>
                <a:spcPct val="20000"/>
              </a:spcBef>
              <a:buFont typeface="Wingdings 2" pitchFamily="18" charset="2"/>
              <a:buNone/>
            </a:pPr>
            <a:r>
              <a:rPr lang="ru-RU" sz="4000" b="1" i="1">
                <a:solidFill>
                  <a:srgbClr val="663300"/>
                </a:solidFill>
              </a:rPr>
              <a:t>жил в городе…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95963" y="4941888"/>
            <a:ext cx="1647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Елабуга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40425" y="1484313"/>
            <a:ext cx="2970213" cy="2249487"/>
            <a:chOff x="3651" y="1117"/>
            <a:chExt cx="1962" cy="1492"/>
          </a:xfrm>
        </p:grpSpPr>
        <p:pic>
          <p:nvPicPr>
            <p:cNvPr id="29709" name="Picture 6" descr="И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1117"/>
              <a:ext cx="1917" cy="1433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29710" name="Text Box 7"/>
            <p:cNvSpPr txBox="1">
              <a:spLocks noChangeArrowheads="1"/>
            </p:cNvSpPr>
            <p:nvPr/>
          </p:nvSpPr>
          <p:spPr bwMode="auto">
            <a:xfrm>
              <a:off x="3651" y="2388"/>
              <a:ext cx="998" cy="2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latin typeface="Arial" charset="0"/>
                </a:rPr>
                <a:t>И. Левитан</a:t>
              </a:r>
            </a:p>
          </p:txBody>
        </p:sp>
      </p:grp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187450" y="549275"/>
            <a:ext cx="67691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663300"/>
                </a:solidFill>
                <a:latin typeface="Georgia" pitchFamily="18" charset="0"/>
              </a:rPr>
              <a:t>6.</a:t>
            </a:r>
            <a:r>
              <a:rPr lang="ru-RU" sz="2800" b="1" i="1" dirty="0">
                <a:solidFill>
                  <a:srgbClr val="000099"/>
                </a:solidFill>
                <a:latin typeface="Georgia" pitchFamily="18" charset="0"/>
              </a:rPr>
              <a:t> Определите название картин</a:t>
            </a:r>
          </a:p>
        </p:txBody>
      </p:sp>
      <p:pic>
        <p:nvPicPr>
          <p:cNvPr id="45075" name="Picture 19" descr="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437063"/>
            <a:ext cx="2952750" cy="1951037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5795963" y="6165850"/>
            <a:ext cx="1512887" cy="358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Arial" charset="0"/>
              </a:rPr>
              <a:t>И.Левитан</a:t>
            </a:r>
          </a:p>
        </p:txBody>
      </p:sp>
      <p:pic>
        <p:nvPicPr>
          <p:cNvPr id="29708" name="Picture 12" descr="Рисунок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84313"/>
            <a:ext cx="3457575" cy="19573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9712" name="Picture 16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221163"/>
            <a:ext cx="3095625" cy="20970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635375" y="2636838"/>
            <a:ext cx="2232025" cy="3008312"/>
            <a:chOff x="2154" y="1706"/>
            <a:chExt cx="1406" cy="1895"/>
          </a:xfrm>
        </p:grpSpPr>
        <p:pic>
          <p:nvPicPr>
            <p:cNvPr id="29707" name="Picture 15" descr="bigwa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54" y="1706"/>
              <a:ext cx="1406" cy="1811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381" y="3385"/>
              <a:ext cx="998" cy="2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latin typeface="Arial" charset="0"/>
                </a:rPr>
                <a:t>И. Левитан</a:t>
              </a:r>
            </a:p>
          </p:txBody>
        </p:sp>
      </p:grp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23850" y="3284538"/>
            <a:ext cx="1512888" cy="358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Arial" charset="0"/>
              </a:rPr>
              <a:t>И.Шишкин</a:t>
            </a: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468313" y="6165850"/>
            <a:ext cx="1512887" cy="358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latin typeface="Arial" charset="0"/>
              </a:rPr>
              <a:t>И.Шишкин</a:t>
            </a: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4008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 animBg="1"/>
      <p:bldP spid="45076" grpId="0" animBg="1"/>
      <p:bldP spid="4" grpId="0" animBg="1"/>
      <p:bldP spid="4" grpId="1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8E4FC85-88DE-4871-9269-A5882A0B9465}" type="slidenum">
              <a:rPr lang="ru-RU" sz="1400">
                <a:latin typeface="Arial" charset="0"/>
              </a:rPr>
              <a:pPr algn="r"/>
              <a:t>28</a:t>
            </a:fld>
            <a:endParaRPr lang="ru-RU" sz="140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                   </a:t>
            </a:r>
            <a:endParaRPr lang="ru-RU" sz="3600" smtClean="0">
              <a:solidFill>
                <a:schemeClr val="bg1"/>
              </a:solidFill>
            </a:endParaRPr>
          </a:p>
        </p:txBody>
      </p:sp>
      <p:pic>
        <p:nvPicPr>
          <p:cNvPr id="30724" name="Picture 19" descr="lines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2485231" y="3069432"/>
            <a:ext cx="60483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9" descr="lines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425" y="3033713"/>
            <a:ext cx="6048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6" name="Picture 4" descr="1013019734404826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33" y="698357"/>
            <a:ext cx="8257641" cy="5804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7" name="WordArt 4"/>
          <p:cNvSpPr>
            <a:spLocks noChangeArrowheads="1" noChangeShapeType="1" noTextEdit="1"/>
          </p:cNvSpPr>
          <p:nvPr/>
        </p:nvSpPr>
        <p:spPr bwMode="auto">
          <a:xfrm>
            <a:off x="2484438" y="2565400"/>
            <a:ext cx="4638675" cy="760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Желаю успехов!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188" y="148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4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МОЛОДЦЫ !</a:t>
            </a:r>
          </a:p>
        </p:txBody>
      </p:sp>
      <p:pic>
        <p:nvPicPr>
          <p:cNvPr id="30729" name="Picture 6" descr="star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765175"/>
            <a:ext cx="2159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6" descr="star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2276475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6" descr="star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6021388"/>
            <a:ext cx="2159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ctangle 17"/>
          <p:cNvSpPr>
            <a:spLocks noChangeArrowheads="1"/>
          </p:cNvSpPr>
          <p:nvPr/>
        </p:nvSpPr>
        <p:spPr bwMode="auto">
          <a:xfrm>
            <a:off x="1331913" y="1268413"/>
            <a:ext cx="1008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30733" name="Rectangle 18"/>
          <p:cNvSpPr>
            <a:spLocks noChangeArrowheads="1"/>
          </p:cNvSpPr>
          <p:nvPr/>
        </p:nvSpPr>
        <p:spPr bwMode="auto">
          <a:xfrm>
            <a:off x="7235825" y="2852738"/>
            <a:ext cx="1152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763713" y="188913"/>
            <a:ext cx="6176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урок!</a:t>
            </a: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Файл:Vivald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3997325" cy="4768850"/>
          </a:xfrm>
          <a:prstGeom prst="round2DiagRect">
            <a:avLst/>
          </a:prstGeom>
          <a:noFill/>
          <a:ln w="38100" cmpd="dbl">
            <a:solidFill>
              <a:srgbClr val="FF9966"/>
            </a:solidFill>
            <a:miter lim="800000"/>
            <a:headEnd/>
            <a:tailEnd/>
          </a:ln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679950" y="908050"/>
            <a:ext cx="42132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  <a:latin typeface="Arial" charset="0"/>
              </a:rPr>
              <a:t>Итальянский композитор</a:t>
            </a:r>
          </a:p>
          <a:p>
            <a:pPr algn="ctr"/>
            <a:r>
              <a:rPr lang="ru-RU" sz="4400" b="1">
                <a:solidFill>
                  <a:srgbClr val="663300"/>
                </a:solidFill>
                <a:latin typeface="Arial" charset="0"/>
              </a:rPr>
              <a:t>Антонио</a:t>
            </a:r>
          </a:p>
          <a:p>
            <a:pPr algn="ctr"/>
            <a:r>
              <a:rPr lang="ru-RU" sz="5400" b="1">
                <a:solidFill>
                  <a:srgbClr val="FF0000"/>
                </a:solidFill>
                <a:latin typeface="Arial" charset="0"/>
              </a:rPr>
              <a:t>Вивальди</a:t>
            </a:r>
          </a:p>
          <a:p>
            <a:pPr algn="ctr"/>
            <a:r>
              <a:rPr lang="ru-RU" sz="3600" b="1">
                <a:solidFill>
                  <a:srgbClr val="663300"/>
                </a:solidFill>
                <a:latin typeface="Bookman Old Style" pitchFamily="18" charset="0"/>
              </a:rPr>
              <a:t>(1678-1741)</a:t>
            </a:r>
          </a:p>
        </p:txBody>
      </p:sp>
      <p:sp>
        <p:nvSpPr>
          <p:cNvPr id="5124" name="AutoShape 8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524750" y="5734050"/>
            <a:ext cx="1295400" cy="574675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211638" y="1125538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Русский композитор</a:t>
            </a:r>
          </a:p>
          <a:p>
            <a:pPr algn="ctr"/>
            <a:r>
              <a:rPr lang="ru-RU" sz="4400" b="1">
                <a:solidFill>
                  <a:srgbClr val="663300"/>
                </a:solidFill>
              </a:rPr>
              <a:t>Модест</a:t>
            </a:r>
          </a:p>
          <a:p>
            <a:pPr algn="ctr"/>
            <a:r>
              <a:rPr lang="ru-RU" sz="4400" b="1">
                <a:solidFill>
                  <a:srgbClr val="663300"/>
                </a:solidFill>
              </a:rPr>
              <a:t>Петрович</a:t>
            </a:r>
          </a:p>
          <a:p>
            <a:pPr algn="ctr"/>
            <a:r>
              <a:rPr lang="ru-RU" sz="5400" b="1">
                <a:solidFill>
                  <a:srgbClr val="FF0000"/>
                </a:solidFill>
              </a:rPr>
              <a:t>Мусоргский</a:t>
            </a:r>
          </a:p>
          <a:p>
            <a:pPr algn="ctr"/>
            <a:r>
              <a:rPr lang="ru-RU" sz="3600" b="1">
                <a:solidFill>
                  <a:srgbClr val="663300"/>
                </a:solidFill>
              </a:rPr>
              <a:t>(1839-1881)</a:t>
            </a:r>
          </a:p>
        </p:txBody>
      </p:sp>
      <p:pic>
        <p:nvPicPr>
          <p:cNvPr id="6151" name="Рассвет на Москва-реке_Хованщина_отрывок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5" descr="Рисун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76250"/>
            <a:ext cx="56292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627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662475" y="309812"/>
            <a:ext cx="6036775" cy="10484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ДИНАМИЧЕСКАЯ </a:t>
            </a:r>
          </a:p>
          <a:p>
            <a:pPr algn="ctr">
              <a:defRPr/>
            </a:pP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ПАУЗА</a:t>
            </a:r>
          </a:p>
        </p:txBody>
      </p:sp>
      <p:pic>
        <p:nvPicPr>
          <p:cNvPr id="58374" name="ЗАРЯДКА - потягуш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2268538" y="1484313"/>
            <a:ext cx="53276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Ветер дует, задувает,</a:t>
            </a:r>
          </a:p>
          <a:p>
            <a:pPr>
              <a:lnSpc>
                <a:spcPct val="120000"/>
              </a:lnSpc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Пальму в стороны качает.</a:t>
            </a:r>
          </a:p>
          <a:p>
            <a:pPr>
              <a:lnSpc>
                <a:spcPct val="120000"/>
              </a:lnSpc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 под пальмой краб сидит</a:t>
            </a:r>
          </a:p>
          <a:p>
            <a:pPr>
              <a:lnSpc>
                <a:spcPct val="120000"/>
              </a:lnSpc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клешнями шевелит.</a:t>
            </a:r>
          </a:p>
          <a:p>
            <a:pPr>
              <a:lnSpc>
                <a:spcPct val="120000"/>
              </a:lnSpc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Чайка над волной летает  </a:t>
            </a:r>
          </a:p>
          <a:p>
            <a:pPr>
              <a:lnSpc>
                <a:spcPct val="120000"/>
              </a:lnSpc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за рыбками ныряет.</a:t>
            </a:r>
          </a:p>
          <a:p>
            <a:pPr>
              <a:lnSpc>
                <a:spcPct val="120000"/>
              </a:lnSpc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 водой на глубине</a:t>
            </a:r>
          </a:p>
          <a:p>
            <a:pPr>
              <a:lnSpc>
                <a:spcPct val="120000"/>
              </a:lnSpc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Крокодил лежит на дне</a:t>
            </a:r>
          </a:p>
          <a:p>
            <a:pPr>
              <a:lnSpc>
                <a:spcPct val="120000"/>
              </a:lnSpc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 под пальмой краб сидит </a:t>
            </a:r>
          </a:p>
          <a:p>
            <a:pPr>
              <a:lnSpc>
                <a:spcPct val="120000"/>
              </a:lnSpc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клешнями шевелит.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59832" y="6400800"/>
            <a:ext cx="367240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210" fill="hold"/>
                                        <p:tgtEl>
                                          <p:spTgt spid="58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55576" y="404664"/>
            <a:ext cx="7777163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ПЕЙЗАЖ </a:t>
            </a:r>
            <a:r>
              <a:rPr lang="ru-RU" sz="7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defRPr/>
            </a:pPr>
            <a:endParaRPr lang="ru-RU" sz="5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5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ЖАНР ЖИВОПИСИ ИЗОБРАЖАЮЩИЙ КАРТИНЫ ПРИРОДЫ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levi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4197350" cy="5184775"/>
          </a:xfrm>
          <a:prstGeom prst="round2DiagRect">
            <a:avLst/>
          </a:prstGeom>
          <a:noFill/>
          <a:ln w="38100" cmpd="dbl">
            <a:solidFill>
              <a:srgbClr val="FF9966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435600" y="1196975"/>
            <a:ext cx="324008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  <a:latin typeface="Chicago" pitchFamily="34" charset="0"/>
              </a:rPr>
              <a:t>Художник-пейзажист</a:t>
            </a:r>
          </a:p>
          <a:p>
            <a:pPr algn="ctr"/>
            <a:r>
              <a:rPr lang="ru-RU" sz="4400" b="1">
                <a:solidFill>
                  <a:srgbClr val="663300"/>
                </a:solidFill>
                <a:latin typeface="Chicago" pitchFamily="34" charset="0"/>
              </a:rPr>
              <a:t>Исаак Ильич</a:t>
            </a:r>
          </a:p>
          <a:p>
            <a:pPr algn="ctr"/>
            <a:r>
              <a:rPr lang="ru-RU" sz="5400" b="1">
                <a:solidFill>
                  <a:srgbClr val="FF0000"/>
                </a:solidFill>
                <a:latin typeface="Chicago" pitchFamily="34" charset="0"/>
              </a:rPr>
              <a:t>Левитан</a:t>
            </a:r>
          </a:p>
          <a:p>
            <a:pPr algn="ctr"/>
            <a:r>
              <a:rPr lang="ru-RU" sz="3600" b="1">
                <a:solidFill>
                  <a:srgbClr val="663300"/>
                </a:solidFill>
                <a:latin typeface="Bookman Old Style" pitchFamily="18" charset="0"/>
              </a:rPr>
              <a:t>(1860-1900)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73238"/>
            <a:ext cx="6769100" cy="42640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92275" y="404813"/>
            <a:ext cx="5492750" cy="51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0099"/>
                </a:solidFill>
                <a:latin typeface="Georgia" pitchFamily="18" charset="0"/>
              </a:rPr>
              <a:t>Левитан И.  «Март»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ig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73238"/>
            <a:ext cx="6697662" cy="4389437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692275" y="333375"/>
            <a:ext cx="6264275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000099"/>
                </a:solidFill>
                <a:latin typeface="Georgia" pitchFamily="18" charset="0"/>
              </a:rPr>
              <a:t>Левитан  И.  «Быстрая  вода»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248400"/>
            <a:ext cx="4032448" cy="457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66"/>
                </a:solidFill>
                <a:latin typeface="Monotype Corsiva" pitchFamily="66" charset="0"/>
              </a:rPr>
              <a:t>Нигматзянова Э.Ф.               МОУ ЗСОШ №6 РТ</a:t>
            </a:r>
            <a:endParaRPr lang="ru-RU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1057</TotalTime>
  <Words>537</Words>
  <Application>Microsoft Office PowerPoint</Application>
  <PresentationFormat>Экран (4:3)</PresentationFormat>
  <Paragraphs>148</Paragraphs>
  <Slides>28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Comic Sans MS</vt:lpstr>
      <vt:lpstr>Arial</vt:lpstr>
      <vt:lpstr>Georgia</vt:lpstr>
      <vt:lpstr>Bookman Old Style</vt:lpstr>
      <vt:lpstr>Times New Roman</vt:lpstr>
      <vt:lpstr>Chicago</vt:lpstr>
      <vt:lpstr>Wingdings</vt:lpstr>
      <vt:lpstr>Wingdings 2</vt:lpstr>
      <vt:lpstr>Пастель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Trade-T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художник-пейзажист Исаак Ильич Левитан (1860-1900),</dc:title>
  <dc:creator>Nikolay Karasik</dc:creator>
  <cp:lastModifiedBy>Я</cp:lastModifiedBy>
  <cp:revision>24</cp:revision>
  <dcterms:created xsi:type="dcterms:W3CDTF">2002-10-28T22:04:38Z</dcterms:created>
  <dcterms:modified xsi:type="dcterms:W3CDTF">2011-01-30T17:34:56Z</dcterms:modified>
</cp:coreProperties>
</file>